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3.xml" ContentType="application/vnd.openxmlformats-officedocument.presentationml.tags+xml"/>
  <Override PartName="/ppt/tags/tag104.xml" ContentType="application/vnd.openxmlformats-officedocument.presentationml.tags+xml"/>
  <Override PartName="/ppt/notesSlides/notesSlide1.xml" ContentType="application/vnd.openxmlformats-officedocument.presentationml.notesSlide+xml"/>
  <Override PartName="/ppt/tags/tag105.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6.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4.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5.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1.xml" ContentType="application/vnd.openxmlformats-officedocument.drawingml.chartshapes+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50"/>
  </p:notesMasterIdLst>
  <p:handoutMasterIdLst>
    <p:handoutMasterId r:id="rId51"/>
  </p:handoutMasterIdLst>
  <p:sldIdLst>
    <p:sldId id="542" r:id="rId5"/>
    <p:sldId id="3965" r:id="rId6"/>
    <p:sldId id="3964" r:id="rId7"/>
    <p:sldId id="3378" r:id="rId8"/>
    <p:sldId id="3960" r:id="rId9"/>
    <p:sldId id="5194" r:id="rId10"/>
    <p:sldId id="5195" r:id="rId11"/>
    <p:sldId id="3374" r:id="rId12"/>
    <p:sldId id="3963" r:id="rId13"/>
    <p:sldId id="5196" r:id="rId14"/>
    <p:sldId id="5188" r:id="rId15"/>
    <p:sldId id="5189" r:id="rId16"/>
    <p:sldId id="5197" r:id="rId17"/>
    <p:sldId id="3962" r:id="rId18"/>
    <p:sldId id="5175" r:id="rId19"/>
    <p:sldId id="5172" r:id="rId20"/>
    <p:sldId id="5176" r:id="rId21"/>
    <p:sldId id="5191" r:id="rId22"/>
    <p:sldId id="258" r:id="rId23"/>
    <p:sldId id="5198" r:id="rId24"/>
    <p:sldId id="5173" r:id="rId25"/>
    <p:sldId id="5199" r:id="rId26"/>
    <p:sldId id="5174" r:id="rId27"/>
    <p:sldId id="5177" r:id="rId28"/>
    <p:sldId id="5192" r:id="rId29"/>
    <p:sldId id="5200" r:id="rId30"/>
    <p:sldId id="5171" r:id="rId31"/>
    <p:sldId id="5206" r:id="rId32"/>
    <p:sldId id="5201" r:id="rId33"/>
    <p:sldId id="3966" r:id="rId34"/>
    <p:sldId id="5202" r:id="rId35"/>
    <p:sldId id="3942" r:id="rId36"/>
    <p:sldId id="5178" r:id="rId37"/>
    <p:sldId id="5203" r:id="rId38"/>
    <p:sldId id="5179" r:id="rId39"/>
    <p:sldId id="5204" r:id="rId40"/>
    <p:sldId id="5205" r:id="rId41"/>
    <p:sldId id="5180" r:id="rId42"/>
    <p:sldId id="5181" r:id="rId43"/>
    <p:sldId id="5182" r:id="rId44"/>
    <p:sldId id="5183" r:id="rId45"/>
    <p:sldId id="5190" r:id="rId46"/>
    <p:sldId id="5185" r:id="rId47"/>
    <p:sldId id="5186" r:id="rId48"/>
    <p:sldId id="3967" r:id="rId49"/>
  </p:sldIdLst>
  <p:sldSz cx="12192000" cy="6858000"/>
  <p:notesSz cx="6858000" cy="9144000"/>
  <p:embeddedFontLst>
    <p:embeddedFont>
      <p:font typeface="Arial Black" panose="020B0A04020102020204" pitchFamily="34" charset="0"/>
      <p:bold r:id="rId52"/>
    </p:embeddedFont>
    <p:embeddedFont>
      <p:font typeface="Arial Narrow" panose="020B0606020202030204" pitchFamily="34" charset="0"/>
      <p:regular r:id="rId53"/>
      <p:bold r:id="rId54"/>
      <p:italic r:id="rId55"/>
      <p:boldItalic r:id="rId56"/>
    </p:embeddedFont>
    <p:embeddedFont>
      <p:font typeface="Calibri" panose="020F0502020204030204" pitchFamily="34" charset="0"/>
      <p:regular r:id="rId57"/>
      <p:bold r:id="rId58"/>
      <p:italic r:id="rId59"/>
      <p:boldItalic r:id="rId60"/>
    </p:embeddedFont>
    <p:embeddedFont>
      <p:font typeface="HelveticaNeueLT Std Lt Cn" panose="020B0406020202030204" charset="0"/>
      <p:regular r:id="rId61"/>
      <p:bold r:id="rId62"/>
      <p:italic r:id="rId63"/>
      <p:boldItalic r:id="rId64"/>
    </p:embeddedFont>
    <p:embeddedFont>
      <p:font typeface="Tahoma" panose="020B0604030504040204" pitchFamily="34" charset="0"/>
      <p:regular r:id="rId65"/>
      <p:bold r:id="rId66"/>
    </p:embeddedFont>
    <p:embeddedFont>
      <p:font typeface="Wingdings 2" panose="05020102010507070707" pitchFamily="18" charset="2"/>
      <p:regular r:id="rId67"/>
    </p:embeddedFont>
  </p:embeddedFontLst>
  <p:custDataLst>
    <p:tags r:id="rId68"/>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ing the template" id="{D1974824-6FFC-4DDE-A7F3-8513DB90F996}">
          <p14:sldIdLst>
            <p14:sldId id="542"/>
          </p14:sldIdLst>
        </p14:section>
        <p14:section name="Start" id="{F76D6669-7323-4589-AEC8-3D3AF300AFC6}">
          <p14:sldIdLst>
            <p14:sldId id="3965"/>
          </p14:sldIdLst>
        </p14:section>
        <p14:section name="Study background" id="{291EDC5E-2C35-4BFD-9F05-56A8DFE51ABF}">
          <p14:sldIdLst>
            <p14:sldId id="3964"/>
            <p14:sldId id="3378"/>
            <p14:sldId id="3960"/>
            <p14:sldId id="5194"/>
            <p14:sldId id="5195"/>
            <p14:sldId id="3374"/>
          </p14:sldIdLst>
        </p14:section>
        <p14:section name="Key findings and implications" id="{4B6C9F93-178C-472C-89ED-E918869B78D4}">
          <p14:sldIdLst>
            <p14:sldId id="3963"/>
            <p14:sldId id="5196"/>
            <p14:sldId id="5188"/>
            <p14:sldId id="5189"/>
            <p14:sldId id="5197"/>
            <p14:sldId id="3962"/>
            <p14:sldId id="5175"/>
            <p14:sldId id="5172"/>
            <p14:sldId id="5176"/>
            <p14:sldId id="5191"/>
            <p14:sldId id="258"/>
            <p14:sldId id="5198"/>
            <p14:sldId id="5173"/>
            <p14:sldId id="5199"/>
            <p14:sldId id="5174"/>
            <p14:sldId id="5177"/>
            <p14:sldId id="5192"/>
            <p14:sldId id="5200"/>
            <p14:sldId id="5171"/>
            <p14:sldId id="5206"/>
            <p14:sldId id="5201"/>
            <p14:sldId id="3966"/>
            <p14:sldId id="5202"/>
            <p14:sldId id="3942"/>
            <p14:sldId id="5178"/>
            <p14:sldId id="5203"/>
            <p14:sldId id="5179"/>
            <p14:sldId id="5204"/>
            <p14:sldId id="5205"/>
            <p14:sldId id="5180"/>
            <p14:sldId id="5181"/>
            <p14:sldId id="5182"/>
            <p14:sldId id="5183"/>
            <p14:sldId id="5190"/>
            <p14:sldId id="5185"/>
            <p14:sldId id="5186"/>
            <p14:sldId id="3967"/>
          </p14:sldIdLst>
        </p14:section>
      </p14:sectionLst>
    </p:ext>
    <p:ext uri="{EFAFB233-063F-42B5-8137-9DF3F51BA10A}">
      <p15:sldGuideLst xmlns:p15="http://schemas.microsoft.com/office/powerpoint/2012/main">
        <p15:guide id="1" pos="325" userDrawn="1">
          <p15:clr>
            <a:srgbClr val="A4A3A4"/>
          </p15:clr>
        </p15:guide>
        <p15:guide id="2" orient="horz" pos="1366" userDrawn="1">
          <p15:clr>
            <a:srgbClr val="A4A3A4"/>
          </p15:clr>
        </p15:guide>
        <p15:guide id="3" orient="horz" pos="436" userDrawn="1">
          <p15:clr>
            <a:srgbClr val="A4A3A4"/>
          </p15:clr>
        </p15:guide>
        <p15:guide id="4" orient="horz" pos="3838" userDrawn="1">
          <p15:clr>
            <a:srgbClr val="A4A3A4"/>
          </p15:clr>
        </p15:guide>
        <p15:guide id="5" pos="3885" userDrawn="1">
          <p15:clr>
            <a:srgbClr val="A4A3A4"/>
          </p15:clr>
        </p15:guide>
        <p15:guide id="6" pos="7423" userDrawn="1">
          <p15:clr>
            <a:srgbClr val="A4A3A4"/>
          </p15:clr>
        </p15:guide>
        <p15:guide id="7" orient="horz" pos="36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Anna Reinbold" initials="AR" lastIdx="2" clrIdx="1">
    <p:extLst>
      <p:ext uri="{19B8F6BF-5375-455C-9EA6-DF929625EA0E}">
        <p15:presenceInfo xmlns:p15="http://schemas.microsoft.com/office/powerpoint/2012/main" userId="S::Anna.Reinbold@ipsos.com::ee0dc43b-cae6-4c6c-87ec-bd5139433bd8" providerId="AD"/>
      </p:ext>
    </p:extLst>
  </p:cmAuthor>
  <p:cmAuthor id="3" name="Sophia Thiessen" initials="ST" lastIdx="1" clrIdx="2">
    <p:extLst>
      <p:ext uri="{19B8F6BF-5375-455C-9EA6-DF929625EA0E}">
        <p15:presenceInfo xmlns:p15="http://schemas.microsoft.com/office/powerpoint/2012/main" userId="S::Sophia.Thiessen@ipsos.com::8a05d08f-cded-4dce-ae84-22e68b481e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9C"/>
    <a:srgbClr val="2F469C"/>
    <a:srgbClr val="E7E7E7"/>
    <a:srgbClr val="4D4E4D"/>
    <a:srgbClr val="888888"/>
    <a:srgbClr val="C00000"/>
    <a:srgbClr val="FFFFFF"/>
    <a:srgbClr val="FF8181"/>
    <a:srgbClr val="D9D9D9"/>
    <a:srgbClr val="E6A2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1" autoAdjust="0"/>
    <p:restoredTop sz="81910" autoAdjust="0"/>
  </p:normalViewPr>
  <p:slideViewPr>
    <p:cSldViewPr showGuides="1">
      <p:cViewPr varScale="1">
        <p:scale>
          <a:sx n="86" d="100"/>
          <a:sy n="86" d="100"/>
        </p:scale>
        <p:origin x="174" y="90"/>
      </p:cViewPr>
      <p:guideLst>
        <p:guide pos="325"/>
        <p:guide orient="horz" pos="1366"/>
        <p:guide orient="horz" pos="436"/>
        <p:guide orient="horz" pos="3838"/>
        <p:guide pos="3885"/>
        <p:guide pos="7423"/>
        <p:guide orient="horz" pos="3612"/>
      </p:guideLst>
    </p:cSldViewPr>
  </p:slideViewPr>
  <p:notesTextViewPr>
    <p:cViewPr>
      <p:scale>
        <a:sx n="1" d="1"/>
        <a:sy n="1" d="1"/>
      </p:scale>
      <p:origin x="0" y="0"/>
    </p:cViewPr>
  </p:notesTextViewPr>
  <p:sorterViewPr>
    <p:cViewPr varScale="1">
      <p:scale>
        <a:sx n="1" d="1"/>
        <a:sy n="1" d="1"/>
      </p:scale>
      <p:origin x="0" y="-13920"/>
    </p:cViewPr>
  </p:sorterViewPr>
  <p:notesViewPr>
    <p:cSldViewPr showGuides="1">
      <p:cViewPr>
        <p:scale>
          <a:sx n="75" d="100"/>
          <a:sy n="75" d="100"/>
        </p:scale>
        <p:origin x="3048" y="528"/>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2.fntdata"/><Relationship Id="rId6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1.xml"/><Relationship Id="rId61" Type="http://schemas.openxmlformats.org/officeDocument/2006/relationships/font" Target="fonts/font10.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handoutMaster" Target="handoutMasters/handoutMaster1.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notesMaster" Target="notesMasters/notesMaster1.xml"/><Relationship Id="rId55" Type="http://schemas.openxmlformats.org/officeDocument/2006/relationships/font" Target="fonts/font4.fntdata"/><Relationship Id="rId7" Type="http://schemas.openxmlformats.org/officeDocument/2006/relationships/slide" Target="slides/slide3.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05583880068077"/>
          <c:y val="3.2611661236739475E-2"/>
          <c:w val="0.66406186633659647"/>
          <c:h val="0.79693013850326599"/>
        </c:manualLayout>
      </c:layout>
      <c:barChart>
        <c:barDir val="col"/>
        <c:grouping val="clustered"/>
        <c:varyColors val="0"/>
        <c:ser>
          <c:idx val="0"/>
          <c:order val="0"/>
          <c:tx>
            <c:strRef>
              <c:f>Tabelle1!$B$1</c:f>
              <c:strCache>
                <c:ptCount val="1"/>
                <c:pt idx="0">
                  <c:v>Spalte1</c:v>
                </c:pt>
              </c:strCache>
            </c:strRef>
          </c:tx>
          <c:spPr>
            <a:solidFill>
              <a:schemeClr val="tx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5767-425D-A798-72E2FAF77272}"/>
              </c:ext>
            </c:extLst>
          </c:dPt>
          <c:dPt>
            <c:idx val="1"/>
            <c:invertIfNegative val="0"/>
            <c:bubble3D val="0"/>
            <c:spPr>
              <a:solidFill>
                <a:schemeClr val="tx1"/>
              </a:solidFill>
              <a:ln>
                <a:noFill/>
              </a:ln>
              <a:effectLst/>
            </c:spPr>
            <c:extLst>
              <c:ext xmlns:c16="http://schemas.microsoft.com/office/drawing/2014/chart" uri="{C3380CC4-5D6E-409C-BE32-E72D297353CC}">
                <c16:uniqueId val="{00000003-5767-425D-A798-72E2FAF77272}"/>
              </c:ext>
            </c:extLst>
          </c:dPt>
          <c:dPt>
            <c:idx val="2"/>
            <c:invertIfNegative val="0"/>
            <c:bubble3D val="0"/>
            <c:extLst>
              <c:ext xmlns:c16="http://schemas.microsoft.com/office/drawing/2014/chart" uri="{C3380CC4-5D6E-409C-BE32-E72D297353CC}">
                <c16:uniqueId val="{00000007-5767-425D-A798-72E2FAF77272}"/>
              </c:ext>
            </c:extLst>
          </c:dPt>
          <c:dLbls>
            <c:dLbl>
              <c:idx val="0"/>
              <c:layout>
                <c:manualLayout>
                  <c:x val="-4.5028955928345299E-2"/>
                  <c:y val="0"/>
                </c:manualLayout>
              </c:layout>
              <c:tx>
                <c:rich>
                  <a:bodyPr/>
                  <a:lstStyle/>
                  <a:p>
                    <a:fld id="{42096775-F3FF-4E62-AD04-C48E8963593A}" type="VALUE">
                      <a:rPr lang="en-US">
                        <a:solidFill>
                          <a:schemeClr val="tx1"/>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67-425D-A798-72E2FAF77272}"/>
                </c:ext>
              </c:extLst>
            </c:dLbl>
            <c:dLbl>
              <c:idx val="1"/>
              <c:tx>
                <c:rich>
                  <a:bodyPr/>
                  <a:lstStyle/>
                  <a:p>
                    <a:fld id="{ABCBDB15-F1A1-42B1-AD55-4451E1C952BC}" type="VALUE">
                      <a:rPr lang="en-US">
                        <a:solidFill>
                          <a:schemeClr val="tx1"/>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67-425D-A798-72E2FAF77272}"/>
                </c:ext>
              </c:extLst>
            </c:dLbl>
            <c:dLbl>
              <c:idx val="2"/>
              <c:tx>
                <c:rich>
                  <a:bodyPr/>
                  <a:lstStyle/>
                  <a:p>
                    <a:fld id="{75F12A21-54A2-4D62-AD31-B540F36D8E05}" type="VALUE">
                      <a:rPr lang="en-US">
                        <a:solidFill>
                          <a:schemeClr val="tx1"/>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67-425D-A798-72E2FAF7727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Ja, es gab bereits Fälle in der Familie</c:v>
                </c:pt>
                <c:pt idx="1">
                  <c:v>Ja, es gab aber vorher keine Fälle in der Familie</c:v>
                </c:pt>
                <c:pt idx="2">
                  <c:v>Nein</c:v>
                </c:pt>
              </c:strCache>
            </c:strRef>
          </c:cat>
          <c:val>
            <c:numRef>
              <c:f>Tabelle1!$B$2:$B$4</c:f>
              <c:numCache>
                <c:formatCode>0%</c:formatCode>
                <c:ptCount val="3"/>
                <c:pt idx="0">
                  <c:v>3.7000000000000005E-2</c:v>
                </c:pt>
                <c:pt idx="1">
                  <c:v>1.2E-2</c:v>
                </c:pt>
                <c:pt idx="2">
                  <c:v>0.95099999999999996</c:v>
                </c:pt>
              </c:numCache>
            </c:numRef>
          </c:val>
          <c:extLst>
            <c:ext xmlns:c16="http://schemas.microsoft.com/office/drawing/2014/chart" uri="{C3380CC4-5D6E-409C-BE32-E72D297353CC}">
              <c16:uniqueId val="{00000004-5767-425D-A798-72E2FAF77272}"/>
            </c:ext>
          </c:extLst>
        </c:ser>
        <c:dLbls>
          <c:showLegendKey val="0"/>
          <c:showVal val="0"/>
          <c:showCatName val="0"/>
          <c:showSerName val="0"/>
          <c:showPercent val="0"/>
          <c:showBubbleSize val="0"/>
        </c:dLbls>
        <c:gapWidth val="219"/>
        <c:overlap val="-27"/>
        <c:axId val="426543951"/>
        <c:axId val="426538543"/>
      </c:barChart>
      <c:catAx>
        <c:axId val="42654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26538543"/>
        <c:crosses val="autoZero"/>
        <c:auto val="1"/>
        <c:lblAlgn val="ctr"/>
        <c:lblOffset val="100"/>
        <c:noMultiLvlLbl val="0"/>
      </c:catAx>
      <c:valAx>
        <c:axId val="426538543"/>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26543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87922180163518"/>
          <c:y val="5.4324238502304757E-2"/>
          <c:w val="0.44397209642627383"/>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0-2116-46AD-91CE-ABF73921CC72}"/>
              </c:ext>
            </c:extLst>
          </c:dPt>
          <c:dPt>
            <c:idx val="1"/>
            <c:invertIfNegative val="0"/>
            <c:bubble3D val="0"/>
            <c:spPr>
              <a:solidFill>
                <a:schemeClr val="tx1"/>
              </a:solidFill>
              <a:ln>
                <a:noFill/>
              </a:ln>
              <a:effectLst/>
            </c:spPr>
            <c:extLst>
              <c:ext xmlns:c16="http://schemas.microsoft.com/office/drawing/2014/chart" uri="{C3380CC4-5D6E-409C-BE32-E72D297353CC}">
                <c16:uniqueId val="{00000001-246F-473B-8B1C-400B984D1218}"/>
              </c:ext>
            </c:extLst>
          </c:dPt>
          <c:dPt>
            <c:idx val="3"/>
            <c:invertIfNegative val="0"/>
            <c:bubble3D val="0"/>
            <c:spPr>
              <a:solidFill>
                <a:schemeClr val="tx1"/>
              </a:solidFill>
              <a:ln>
                <a:noFill/>
              </a:ln>
              <a:effectLst/>
            </c:spPr>
            <c:extLst>
              <c:ext xmlns:c16="http://schemas.microsoft.com/office/drawing/2014/chart" uri="{C3380CC4-5D6E-409C-BE32-E72D297353CC}">
                <c16:uniqueId val="{00000005-246F-473B-8B1C-400B984D1218}"/>
              </c:ext>
            </c:extLst>
          </c:dPt>
          <c:dLbls>
            <c:dLbl>
              <c:idx val="3"/>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0.10868757638040218"/>
                      <c:h val="0.14121356705735919"/>
                    </c:manualLayout>
                  </c15:layout>
                </c:ext>
                <c:ext xmlns:c16="http://schemas.microsoft.com/office/drawing/2014/chart" uri="{C3380CC4-5D6E-409C-BE32-E72D297353CC}">
                  <c16:uniqueId val="{00000005-246F-473B-8B1C-400B984D1218}"/>
                </c:ext>
              </c:extLst>
            </c:dLbl>
            <c:dLbl>
              <c:idx val="4"/>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6-EC2B-459A-828E-99E424D17F7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Augen-Universitätsklinik</c:v>
                </c:pt>
                <c:pt idx="1">
                  <c:v>Niedergelassener Opthalmologe</c:v>
                </c:pt>
                <c:pt idx="2">
                  <c:v>Sonstige Stelle</c:v>
                </c:pt>
                <c:pt idx="3">
                  <c:v>Spezialiserter Ophthalmologe</c:v>
                </c:pt>
                <c:pt idx="4">
                  <c:v>Allgemeinarzt  / Hausarzt / Kinderarzt</c:v>
                </c:pt>
              </c:strCache>
            </c:strRef>
          </c:cat>
          <c:val>
            <c:numRef>
              <c:f>Tabelle1!$B$2:$B$6</c:f>
              <c:numCache>
                <c:formatCode>0%</c:formatCode>
                <c:ptCount val="5"/>
                <c:pt idx="0">
                  <c:v>0.48</c:v>
                </c:pt>
                <c:pt idx="1">
                  <c:v>0.4</c:v>
                </c:pt>
                <c:pt idx="2">
                  <c:v>7.0000000000000007E-2</c:v>
                </c:pt>
                <c:pt idx="3">
                  <c:v>0.05</c:v>
                </c:pt>
                <c:pt idx="4">
                  <c:v>0.01</c:v>
                </c:pt>
              </c:numCache>
            </c:numRef>
          </c:val>
          <c:extLst>
            <c:ext xmlns:c16="http://schemas.microsoft.com/office/drawing/2014/chart" uri="{C3380CC4-5D6E-409C-BE32-E72D297353CC}">
              <c16:uniqueId val="{00000006-246F-473B-8B1C-400B984D1218}"/>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87922180163518"/>
          <c:y val="5.4324238502304757E-2"/>
          <c:w val="0.44397209642627383"/>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5C1B-4BB8-ADA8-3ECBA5E23779}"/>
              </c:ext>
            </c:extLst>
          </c:dPt>
          <c:dPt>
            <c:idx val="2"/>
            <c:invertIfNegative val="0"/>
            <c:bubble3D val="0"/>
            <c:spPr>
              <a:solidFill>
                <a:schemeClr val="tx1"/>
              </a:solidFill>
              <a:ln>
                <a:noFill/>
              </a:ln>
              <a:effectLst/>
            </c:spPr>
            <c:extLst>
              <c:ext xmlns:c16="http://schemas.microsoft.com/office/drawing/2014/chart" uri="{C3380CC4-5D6E-409C-BE32-E72D297353CC}">
                <c16:uniqueId val="{00000003-5C1B-4BB8-ADA8-3ECBA5E2377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Medikamentöse Therapien</c:v>
                </c:pt>
                <c:pt idx="1">
                  <c:v>Operative Therapien</c:v>
                </c:pt>
                <c:pt idx="2">
                  <c:v>Sonstige Therapien</c:v>
                </c:pt>
              </c:strCache>
            </c:strRef>
          </c:cat>
          <c:val>
            <c:numRef>
              <c:f>Tabelle1!$B$2:$B$4</c:f>
              <c:numCache>
                <c:formatCode>0%</c:formatCode>
                <c:ptCount val="3"/>
                <c:pt idx="0">
                  <c:v>0.54200000000000004</c:v>
                </c:pt>
                <c:pt idx="1">
                  <c:v>0.20800000000000002</c:v>
                </c:pt>
                <c:pt idx="2">
                  <c:v>0.41700000000000004</c:v>
                </c:pt>
              </c:numCache>
            </c:numRef>
          </c:val>
          <c:extLst>
            <c:ext xmlns:c16="http://schemas.microsoft.com/office/drawing/2014/chart" uri="{C3380CC4-5D6E-409C-BE32-E72D297353CC}">
              <c16:uniqueId val="{00000006-5C1B-4BB8-ADA8-3ECBA5E23779}"/>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56642542630827"/>
          <c:y val="9.6889466665446011E-2"/>
          <c:w val="0.56790884566370259"/>
          <c:h val="0.78684317333601872"/>
        </c:manualLayout>
      </c:layout>
      <c:barChart>
        <c:barDir val="bar"/>
        <c:grouping val="clustered"/>
        <c:varyColors val="0"/>
        <c:ser>
          <c:idx val="0"/>
          <c:order val="0"/>
          <c:tx>
            <c:strRef>
              <c:f>Feuil1!$B$1</c:f>
              <c:strCache>
                <c:ptCount val="1"/>
                <c:pt idx="0">
                  <c:v>Ventes</c:v>
                </c:pt>
              </c:strCache>
            </c:strRef>
          </c:tx>
          <c:spPr>
            <a:solidFill>
              <a:schemeClr val="tx1"/>
            </a:solidFill>
            <a:ln w="19050">
              <a:noFill/>
            </a:ln>
            <a:effectLst/>
          </c:spPr>
          <c:invertIfNegative val="0"/>
          <c:dPt>
            <c:idx val="0"/>
            <c:invertIfNegative val="0"/>
            <c:bubble3D val="0"/>
            <c:spPr>
              <a:solidFill>
                <a:schemeClr val="tx1"/>
              </a:solidFill>
              <a:ln w="19050">
                <a:noFill/>
              </a:ln>
              <a:effectLst/>
            </c:spPr>
            <c:extLst>
              <c:ext xmlns:c16="http://schemas.microsoft.com/office/drawing/2014/chart" uri="{C3380CC4-5D6E-409C-BE32-E72D297353CC}">
                <c16:uniqueId val="{00000001-7536-4230-8513-F21A73546AE9}"/>
              </c:ext>
            </c:extLst>
          </c:dPt>
          <c:dPt>
            <c:idx val="1"/>
            <c:invertIfNegative val="0"/>
            <c:bubble3D val="0"/>
            <c:spPr>
              <a:solidFill>
                <a:schemeClr val="tx1"/>
              </a:solidFill>
              <a:ln w="19050">
                <a:noFill/>
              </a:ln>
              <a:effectLst/>
            </c:spPr>
            <c:extLst>
              <c:ext xmlns:c16="http://schemas.microsoft.com/office/drawing/2014/chart" uri="{C3380CC4-5D6E-409C-BE32-E72D297353CC}">
                <c16:uniqueId val="{00000003-7536-4230-8513-F21A73546AE9}"/>
              </c:ext>
            </c:extLst>
          </c:dPt>
          <c:dPt>
            <c:idx val="2"/>
            <c:invertIfNegative val="0"/>
            <c:bubble3D val="0"/>
            <c:spPr>
              <a:solidFill>
                <a:schemeClr val="tx1"/>
              </a:solidFill>
              <a:ln w="19050">
                <a:noFill/>
              </a:ln>
              <a:effectLst/>
            </c:spPr>
            <c:extLst>
              <c:ext xmlns:c16="http://schemas.microsoft.com/office/drawing/2014/chart" uri="{C3380CC4-5D6E-409C-BE32-E72D297353CC}">
                <c16:uniqueId val="{00000005-7536-4230-8513-F21A73546AE9}"/>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Klinisch-apparativ</c:v>
                </c:pt>
                <c:pt idx="1">
                  <c:v>Genetisch / Gentest</c:v>
                </c:pt>
                <c:pt idx="2">
                  <c:v>Weiß ich nicht</c:v>
                </c:pt>
              </c:strCache>
            </c:strRef>
          </c:cat>
          <c:val>
            <c:numRef>
              <c:f>Feuil1!$B$2:$B$4</c:f>
              <c:numCache>
                <c:formatCode>0%</c:formatCode>
                <c:ptCount val="3"/>
                <c:pt idx="0">
                  <c:v>0.622</c:v>
                </c:pt>
                <c:pt idx="1">
                  <c:v>0.32899999999999996</c:v>
                </c:pt>
                <c:pt idx="2">
                  <c:v>0.248</c:v>
                </c:pt>
              </c:numCache>
            </c:numRef>
          </c:val>
          <c:extLst>
            <c:ext xmlns:c16="http://schemas.microsoft.com/office/drawing/2014/chart" uri="{C3380CC4-5D6E-409C-BE32-E72D297353CC}">
              <c16:uniqueId val="{00000006-7536-4230-8513-F21A73546AE9}"/>
            </c:ext>
          </c:extLst>
        </c:ser>
        <c:dLbls>
          <c:showLegendKey val="0"/>
          <c:showVal val="0"/>
          <c:showCatName val="0"/>
          <c:showSerName val="0"/>
          <c:showPercent val="0"/>
          <c:showBubbleSize val="0"/>
        </c:dLbls>
        <c:gapWidth val="100"/>
        <c:axId val="991994191"/>
        <c:axId val="991995023"/>
      </c:barChart>
      <c:valAx>
        <c:axId val="991995023"/>
        <c:scaling>
          <c:orientation val="minMax"/>
        </c:scaling>
        <c:delete val="1"/>
        <c:axPos val="t"/>
        <c:numFmt formatCode="0%" sourceLinked="1"/>
        <c:majorTickMark val="out"/>
        <c:minorTickMark val="none"/>
        <c:tickLblPos val="nextTo"/>
        <c:crossAx val="991994191"/>
        <c:crosses val="autoZero"/>
        <c:crossBetween val="between"/>
      </c:valAx>
      <c:catAx>
        <c:axId val="99199419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99199502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87922180163518"/>
          <c:y val="5.4324238502304757E-2"/>
          <c:w val="0.44397209642627383"/>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4C65-44CD-8ED7-558D9A0FC424}"/>
              </c:ext>
            </c:extLst>
          </c:dPt>
          <c:dPt>
            <c:idx val="2"/>
            <c:invertIfNegative val="0"/>
            <c:bubble3D val="0"/>
            <c:spPr>
              <a:solidFill>
                <a:schemeClr val="tx1"/>
              </a:solidFill>
              <a:ln>
                <a:noFill/>
              </a:ln>
              <a:effectLst/>
            </c:spPr>
            <c:extLst>
              <c:ext xmlns:c16="http://schemas.microsoft.com/office/drawing/2014/chart" uri="{C3380CC4-5D6E-409C-BE32-E72D297353CC}">
                <c16:uniqueId val="{00000003-4C65-44CD-8ED7-558D9A0FC424}"/>
              </c:ext>
            </c:extLst>
          </c:dPt>
          <c:dPt>
            <c:idx val="3"/>
            <c:invertIfNegative val="0"/>
            <c:bubble3D val="0"/>
            <c:spPr>
              <a:solidFill>
                <a:schemeClr val="tx1"/>
              </a:solidFill>
              <a:ln>
                <a:noFill/>
              </a:ln>
              <a:effectLst/>
            </c:spPr>
            <c:extLst>
              <c:ext xmlns:c16="http://schemas.microsoft.com/office/drawing/2014/chart" uri="{C3380CC4-5D6E-409C-BE32-E72D297353CC}">
                <c16:uniqueId val="{00000005-4C65-44CD-8ED7-558D9A0FC424}"/>
              </c:ext>
            </c:extLst>
          </c:dPt>
          <c:dLbls>
            <c:dLbl>
              <c:idx val="0"/>
              <c:tx>
                <c:rich>
                  <a:bodyPr/>
                  <a:lstStyle/>
                  <a:p>
                    <a:fld id="{6435D219-AEAB-4870-AA9F-8080955FF3EB}" type="VALUE">
                      <a:rPr lang="en-US" sz="1600"/>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47-48A2-9631-CDC148641D23}"/>
                </c:ext>
              </c:extLst>
            </c:dLbl>
            <c:dLbl>
              <c:idx val="1"/>
              <c:tx>
                <c:rich>
                  <a:bodyPr/>
                  <a:lstStyle/>
                  <a:p>
                    <a:fld id="{91923974-7025-480B-82EB-BA1D5014F258}" type="VALUE">
                      <a:rPr lang="en-US" sz="1600"/>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65-44CD-8ED7-558D9A0FC424}"/>
                </c:ext>
              </c:extLst>
            </c:dLbl>
            <c:dLbl>
              <c:idx val="2"/>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0.13717520817350112"/>
                      <c:h val="0.10915727267491745"/>
                    </c:manualLayout>
                  </c15:layout>
                </c:ext>
                <c:ext xmlns:c16="http://schemas.microsoft.com/office/drawing/2014/chart" uri="{C3380CC4-5D6E-409C-BE32-E72D297353CC}">
                  <c16:uniqueId val="{00000003-4C65-44CD-8ED7-558D9A0FC424}"/>
                </c:ext>
              </c:extLst>
            </c:dLbl>
            <c:dLbl>
              <c:idx val="3"/>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0.11635603661259875"/>
                      <c:h val="0.10301102984412255"/>
                    </c:manualLayout>
                  </c15:layout>
                </c:ext>
                <c:ext xmlns:c16="http://schemas.microsoft.com/office/drawing/2014/chart" uri="{C3380CC4-5D6E-409C-BE32-E72D297353CC}">
                  <c16:uniqueId val="{00000005-4C65-44CD-8ED7-558D9A0FC424}"/>
                </c:ext>
              </c:extLst>
            </c:dLbl>
            <c:dLbl>
              <c:idx val="4"/>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0.12098251918168816"/>
                      <c:h val="0.12144975833650729"/>
                    </c:manualLayout>
                  </c15:layout>
                </c:ext>
                <c:ext xmlns:c16="http://schemas.microsoft.com/office/drawing/2014/chart" uri="{C3380CC4-5D6E-409C-BE32-E72D297353CC}">
                  <c16:uniqueId val="{00000006-74C8-41E0-BA63-A83C45D25C46}"/>
                </c:ext>
              </c:extLst>
            </c:dLbl>
            <c:dLbl>
              <c:idx val="5"/>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9.0910382482606966E-2"/>
                      <c:h val="0.13374224399809706"/>
                    </c:manualLayout>
                  </c15:layout>
                </c:ext>
                <c:ext xmlns:c16="http://schemas.microsoft.com/office/drawing/2014/chart" uri="{C3380CC4-5D6E-409C-BE32-E72D297353CC}">
                  <c16:uniqueId val="{00000007-C000-4CB0-8524-D0715073235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Retinitis pigmentosa</c:v>
                </c:pt>
                <c:pt idx="1">
                  <c:v>Usher Syndrom</c:v>
                </c:pt>
                <c:pt idx="2">
                  <c:v>Okkulte Zapfen Dystrophie </c:v>
                </c:pt>
                <c:pt idx="3">
                  <c:v>Juvenile Makula-Dystrophie</c:v>
                </c:pt>
                <c:pt idx="4">
                  <c:v>(atypische) AMD </c:v>
                </c:pt>
                <c:pt idx="5">
                  <c:v>Morbus Stargardt</c:v>
                </c:pt>
                <c:pt idx="6">
                  <c:v>Sonstige Diagnosen (&lt;3%)</c:v>
                </c:pt>
              </c:strCache>
            </c:strRef>
          </c:cat>
          <c:val>
            <c:numRef>
              <c:f>Tabelle1!$B$2:$B$8</c:f>
              <c:numCache>
                <c:formatCode>0%</c:formatCode>
                <c:ptCount val="7"/>
                <c:pt idx="0">
                  <c:v>0.54100000000000004</c:v>
                </c:pt>
                <c:pt idx="1">
                  <c:v>0.122</c:v>
                </c:pt>
                <c:pt idx="2">
                  <c:v>6.5000000000000002E-2</c:v>
                </c:pt>
                <c:pt idx="3">
                  <c:v>5.7000000000000002E-2</c:v>
                </c:pt>
                <c:pt idx="4">
                  <c:v>5.2999999999999999E-2</c:v>
                </c:pt>
                <c:pt idx="5">
                  <c:v>4.0999999999999995E-2</c:v>
                </c:pt>
                <c:pt idx="6">
                  <c:v>0.12</c:v>
                </c:pt>
              </c:numCache>
            </c:numRef>
          </c:val>
          <c:extLst>
            <c:ext xmlns:c16="http://schemas.microsoft.com/office/drawing/2014/chart" uri="{C3380CC4-5D6E-409C-BE32-E72D297353CC}">
              <c16:uniqueId val="{00000006-4C65-44CD-8ED7-558D9A0FC424}"/>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870083701261E-2"/>
          <c:y val="9.3749994232898981E-3"/>
          <c:w val="0.41073797831491704"/>
          <c:h val="0.6204129170513708"/>
        </c:manualLayout>
      </c:layout>
      <c:barChart>
        <c:barDir val="col"/>
        <c:grouping val="percentStacked"/>
        <c:varyColors val="0"/>
        <c:ser>
          <c:idx val="0"/>
          <c:order val="0"/>
          <c:tx>
            <c:strRef>
              <c:f>Tabelle1!$B$1</c:f>
              <c:strCache>
                <c:ptCount val="1"/>
                <c:pt idx="0">
                  <c:v>Sonstiges</c:v>
                </c:pt>
              </c:strCache>
            </c:strRef>
          </c:tx>
          <c:spPr>
            <a:solidFill>
              <a:schemeClr val="tx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Tabelle1!$B$2</c:f>
              <c:numCache>
                <c:formatCode>0%</c:formatCode>
                <c:ptCount val="1"/>
                <c:pt idx="0">
                  <c:v>4.0999999999999995E-2</c:v>
                </c:pt>
              </c:numCache>
            </c:numRef>
          </c:val>
          <c:extLst>
            <c:ext xmlns:c16="http://schemas.microsoft.com/office/drawing/2014/chart" uri="{C3380CC4-5D6E-409C-BE32-E72D297353CC}">
              <c16:uniqueId val="{00000000-6933-4EDA-91B9-18743240043B}"/>
            </c:ext>
          </c:extLst>
        </c:ser>
        <c:ser>
          <c:idx val="1"/>
          <c:order val="1"/>
          <c:tx>
            <c:strRef>
              <c:f>Tabelle1!$C$1</c:f>
              <c:strCache>
                <c:ptCount val="1"/>
                <c:pt idx="0">
                  <c:v>Humangenetisches Zentrum (Humangenetiker) </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Tabelle1!$C$2</c:f>
              <c:numCache>
                <c:formatCode>0%</c:formatCode>
                <c:ptCount val="1"/>
                <c:pt idx="0">
                  <c:v>0.122</c:v>
                </c:pt>
              </c:numCache>
            </c:numRef>
          </c:val>
          <c:extLst>
            <c:ext xmlns:c16="http://schemas.microsoft.com/office/drawing/2014/chart" uri="{C3380CC4-5D6E-409C-BE32-E72D297353CC}">
              <c16:uniqueId val="{00000001-6933-4EDA-91B9-18743240043B}"/>
            </c:ext>
          </c:extLst>
        </c:ser>
        <c:ser>
          <c:idx val="2"/>
          <c:order val="2"/>
          <c:tx>
            <c:strRef>
              <c:f>Tabelle1!$D$1</c:f>
              <c:strCache>
                <c:ptCount val="1"/>
                <c:pt idx="0">
                  <c:v>Spezialisertes Augenzentrum / Retinaspezialist</c:v>
                </c:pt>
              </c:strCache>
            </c:strRef>
          </c:tx>
          <c:spPr>
            <a:solidFill>
              <a:schemeClr val="tx1"/>
            </a:solidFill>
            <a:ln>
              <a:solidFill>
                <a:schemeClr val="tx1"/>
              </a:solidFill>
            </a:ln>
            <a:effectLst/>
          </c:spPr>
          <c:invertIfNegative val="0"/>
          <c:dLbls>
            <c:dLbl>
              <c:idx val="0"/>
              <c:tx>
                <c:rich>
                  <a:bodyPr/>
                  <a:lstStyle/>
                  <a:p>
                    <a:fld id="{95C28A4F-9B2B-452D-B50F-94BA13BAAA7A}" type="VALUE">
                      <a:rPr lang="en-US">
                        <a:solidFill>
                          <a:schemeClr val="bg1"/>
                        </a:solidFill>
                      </a:rPr>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47-45AE-AE00-17E12134C50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Tabelle1!$D$2</c:f>
              <c:numCache>
                <c:formatCode>0%</c:formatCode>
                <c:ptCount val="1"/>
                <c:pt idx="0">
                  <c:v>6.5000000000000002E-2</c:v>
                </c:pt>
              </c:numCache>
            </c:numRef>
          </c:val>
          <c:extLst>
            <c:ext xmlns:c16="http://schemas.microsoft.com/office/drawing/2014/chart" uri="{C3380CC4-5D6E-409C-BE32-E72D297353CC}">
              <c16:uniqueId val="{00000002-6933-4EDA-91B9-18743240043B}"/>
            </c:ext>
          </c:extLst>
        </c:ser>
        <c:ser>
          <c:idx val="3"/>
          <c:order val="3"/>
          <c:tx>
            <c:strRef>
              <c:f>Tabelle1!$E$1</c:f>
              <c:strCache>
                <c:ptCount val="1"/>
                <c:pt idx="0">
                  <c:v>Universitätsaugenklinik</c:v>
                </c:pt>
              </c:strCache>
            </c:strRef>
          </c:tx>
          <c:spPr>
            <a:solidFill>
              <a:schemeClr val="bg1"/>
            </a:solidFill>
            <a:ln>
              <a:solidFill>
                <a:schemeClr val="tx1"/>
              </a:solidFill>
            </a:ln>
            <a:effectLst/>
          </c:spPr>
          <c:invertIfNegative val="0"/>
          <c:dLbls>
            <c:dLbl>
              <c:idx val="0"/>
              <c:tx>
                <c:rich>
                  <a:bodyPr/>
                  <a:lstStyle/>
                  <a:p>
                    <a:fld id="{54D91B75-12C5-4AC5-A908-C115856EB9F7}" type="VALUE">
                      <a:rPr lang="en-US">
                        <a:solidFill>
                          <a:schemeClr val="tx1"/>
                        </a:solidFill>
                      </a:rPr>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547-45AE-AE00-17E12134C50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Tabelle1!$E$2</c:f>
              <c:numCache>
                <c:formatCode>0%</c:formatCode>
                <c:ptCount val="1"/>
                <c:pt idx="0">
                  <c:v>0.72</c:v>
                </c:pt>
              </c:numCache>
            </c:numRef>
          </c:val>
          <c:extLst>
            <c:ext xmlns:c16="http://schemas.microsoft.com/office/drawing/2014/chart" uri="{C3380CC4-5D6E-409C-BE32-E72D297353CC}">
              <c16:uniqueId val="{00000003-6933-4EDA-91B9-18743240043B}"/>
            </c:ext>
          </c:extLst>
        </c:ser>
        <c:ser>
          <c:idx val="4"/>
          <c:order val="4"/>
          <c:tx>
            <c:strRef>
              <c:f>Tabelle1!$F$1</c:f>
              <c:strCache>
                <c:ptCount val="1"/>
                <c:pt idx="0">
                  <c:v>Niedergelassene Ophthalmologische Praxis</c:v>
                </c:pt>
              </c:strCache>
            </c:strRef>
          </c:tx>
          <c:spPr>
            <a:solidFill>
              <a:schemeClr val="tx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Tabelle1!$F$2</c:f>
              <c:numCache>
                <c:formatCode>0%</c:formatCode>
                <c:ptCount val="1"/>
                <c:pt idx="0">
                  <c:v>0.19500000000000001</c:v>
                </c:pt>
              </c:numCache>
            </c:numRef>
          </c:val>
          <c:extLst>
            <c:ext xmlns:c16="http://schemas.microsoft.com/office/drawing/2014/chart" uri="{C3380CC4-5D6E-409C-BE32-E72D297353CC}">
              <c16:uniqueId val="{00000005-6933-4EDA-91B9-18743240043B}"/>
            </c:ext>
          </c:extLst>
        </c:ser>
        <c:dLbls>
          <c:dLblPos val="ctr"/>
          <c:showLegendKey val="0"/>
          <c:showVal val="1"/>
          <c:showCatName val="0"/>
          <c:showSerName val="0"/>
          <c:showPercent val="0"/>
          <c:showBubbleSize val="0"/>
        </c:dLbls>
        <c:gapWidth val="150"/>
        <c:overlap val="100"/>
        <c:axId val="603779680"/>
        <c:axId val="603788832"/>
      </c:barChart>
      <c:catAx>
        <c:axId val="603779680"/>
        <c:scaling>
          <c:orientation val="minMax"/>
        </c:scaling>
        <c:delete val="1"/>
        <c:axPos val="b"/>
        <c:numFmt formatCode="General" sourceLinked="1"/>
        <c:majorTickMark val="none"/>
        <c:minorTickMark val="none"/>
        <c:tickLblPos val="nextTo"/>
        <c:crossAx val="603788832"/>
        <c:crosses val="autoZero"/>
        <c:auto val="1"/>
        <c:lblAlgn val="ctr"/>
        <c:lblOffset val="100"/>
        <c:noMultiLvlLbl val="0"/>
      </c:catAx>
      <c:valAx>
        <c:axId val="603788832"/>
        <c:scaling>
          <c:orientation val="minMax"/>
        </c:scaling>
        <c:delete val="1"/>
        <c:axPos val="l"/>
        <c:numFmt formatCode="0%" sourceLinked="1"/>
        <c:majorTickMark val="out"/>
        <c:minorTickMark val="none"/>
        <c:tickLblPos val="nextTo"/>
        <c:crossAx val="603779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21827109179749"/>
          <c:y val="1.6894716022107695E-2"/>
          <c:w val="0.41073797831491704"/>
          <c:h val="0.58760041906985616"/>
        </c:manualLayout>
      </c:layout>
      <c:barChart>
        <c:barDir val="col"/>
        <c:grouping val="percentStacked"/>
        <c:varyColors val="0"/>
        <c:ser>
          <c:idx val="0"/>
          <c:order val="0"/>
          <c:tx>
            <c:strRef>
              <c:f>Tabelle1!$B$1</c:f>
              <c:strCache>
                <c:ptCount val="1"/>
                <c:pt idx="0">
                  <c:v>Trifft gar nicht auf mich zu </c:v>
                </c:pt>
              </c:strCache>
            </c:strRef>
          </c:tx>
          <c:spPr>
            <a:no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Tabelle1!$B$2</c:f>
              <c:numCache>
                <c:formatCode>0%</c:formatCode>
                <c:ptCount val="1"/>
                <c:pt idx="0">
                  <c:v>0.13800000000000001</c:v>
                </c:pt>
              </c:numCache>
            </c:numRef>
          </c:val>
          <c:extLst>
            <c:ext xmlns:c16="http://schemas.microsoft.com/office/drawing/2014/chart" uri="{C3380CC4-5D6E-409C-BE32-E72D297353CC}">
              <c16:uniqueId val="{00000000-6933-4EDA-91B9-18743240043B}"/>
            </c:ext>
          </c:extLst>
        </c:ser>
        <c:ser>
          <c:idx val="1"/>
          <c:order val="1"/>
          <c:tx>
            <c:strRef>
              <c:f>Tabelle1!$C$1</c:f>
              <c:strCache>
                <c:ptCount val="1"/>
                <c:pt idx="0">
                  <c:v>Trifft eher nicht auf mich zu </c:v>
                </c:pt>
              </c:strCache>
            </c:strRef>
          </c:tx>
          <c:spPr>
            <a:solidFill>
              <a:schemeClr val="tx1"/>
            </a:solidFill>
            <a:ln>
              <a:solidFill>
                <a:schemeClr val="tx1"/>
              </a:solidFill>
            </a:ln>
            <a:effectLst/>
          </c:spPr>
          <c:invertIfNegative val="0"/>
          <c:dLbls>
            <c:dLbl>
              <c:idx val="0"/>
              <c:tx>
                <c:rich>
                  <a:bodyPr/>
                  <a:lstStyle/>
                  <a:p>
                    <a:fld id="{7C9DC543-B721-46B2-9F3F-ABAC9D6BE29D}" type="VALUE">
                      <a:rPr lang="en-US">
                        <a:solidFill>
                          <a:schemeClr val="bg1"/>
                        </a:solidFill>
                      </a:rPr>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10-4BE7-AE39-771A2A879D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Tabelle1!$C$2</c:f>
              <c:numCache>
                <c:formatCode>0%</c:formatCode>
                <c:ptCount val="1"/>
                <c:pt idx="0">
                  <c:v>0.159</c:v>
                </c:pt>
              </c:numCache>
            </c:numRef>
          </c:val>
          <c:extLst>
            <c:ext xmlns:c16="http://schemas.microsoft.com/office/drawing/2014/chart" uri="{C3380CC4-5D6E-409C-BE32-E72D297353CC}">
              <c16:uniqueId val="{00000001-6933-4EDA-91B9-18743240043B}"/>
            </c:ext>
          </c:extLst>
        </c:ser>
        <c:ser>
          <c:idx val="2"/>
          <c:order val="2"/>
          <c:tx>
            <c:strRef>
              <c:f>Tabelle1!$D$1</c:f>
              <c:strCache>
                <c:ptCount val="1"/>
                <c:pt idx="0">
                  <c:v>Trifft eher auf mich zu</c:v>
                </c:pt>
              </c:strCache>
            </c:strRef>
          </c:tx>
          <c:spPr>
            <a:noFill/>
            <a:ln>
              <a:solidFill>
                <a:schemeClr val="tx1"/>
              </a:solidFill>
            </a:ln>
            <a:effectLst/>
          </c:spPr>
          <c:invertIfNegative val="0"/>
          <c:dLbls>
            <c:dLbl>
              <c:idx val="0"/>
              <c:tx>
                <c:rich>
                  <a:bodyPr/>
                  <a:lstStyle/>
                  <a:p>
                    <a:fld id="{4C5A03BE-6D3C-4FD1-9DB6-06154D925CA2}" type="VALUE">
                      <a:rPr lang="en-US">
                        <a:solidFill>
                          <a:schemeClr val="tx1"/>
                        </a:solidFill>
                      </a:rPr>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410-4BE7-AE39-771A2A879D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Tabelle1!$D$2</c:f>
              <c:numCache>
                <c:formatCode>0%</c:formatCode>
                <c:ptCount val="1"/>
                <c:pt idx="0">
                  <c:v>0.26</c:v>
                </c:pt>
              </c:numCache>
            </c:numRef>
          </c:val>
          <c:extLst>
            <c:ext xmlns:c16="http://schemas.microsoft.com/office/drawing/2014/chart" uri="{C3380CC4-5D6E-409C-BE32-E72D297353CC}">
              <c16:uniqueId val="{00000002-6933-4EDA-91B9-18743240043B}"/>
            </c:ext>
          </c:extLst>
        </c:ser>
        <c:ser>
          <c:idx val="3"/>
          <c:order val="3"/>
          <c:tx>
            <c:strRef>
              <c:f>Tabelle1!$E$1</c:f>
              <c:strCache>
                <c:ptCount val="1"/>
                <c:pt idx="0">
                  <c:v>Trifft ganz auf mich zu</c:v>
                </c:pt>
              </c:strCache>
            </c:strRef>
          </c:tx>
          <c:spPr>
            <a:solidFill>
              <a:schemeClr val="tx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Tabelle1!$E$2</c:f>
              <c:numCache>
                <c:formatCode>0%</c:formatCode>
                <c:ptCount val="1"/>
                <c:pt idx="0">
                  <c:v>0.435</c:v>
                </c:pt>
              </c:numCache>
            </c:numRef>
          </c:val>
          <c:extLst>
            <c:ext xmlns:c16="http://schemas.microsoft.com/office/drawing/2014/chart" uri="{C3380CC4-5D6E-409C-BE32-E72D297353CC}">
              <c16:uniqueId val="{00000003-6933-4EDA-91B9-18743240043B}"/>
            </c:ext>
          </c:extLst>
        </c:ser>
        <c:dLbls>
          <c:dLblPos val="ctr"/>
          <c:showLegendKey val="0"/>
          <c:showVal val="1"/>
          <c:showCatName val="0"/>
          <c:showSerName val="0"/>
          <c:showPercent val="0"/>
          <c:showBubbleSize val="0"/>
        </c:dLbls>
        <c:gapWidth val="150"/>
        <c:overlap val="100"/>
        <c:axId val="603779680"/>
        <c:axId val="603788832"/>
      </c:barChart>
      <c:catAx>
        <c:axId val="603779680"/>
        <c:scaling>
          <c:orientation val="minMax"/>
        </c:scaling>
        <c:delete val="1"/>
        <c:axPos val="b"/>
        <c:numFmt formatCode="General" sourceLinked="1"/>
        <c:majorTickMark val="none"/>
        <c:minorTickMark val="none"/>
        <c:tickLblPos val="nextTo"/>
        <c:crossAx val="603788832"/>
        <c:crosses val="autoZero"/>
        <c:auto val="1"/>
        <c:lblAlgn val="ctr"/>
        <c:lblOffset val="100"/>
        <c:noMultiLvlLbl val="0"/>
      </c:catAx>
      <c:valAx>
        <c:axId val="603788832"/>
        <c:scaling>
          <c:orientation val="minMax"/>
        </c:scaling>
        <c:delete val="1"/>
        <c:axPos val="l"/>
        <c:numFmt formatCode="0%" sourceLinked="1"/>
        <c:majorTickMark val="out"/>
        <c:minorTickMark val="none"/>
        <c:tickLblPos val="nextTo"/>
        <c:crossAx val="603779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879154403908"/>
          <c:y val="0"/>
          <c:w val="0.44397209642627383"/>
          <c:h val="1"/>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A344-4A88-AB6C-9CDAAD9606CA}"/>
              </c:ext>
            </c:extLst>
          </c:dPt>
          <c:dPt>
            <c:idx val="2"/>
            <c:invertIfNegative val="0"/>
            <c:bubble3D val="0"/>
            <c:spPr>
              <a:solidFill>
                <a:schemeClr val="tx1"/>
              </a:solidFill>
              <a:ln>
                <a:noFill/>
              </a:ln>
              <a:effectLst/>
            </c:spPr>
            <c:extLst>
              <c:ext xmlns:c16="http://schemas.microsoft.com/office/drawing/2014/chart" uri="{C3380CC4-5D6E-409C-BE32-E72D297353CC}">
                <c16:uniqueId val="{00000003-A344-4A88-AB6C-9CDAAD9606CA}"/>
              </c:ext>
            </c:extLst>
          </c:dPt>
          <c:dPt>
            <c:idx val="3"/>
            <c:invertIfNegative val="0"/>
            <c:bubble3D val="0"/>
            <c:spPr>
              <a:solidFill>
                <a:schemeClr val="tx1"/>
              </a:solidFill>
              <a:ln>
                <a:noFill/>
              </a:ln>
              <a:effectLst/>
            </c:spPr>
            <c:extLst>
              <c:ext xmlns:c16="http://schemas.microsoft.com/office/drawing/2014/chart" uri="{C3380CC4-5D6E-409C-BE32-E72D297353CC}">
                <c16:uniqueId val="{00000005-A344-4A88-AB6C-9CDAAD9606CA}"/>
              </c:ext>
            </c:extLst>
          </c:dPt>
          <c:dLbls>
            <c:dLbl>
              <c:idx val="3"/>
              <c:layout>
                <c:manualLayout>
                  <c:x val="-1.631458736833485E-3"/>
                  <c:y val="1.5913988077240132E-7"/>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733EFEC4-D8C6-4546-8E8E-2D75CDE70DC6}" type="VALUE">
                      <a:rPr lang="en-US">
                        <a:solidFill>
                          <a:schemeClr val="tx1"/>
                        </a:solidFill>
                      </a:rPr>
                      <a:pPr>
                        <a:defRPr>
                          <a:solidFill>
                            <a:schemeClr val="bg1"/>
                          </a:solidFill>
                        </a:defRPr>
                      </a:pPr>
                      <a:t>[WERT]</a:t>
                    </a:fld>
                    <a:endParaRPr lang="de-DE"/>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15:layout>
                    <c:manualLayout>
                      <c:w val="6.2171275332517768E-2"/>
                      <c:h val="6.6157631234702668E-2"/>
                    </c:manualLayout>
                  </c15:layout>
                  <c15:dlblFieldTable/>
                  <c15:showDataLabelsRange val="0"/>
                </c:ext>
                <c:ext xmlns:c16="http://schemas.microsoft.com/office/drawing/2014/chart" uri="{C3380CC4-5D6E-409C-BE32-E72D297353CC}">
                  <c16:uniqueId val="{00000005-A344-4A88-AB6C-9CDAAD9606CA}"/>
                </c:ext>
              </c:extLst>
            </c:dLbl>
            <c:dLbl>
              <c:idx val="4"/>
              <c:layout>
                <c:manualLayout>
                  <c:x val="-2.120076036115472E-3"/>
                  <c:y val="3.1827976161890791E-7"/>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CFC386B0-5FE5-40FE-9B8F-07802D6902C4}" type="VALUE">
                      <a:rPr lang="en-US">
                        <a:solidFill>
                          <a:schemeClr val="tx1"/>
                        </a:solidFill>
                      </a:rPr>
                      <a:pPr>
                        <a:defRPr>
                          <a:solidFill>
                            <a:schemeClr val="bg1"/>
                          </a:solidFill>
                        </a:defRPr>
                      </a:pPr>
                      <a:t>[WERT]</a:t>
                    </a:fld>
                    <a:endParaRPr lang="de-DE"/>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15:layout>
                    <c:manualLayout>
                      <c:w val="6.1269762743313048E-2"/>
                      <c:h val="8.1058216551184156E-2"/>
                    </c:manualLayout>
                  </c15:layout>
                  <c15:dlblFieldTable/>
                  <c15:showDataLabelsRange val="0"/>
                </c:ext>
                <c:ext xmlns:c16="http://schemas.microsoft.com/office/drawing/2014/chart" uri="{C3380CC4-5D6E-409C-BE32-E72D297353CC}">
                  <c16:uniqueId val="{00000006-8DC8-41AF-BFB0-531305C5E21B}"/>
                </c:ext>
              </c:extLst>
            </c:dLbl>
            <c:dLbl>
              <c:idx val="5"/>
              <c:layout>
                <c:manualLayout>
                  <c:x val="2.1785502544539965E-3"/>
                  <c:y val="-4.0421529716189938E-3"/>
                </c:manualLayout>
              </c:layout>
              <c:tx>
                <c:rich>
                  <a:bodyPr/>
                  <a:lstStyle/>
                  <a:p>
                    <a:fld id="{59173382-A272-445F-9C50-E2509055D941}" type="VALUE">
                      <a:rPr lang="en-US">
                        <a:solidFill>
                          <a:schemeClr val="tx1"/>
                        </a:solidFill>
                      </a:rPr>
                      <a:pPr/>
                      <a:t>[WERT]</a:t>
                    </a:fld>
                    <a:endParaRPr lang="de-DE"/>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70-4491-A56B-F21FE91F5A5F}"/>
                </c:ext>
              </c:extLst>
            </c:dLbl>
            <c:dLbl>
              <c:idx val="6"/>
              <c:layout>
                <c:manualLayout>
                  <c:x val="3.9782100102252757E-4"/>
                  <c:y val="4.0424712513805385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fld id="{FFA65F21-F575-4582-8F88-0C050FEE982C}" type="VALUE">
                      <a:rPr lang="en-US" dirty="0">
                        <a:solidFill>
                          <a:schemeClr val="tx1"/>
                        </a:solidFill>
                      </a:rPr>
                      <a:pPr>
                        <a:defRPr>
                          <a:solidFill>
                            <a:schemeClr val="bg1"/>
                          </a:solidFill>
                        </a:defRPr>
                      </a:pPr>
                      <a:t>[WERT]</a:t>
                    </a:fld>
                    <a:endParaRPr lang="de-DE"/>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15:layout>
                    <c:manualLayout>
                      <c:w val="5.2465676895868778E-2"/>
                      <c:h val="5.6782382578638969E-2"/>
                    </c:manualLayout>
                  </c15:layout>
                  <c15:dlblFieldTable/>
                  <c15:showDataLabelsRange val="0"/>
                </c:ext>
                <c:ext xmlns:c16="http://schemas.microsoft.com/office/drawing/2014/chart" uri="{C3380CC4-5D6E-409C-BE32-E72D297353CC}">
                  <c16:uniqueId val="{00000000-3970-4491-A56B-F21FE91F5A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Der Weg bis zur finalen Diagnosestellung war zu lange</c:v>
                </c:pt>
                <c:pt idx="1">
                  <c:v>Ich wurde von den untersuchenden Ärzten nicht gut aufgeklärt</c:v>
                </c:pt>
                <c:pt idx="2">
                  <c:v>Arzt war unempathisch / unfreundlich / gleichgültig / keine psychologische Hilfestellung / fühlte mich allein gelassen</c:v>
                </c:pt>
                <c:pt idx="3">
                  <c:v>mir wurde einfach gesagt, dass ich blind werde / dass es keine Heilung gibt / dass ich mich auf einer Blindenschule anmelden soll/ niederschmetterndes Ergebnis</c:v>
                </c:pt>
                <c:pt idx="4">
                  <c:v>geringes Wissen der Ärzte</c:v>
                </c:pt>
                <c:pt idx="5">
                  <c:v>kein Hinweis auf Frühförderstelle / Selbsthilfegruppen</c:v>
                </c:pt>
                <c:pt idx="6">
                  <c:v>ich wurde nicht zum Spezialisten überwiesen</c:v>
                </c:pt>
              </c:strCache>
            </c:strRef>
          </c:cat>
          <c:val>
            <c:numRef>
              <c:f>Tabelle1!$B$2:$B$8</c:f>
              <c:numCache>
                <c:formatCode>0%</c:formatCode>
                <c:ptCount val="7"/>
                <c:pt idx="0">
                  <c:v>0.60299999999999998</c:v>
                </c:pt>
                <c:pt idx="1">
                  <c:v>0.49299999999999999</c:v>
                </c:pt>
                <c:pt idx="2">
                  <c:v>0.30099999999999999</c:v>
                </c:pt>
                <c:pt idx="3">
                  <c:v>9.6000000000000002E-2</c:v>
                </c:pt>
                <c:pt idx="4">
                  <c:v>6.8000000000000005E-2</c:v>
                </c:pt>
                <c:pt idx="5">
                  <c:v>4.0999999999999995E-2</c:v>
                </c:pt>
                <c:pt idx="6">
                  <c:v>4.0999999999999995E-2</c:v>
                </c:pt>
              </c:numCache>
            </c:numRef>
          </c:val>
          <c:extLst>
            <c:ext xmlns:c16="http://schemas.microsoft.com/office/drawing/2014/chart" uri="{C3380CC4-5D6E-409C-BE32-E72D297353CC}">
              <c16:uniqueId val="{00000006-A344-4A88-AB6C-9CDAAD9606CA}"/>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1"/>
        <c:axPos val="l"/>
        <c:numFmt formatCode="General" sourceLinked="1"/>
        <c:majorTickMark val="out"/>
        <c:minorTickMark val="none"/>
        <c:tickLblPos val="nextTo"/>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35384288311984"/>
          <c:y val="6.9298462201644886E-2"/>
          <c:w val="0.19869865116540217"/>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A121-4712-886D-183A236DC1C3}"/>
              </c:ext>
            </c:extLst>
          </c:dPt>
          <c:dPt>
            <c:idx val="2"/>
            <c:invertIfNegative val="0"/>
            <c:bubble3D val="0"/>
            <c:spPr>
              <a:solidFill>
                <a:schemeClr val="tx1"/>
              </a:solidFill>
              <a:ln>
                <a:noFill/>
              </a:ln>
              <a:effectLst/>
            </c:spPr>
            <c:extLst>
              <c:ext xmlns:c16="http://schemas.microsoft.com/office/drawing/2014/chart" uri="{C3380CC4-5D6E-409C-BE32-E72D297353CC}">
                <c16:uniqueId val="{00000003-A121-4712-886D-183A236DC1C3}"/>
              </c:ext>
            </c:extLst>
          </c:dPt>
          <c:dPt>
            <c:idx val="3"/>
            <c:invertIfNegative val="0"/>
            <c:bubble3D val="0"/>
            <c:spPr>
              <a:solidFill>
                <a:schemeClr val="tx1"/>
              </a:solidFill>
              <a:ln>
                <a:noFill/>
              </a:ln>
              <a:effectLst/>
            </c:spPr>
            <c:extLst>
              <c:ext xmlns:c16="http://schemas.microsoft.com/office/drawing/2014/chart" uri="{C3380CC4-5D6E-409C-BE32-E72D297353CC}">
                <c16:uniqueId val="{00000005-A121-4712-886D-183A236DC1C3}"/>
              </c:ext>
            </c:extLst>
          </c:dPt>
          <c:dLbls>
            <c:dLbl>
              <c:idx val="0"/>
              <c:tx>
                <c:rich>
                  <a:bodyPr/>
                  <a:lstStyle/>
                  <a:p>
                    <a:fld id="{FFA06DD6-FD51-433A-A131-2F7DB4E699E3}" type="VALUE">
                      <a:rPr lang="en-US" sz="1400"/>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33-4726-82EE-64E1956B4BDD}"/>
                </c:ext>
              </c:extLst>
            </c:dLbl>
            <c:dLbl>
              <c:idx val="1"/>
              <c:tx>
                <c:rich>
                  <a:bodyPr/>
                  <a:lstStyle/>
                  <a:p>
                    <a:fld id="{E498D2D5-0DB2-49F3-A396-E9F156F8F257}" type="VALUE">
                      <a:rPr lang="en-US" sz="1400"/>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21-4712-886D-183A236DC1C3}"/>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3-A121-4712-886D-183A236DC1C3}"/>
                </c:ext>
              </c:extLst>
            </c:dLbl>
            <c:dLbl>
              <c:idx val="3"/>
              <c:layout>
                <c:manualLayout>
                  <c:x val="-3.4454554830427045E-4"/>
                  <c:y val="6.8300206836689366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21-4712-886D-183A236DC1C3}"/>
                </c:ext>
              </c:extLst>
            </c:dLbl>
            <c:dLbl>
              <c:idx val="4"/>
              <c:layout>
                <c:manualLayout>
                  <c:x val="9.1975045385239956E-4"/>
                  <c:y val="1.2521559936597488E-1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E5-4636-9794-F30BC24D52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um Diagnose zu sichern / Gewissheit zu haben</c:v>
                </c:pt>
                <c:pt idx="1">
                  <c:v>Heilungschancen </c:v>
                </c:pt>
                <c:pt idx="2">
                  <c:v>wegen Familienplanung</c:v>
                </c:pt>
                <c:pt idx="3">
                  <c:v>zu Forschungszwecken</c:v>
                </c:pt>
                <c:pt idx="4">
                  <c:v>Empfehlung des Arztes</c:v>
                </c:pt>
              </c:strCache>
            </c:strRef>
          </c:cat>
          <c:val>
            <c:numRef>
              <c:f>Tabelle1!$B$2:$B$6</c:f>
              <c:numCache>
                <c:formatCode>0%</c:formatCode>
                <c:ptCount val="5"/>
                <c:pt idx="0">
                  <c:v>0.58799999999999997</c:v>
                </c:pt>
                <c:pt idx="1">
                  <c:v>0.23499999999999999</c:v>
                </c:pt>
                <c:pt idx="2">
                  <c:v>0.22399999999999998</c:v>
                </c:pt>
                <c:pt idx="3">
                  <c:v>5.9000000000000004E-2</c:v>
                </c:pt>
                <c:pt idx="4">
                  <c:v>5.9000000000000004E-2</c:v>
                </c:pt>
              </c:numCache>
            </c:numRef>
          </c:val>
          <c:extLst>
            <c:ext xmlns:c16="http://schemas.microsoft.com/office/drawing/2014/chart" uri="{C3380CC4-5D6E-409C-BE32-E72D297353CC}">
              <c16:uniqueId val="{00000006-A121-4712-886D-183A236DC1C3}"/>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29435777132964"/>
          <c:y val="5.4324478686570886E-2"/>
          <c:w val="0.33200767997495362"/>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A121-4712-886D-183A236DC1C3}"/>
              </c:ext>
            </c:extLst>
          </c:dPt>
          <c:dPt>
            <c:idx val="2"/>
            <c:invertIfNegative val="0"/>
            <c:bubble3D val="0"/>
            <c:spPr>
              <a:solidFill>
                <a:schemeClr val="tx1"/>
              </a:solidFill>
              <a:ln>
                <a:noFill/>
              </a:ln>
              <a:effectLst/>
            </c:spPr>
            <c:extLst>
              <c:ext xmlns:c16="http://schemas.microsoft.com/office/drawing/2014/chart" uri="{C3380CC4-5D6E-409C-BE32-E72D297353CC}">
                <c16:uniqueId val="{00000003-A121-4712-886D-183A236DC1C3}"/>
              </c:ext>
            </c:extLst>
          </c:dPt>
          <c:dPt>
            <c:idx val="3"/>
            <c:invertIfNegative val="0"/>
            <c:bubble3D val="0"/>
            <c:spPr>
              <a:solidFill>
                <a:schemeClr val="tx1"/>
              </a:solidFill>
              <a:ln>
                <a:noFill/>
              </a:ln>
              <a:effectLst/>
            </c:spPr>
            <c:extLst>
              <c:ext xmlns:c16="http://schemas.microsoft.com/office/drawing/2014/chart" uri="{C3380CC4-5D6E-409C-BE32-E72D297353CC}">
                <c16:uniqueId val="{00000005-A121-4712-886D-183A236DC1C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um Diagnose zu sichern / Gewissheit zu haben</c:v>
                </c:pt>
                <c:pt idx="1">
                  <c:v>war vorher noch nicht möglich / nicht angeboten</c:v>
                </c:pt>
                <c:pt idx="2">
                  <c:v>Empfehlung des Arztes / des Spezialisten</c:v>
                </c:pt>
                <c:pt idx="3">
                  <c:v>wegen Familienplanung / Kinderwunsch </c:v>
                </c:pt>
                <c:pt idx="4">
                  <c:v>Heilungschancen </c:v>
                </c:pt>
                <c:pt idx="5">
                  <c:v>Empfehlung Pro Retina e.V. / Blindenverein</c:v>
                </c:pt>
              </c:strCache>
            </c:strRef>
          </c:cat>
          <c:val>
            <c:numRef>
              <c:f>Tabelle1!$B$2:$B$7</c:f>
              <c:numCache>
                <c:formatCode>0%</c:formatCode>
                <c:ptCount val="6"/>
                <c:pt idx="0">
                  <c:v>0.24199999999999999</c:v>
                </c:pt>
                <c:pt idx="1">
                  <c:v>0.21</c:v>
                </c:pt>
                <c:pt idx="2">
                  <c:v>0.152</c:v>
                </c:pt>
                <c:pt idx="3">
                  <c:v>0.152</c:v>
                </c:pt>
                <c:pt idx="4">
                  <c:v>0.13600000000000001</c:v>
                </c:pt>
                <c:pt idx="5">
                  <c:v>9.0999999999999998E-2</c:v>
                </c:pt>
              </c:numCache>
            </c:numRef>
          </c:val>
          <c:extLst>
            <c:ext xmlns:c16="http://schemas.microsoft.com/office/drawing/2014/chart" uri="{C3380CC4-5D6E-409C-BE32-E72D297353CC}">
              <c16:uniqueId val="{00000006-A121-4712-886D-183A236DC1C3}"/>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493096095275118"/>
          <c:y val="6.8686962715462235E-2"/>
          <c:w val="0.20594176989784163"/>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23B0-48CF-BD6B-97B4CDDFBA73}"/>
              </c:ext>
            </c:extLst>
          </c:dPt>
          <c:dPt>
            <c:idx val="2"/>
            <c:invertIfNegative val="0"/>
            <c:bubble3D val="0"/>
            <c:spPr>
              <a:solidFill>
                <a:schemeClr val="tx1"/>
              </a:solidFill>
              <a:ln>
                <a:noFill/>
              </a:ln>
              <a:effectLst/>
            </c:spPr>
            <c:extLst>
              <c:ext xmlns:c16="http://schemas.microsoft.com/office/drawing/2014/chart" uri="{C3380CC4-5D6E-409C-BE32-E72D297353CC}">
                <c16:uniqueId val="{00000003-23B0-48CF-BD6B-97B4CDDFBA73}"/>
              </c:ext>
            </c:extLst>
          </c:dPt>
          <c:dPt>
            <c:idx val="3"/>
            <c:invertIfNegative val="0"/>
            <c:bubble3D val="0"/>
            <c:spPr>
              <a:solidFill>
                <a:schemeClr val="tx1"/>
              </a:solidFill>
              <a:ln>
                <a:noFill/>
              </a:ln>
              <a:effectLst/>
            </c:spPr>
            <c:extLst>
              <c:ext xmlns:c16="http://schemas.microsoft.com/office/drawing/2014/chart" uri="{C3380CC4-5D6E-409C-BE32-E72D297353CC}">
                <c16:uniqueId val="{00000005-23B0-48CF-BD6B-97B4CDDFBA73}"/>
              </c:ext>
            </c:extLst>
          </c:dPt>
          <c:dPt>
            <c:idx val="5"/>
            <c:invertIfNegative val="0"/>
            <c:bubble3D val="0"/>
            <c:spPr>
              <a:solidFill>
                <a:schemeClr val="tx1"/>
              </a:solidFill>
              <a:ln>
                <a:noFill/>
              </a:ln>
              <a:effectLst/>
            </c:spPr>
            <c:extLst>
              <c:ext xmlns:c16="http://schemas.microsoft.com/office/drawing/2014/chart" uri="{C3380CC4-5D6E-409C-BE32-E72D297353CC}">
                <c16:uniqueId val="{00000007-44D7-40DD-9D98-340843BB50D8}"/>
              </c:ext>
            </c:extLst>
          </c:dPt>
          <c:dLbls>
            <c:dLbl>
              <c:idx val="2"/>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8.4826690598983415E-2"/>
                      <c:h val="0.10543090157933468"/>
                    </c:manualLayout>
                  </c15:layout>
                </c:ext>
                <c:ext xmlns:c16="http://schemas.microsoft.com/office/drawing/2014/chart" uri="{C3380CC4-5D6E-409C-BE32-E72D297353CC}">
                  <c16:uniqueId val="{00000003-23B0-48CF-BD6B-97B4CDDFBA73}"/>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5-23B0-48CF-BD6B-97B4CDDFBA73}"/>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9-3A8D-481C-9AC8-6C5CC20DDF7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1 Gentest</c:v>
                </c:pt>
                <c:pt idx="1">
                  <c:v>2 Gentests</c:v>
                </c:pt>
                <c:pt idx="2">
                  <c:v>3-4 Gentests</c:v>
                </c:pt>
                <c:pt idx="3">
                  <c:v>5-6 Gentests</c:v>
                </c:pt>
                <c:pt idx="4">
                  <c:v>Mehr als 6 Gentests</c:v>
                </c:pt>
                <c:pt idx="5">
                  <c:v>Noch keinen Gentest veranlasst</c:v>
                </c:pt>
              </c:strCache>
            </c:strRef>
          </c:cat>
          <c:val>
            <c:numRef>
              <c:f>Tabelle1!$B$2:$B$7</c:f>
              <c:numCache>
                <c:formatCode>0%</c:formatCode>
                <c:ptCount val="6"/>
                <c:pt idx="0">
                  <c:v>0.49200000000000005</c:v>
                </c:pt>
                <c:pt idx="1">
                  <c:v>0.11</c:v>
                </c:pt>
                <c:pt idx="2">
                  <c:v>3.3000000000000002E-2</c:v>
                </c:pt>
                <c:pt idx="3">
                  <c:v>0</c:v>
                </c:pt>
                <c:pt idx="4">
                  <c:v>0</c:v>
                </c:pt>
                <c:pt idx="5">
                  <c:v>0.35399999999999998</c:v>
                </c:pt>
              </c:numCache>
            </c:numRef>
          </c:val>
          <c:extLst>
            <c:ext xmlns:c16="http://schemas.microsoft.com/office/drawing/2014/chart" uri="{C3380CC4-5D6E-409C-BE32-E72D297353CC}">
              <c16:uniqueId val="{00000006-23B0-48CF-BD6B-97B4CDDFBA73}"/>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220332027139107"/>
          <c:y val="0"/>
          <c:w val="0.31763669284973062"/>
          <c:h val="0.9525842029644066"/>
        </c:manualLayout>
      </c:layout>
      <c:barChart>
        <c:barDir val="col"/>
        <c:grouping val="percentStacked"/>
        <c:varyColors val="0"/>
        <c:ser>
          <c:idx val="0"/>
          <c:order val="0"/>
          <c:tx>
            <c:strRef>
              <c:f>Tabelle1!$B$1</c:f>
              <c:strCache>
                <c:ptCount val="1"/>
                <c:pt idx="0">
                  <c:v>K.A.</c:v>
                </c:pt>
              </c:strCache>
            </c:strRef>
          </c:tx>
          <c:spPr>
            <a:solidFill>
              <a:schemeClr val="bg1"/>
            </a:solidFill>
            <a:ln>
              <a:solidFill>
                <a:schemeClr val="tx1"/>
              </a:solidFill>
            </a:ln>
            <a:effectLst/>
          </c:spPr>
          <c:invertIfNegative val="0"/>
          <c:dLbls>
            <c:dLbl>
              <c:idx val="0"/>
              <c:layout>
                <c:manualLayout>
                  <c:x val="1.3196102675329325E-7"/>
                  <c:y val="1.9061777795955675E-2"/>
                </c:manualLayout>
              </c:layout>
              <c:tx>
                <c:rich>
                  <a:bodyPr/>
                  <a:lstStyle/>
                  <a:p>
                    <a:fld id="{55AA2F8A-1E38-48A8-9884-54DF2C3E76B9}" type="VALUE">
                      <a:rPr lang="en-US" sz="1600"/>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F0-41A9-82F6-E4A0F50DFA79}"/>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numCache>
            </c:numRef>
          </c:cat>
          <c:val>
            <c:numRef>
              <c:f>Tabelle1!$B$2</c:f>
              <c:numCache>
                <c:formatCode>0%</c:formatCode>
                <c:ptCount val="1"/>
                <c:pt idx="0">
                  <c:v>0.04</c:v>
                </c:pt>
              </c:numCache>
            </c:numRef>
          </c:val>
          <c:extLst>
            <c:ext xmlns:c16="http://schemas.microsoft.com/office/drawing/2014/chart" uri="{C3380CC4-5D6E-409C-BE32-E72D297353CC}">
              <c16:uniqueId val="{00000006-A989-4E3F-9025-4EE11A89D537}"/>
            </c:ext>
          </c:extLst>
        </c:ser>
        <c:ser>
          <c:idx val="1"/>
          <c:order val="1"/>
          <c:tx>
            <c:strRef>
              <c:f>Tabelle1!$C$1</c:f>
              <c:strCache>
                <c:ptCount val="1"/>
                <c:pt idx="0">
                  <c:v>Angabe von Symptomen an fünf versch. Zeitpunkten </c:v>
                </c:pt>
              </c:strCache>
            </c:strRef>
          </c:tx>
          <c:spPr>
            <a:solidFill>
              <a:schemeClr val="tx1"/>
            </a:solidFill>
            <a:ln>
              <a:solidFill>
                <a:schemeClr val="tx1"/>
              </a:solidFill>
            </a:ln>
            <a:effectLst/>
          </c:spPr>
          <c:invertIfNegative val="0"/>
          <c:dLbls>
            <c:dLbl>
              <c:idx val="0"/>
              <c:tx>
                <c:rich>
                  <a:bodyPr/>
                  <a:lstStyle/>
                  <a:p>
                    <a:fld id="{9D7E4E76-4725-4FB4-A209-C8FBCE995A4E}" type="VALUE">
                      <a:rPr lang="en-US">
                        <a:solidFill>
                          <a:schemeClr val="bg1"/>
                        </a:solidFill>
                      </a:rPr>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8F0-41A9-82F6-E4A0F50DFA79}"/>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numCache>
            </c:numRef>
          </c:cat>
          <c:val>
            <c:numRef>
              <c:f>Tabelle1!$C$2</c:f>
              <c:numCache>
                <c:formatCode>0%</c:formatCode>
                <c:ptCount val="1"/>
                <c:pt idx="0">
                  <c:v>0.26</c:v>
                </c:pt>
              </c:numCache>
            </c:numRef>
          </c:val>
          <c:extLst>
            <c:ext xmlns:c16="http://schemas.microsoft.com/office/drawing/2014/chart" uri="{C3380CC4-5D6E-409C-BE32-E72D297353CC}">
              <c16:uniqueId val="{00000008-4F3F-46A4-BFDB-AE03909138FF}"/>
            </c:ext>
          </c:extLst>
        </c:ser>
        <c:ser>
          <c:idx val="2"/>
          <c:order val="2"/>
          <c:tx>
            <c:strRef>
              <c:f>Tabelle1!$D$1</c:f>
              <c:strCache>
                <c:ptCount val="1"/>
                <c:pt idx="0">
                  <c:v>Angabe von Symptomen an vier versch. Zeitpunkten </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numCache>
            </c:numRef>
          </c:cat>
          <c:val>
            <c:numRef>
              <c:f>Tabelle1!$D$2</c:f>
              <c:numCache>
                <c:formatCode>0%</c:formatCode>
                <c:ptCount val="1"/>
                <c:pt idx="0">
                  <c:v>0.19</c:v>
                </c:pt>
              </c:numCache>
            </c:numRef>
          </c:val>
          <c:extLst>
            <c:ext xmlns:c16="http://schemas.microsoft.com/office/drawing/2014/chart" uri="{C3380CC4-5D6E-409C-BE32-E72D297353CC}">
              <c16:uniqueId val="{00000009-4F3F-46A4-BFDB-AE03909138FF}"/>
            </c:ext>
          </c:extLst>
        </c:ser>
        <c:ser>
          <c:idx val="3"/>
          <c:order val="3"/>
          <c:tx>
            <c:strRef>
              <c:f>Tabelle1!$E$1</c:f>
              <c:strCache>
                <c:ptCount val="1"/>
                <c:pt idx="0">
                  <c:v>Angabe von Symptomen an drei versch. Zeitpunkten </c:v>
                </c:pt>
              </c:strCache>
            </c:strRef>
          </c:tx>
          <c:spPr>
            <a:solidFill>
              <a:schemeClr val="tx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numCache>
            </c:numRef>
          </c:cat>
          <c:val>
            <c:numRef>
              <c:f>Tabelle1!$E$2</c:f>
              <c:numCache>
                <c:formatCode>0%</c:formatCode>
                <c:ptCount val="1"/>
                <c:pt idx="0">
                  <c:v>0.15</c:v>
                </c:pt>
              </c:numCache>
            </c:numRef>
          </c:val>
          <c:extLst>
            <c:ext xmlns:c16="http://schemas.microsoft.com/office/drawing/2014/chart" uri="{C3380CC4-5D6E-409C-BE32-E72D297353CC}">
              <c16:uniqueId val="{0000000A-4F3F-46A4-BFDB-AE03909138FF}"/>
            </c:ext>
          </c:extLst>
        </c:ser>
        <c:ser>
          <c:idx val="4"/>
          <c:order val="4"/>
          <c:tx>
            <c:strRef>
              <c:f>Tabelle1!$F$1</c:f>
              <c:strCache>
                <c:ptCount val="1"/>
                <c:pt idx="0">
                  <c:v>Angabe von Symptomen an zwei versch. Zeitpunkten </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numCache>
            </c:numRef>
          </c:cat>
          <c:val>
            <c:numRef>
              <c:f>Tabelle1!$F$2</c:f>
              <c:numCache>
                <c:formatCode>0%</c:formatCode>
                <c:ptCount val="1"/>
                <c:pt idx="0">
                  <c:v>0.18</c:v>
                </c:pt>
              </c:numCache>
            </c:numRef>
          </c:val>
          <c:extLst>
            <c:ext xmlns:c16="http://schemas.microsoft.com/office/drawing/2014/chart" uri="{C3380CC4-5D6E-409C-BE32-E72D297353CC}">
              <c16:uniqueId val="{0000000B-4F3F-46A4-BFDB-AE03909138FF}"/>
            </c:ext>
          </c:extLst>
        </c:ser>
        <c:ser>
          <c:idx val="5"/>
          <c:order val="5"/>
          <c:tx>
            <c:strRef>
              <c:f>Tabelle1!$G$1</c:f>
              <c:strCache>
                <c:ptCount val="1"/>
                <c:pt idx="0">
                  <c:v>Angabe von Symptomen an einem Zeitpunkt </c:v>
                </c:pt>
              </c:strCache>
            </c:strRef>
          </c:tx>
          <c:spPr>
            <a:solidFill>
              <a:schemeClr val="tx1"/>
            </a:solidFill>
            <a:ln>
              <a:solidFill>
                <a:schemeClr val="tx1"/>
              </a:solidFill>
            </a:ln>
            <a:effectLst/>
          </c:spPr>
          <c:invertIfNegative val="0"/>
          <c:dLbls>
            <c:dLbl>
              <c:idx val="0"/>
              <c:tx>
                <c:rich>
                  <a:bodyPr/>
                  <a:lstStyle/>
                  <a:p>
                    <a:fld id="{5E359876-6E0F-481A-AB78-C4EF2F1D06B8}" type="VALUE">
                      <a:rPr lang="en-US">
                        <a:solidFill>
                          <a:schemeClr val="bg1"/>
                        </a:solidFill>
                      </a:rPr>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F0-41A9-82F6-E4A0F50DFA79}"/>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numCache>
            </c:numRef>
          </c:cat>
          <c:val>
            <c:numRef>
              <c:f>Tabelle1!$G$2</c:f>
              <c:numCache>
                <c:formatCode>0%</c:formatCode>
                <c:ptCount val="1"/>
                <c:pt idx="0">
                  <c:v>0.18</c:v>
                </c:pt>
              </c:numCache>
            </c:numRef>
          </c:val>
          <c:extLst>
            <c:ext xmlns:c16="http://schemas.microsoft.com/office/drawing/2014/chart" uri="{C3380CC4-5D6E-409C-BE32-E72D297353CC}">
              <c16:uniqueId val="{0000000C-4F3F-46A4-BFDB-AE03909138FF}"/>
            </c:ext>
          </c:extLst>
        </c:ser>
        <c:dLbls>
          <c:dLblPos val="ctr"/>
          <c:showLegendKey val="0"/>
          <c:showVal val="1"/>
          <c:showCatName val="0"/>
          <c:showSerName val="0"/>
          <c:showPercent val="0"/>
          <c:showBubbleSize val="0"/>
        </c:dLbls>
        <c:gapWidth val="75"/>
        <c:overlap val="100"/>
        <c:axId val="311032799"/>
        <c:axId val="311019071"/>
      </c:barChart>
      <c:catAx>
        <c:axId val="311032799"/>
        <c:scaling>
          <c:orientation val="maxMin"/>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311019071"/>
        <c:crosses val="autoZero"/>
        <c:auto val="1"/>
        <c:lblAlgn val="ctr"/>
        <c:lblOffset val="100"/>
        <c:noMultiLvlLbl val="0"/>
      </c:catAx>
      <c:valAx>
        <c:axId val="311019071"/>
        <c:scaling>
          <c:orientation val="minMax"/>
        </c:scaling>
        <c:delete val="1"/>
        <c:axPos val="r"/>
        <c:numFmt formatCode="0%" sourceLinked="1"/>
        <c:majorTickMark val="out"/>
        <c:minorTickMark val="none"/>
        <c:tickLblPos val="nextTo"/>
        <c:crossAx val="311032799"/>
        <c:crosses val="autoZero"/>
        <c:crossBetween val="between"/>
      </c:valAx>
      <c:spPr>
        <a:noFill/>
        <a:ln>
          <a:noFill/>
        </a:ln>
        <a:effectLst/>
      </c:spPr>
    </c:plotArea>
    <c:legend>
      <c:legendPos val="l"/>
      <c:layout>
        <c:manualLayout>
          <c:xMode val="edge"/>
          <c:yMode val="edge"/>
          <c:x val="0"/>
          <c:y val="1.6696691468240942E-2"/>
          <c:w val="0.59532791985215083"/>
          <c:h val="0.976137130729649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87922180163518"/>
          <c:y val="5.4324238502304757E-2"/>
          <c:w val="0.44397209642627383"/>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6BB2-4224-B7E5-659E59BEE7DE}"/>
              </c:ext>
            </c:extLst>
          </c:dPt>
          <c:dPt>
            <c:idx val="2"/>
            <c:invertIfNegative val="0"/>
            <c:bubble3D val="0"/>
            <c:spPr>
              <a:solidFill>
                <a:schemeClr val="tx1"/>
              </a:solidFill>
              <a:ln>
                <a:noFill/>
              </a:ln>
              <a:effectLst/>
            </c:spPr>
            <c:extLst>
              <c:ext xmlns:c16="http://schemas.microsoft.com/office/drawing/2014/chart" uri="{C3380CC4-5D6E-409C-BE32-E72D297353CC}">
                <c16:uniqueId val="{00000003-23B0-48CF-BD6B-97B4CDDFBA73}"/>
              </c:ext>
            </c:extLst>
          </c:dPt>
          <c:dLbls>
            <c:dLbl>
              <c:idx val="3"/>
              <c:layout>
                <c:manualLayout>
                  <c:x val="3.9769369300109497E-3"/>
                  <c:y val="1.487608436066862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B0-48CF-BD6B-97B4CDDFBA7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Ich habe einen Laborüberweisungsschein erhalten und habe den Gentest in einem humangenetischen Zentrum/ Praxis für Humangenetik durchführen lassen</c:v>
                </c:pt>
                <c:pt idx="1">
                  <c:v>In der Augenuniversitätsklinik, in der ich auch die finale Diagnose erhalten habe (eigenes/angeschlossenes molekulargenetisches Labor)</c:v>
                </c:pt>
                <c:pt idx="2">
                  <c:v>Mein (niedergelassener) Ophthalmologe, der die finale Diagnose gestellt hat, hat die Blutprobe in ein Labor geschickt</c:v>
                </c:pt>
                <c:pt idx="3">
                  <c:v>Weiß ich nicht</c:v>
                </c:pt>
              </c:strCache>
            </c:strRef>
          </c:cat>
          <c:val>
            <c:numRef>
              <c:f>Tabelle1!$B$2:$B$5</c:f>
              <c:numCache>
                <c:formatCode>0%</c:formatCode>
                <c:ptCount val="4"/>
                <c:pt idx="0">
                  <c:v>0.53800000000000003</c:v>
                </c:pt>
                <c:pt idx="1">
                  <c:v>0.42300000000000004</c:v>
                </c:pt>
                <c:pt idx="2">
                  <c:v>8.3000000000000004E-2</c:v>
                </c:pt>
                <c:pt idx="3">
                  <c:v>4.4999999999999998E-2</c:v>
                </c:pt>
              </c:numCache>
            </c:numRef>
          </c:val>
          <c:extLst>
            <c:ext xmlns:c16="http://schemas.microsoft.com/office/drawing/2014/chart" uri="{C3380CC4-5D6E-409C-BE32-E72D297353CC}">
              <c16:uniqueId val="{00000006-23B0-48CF-BD6B-97B4CDDFBA73}"/>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1"/>
        <c:axPos val="l"/>
        <c:numFmt formatCode="General" sourceLinked="1"/>
        <c:majorTickMark val="out"/>
        <c:minorTickMark val="none"/>
        <c:tickLblPos val="nextTo"/>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1702832840314"/>
          <c:y val="0.12397401958913749"/>
          <c:w val="0.73576594334319378"/>
          <c:h val="0.75205196082172499"/>
        </c:manualLayout>
      </c:layout>
      <c:barChart>
        <c:barDir val="bar"/>
        <c:grouping val="percentStacked"/>
        <c:varyColors val="0"/>
        <c:ser>
          <c:idx val="0"/>
          <c:order val="0"/>
          <c:tx>
            <c:strRef>
              <c:f>Tabelle1!$B$1</c:f>
              <c:strCache>
                <c:ptCount val="1"/>
                <c:pt idx="0">
                  <c:v>Ja</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Tabelle1!$B$2</c:f>
              <c:numCache>
                <c:formatCode>0%</c:formatCode>
                <c:ptCount val="1"/>
                <c:pt idx="0">
                  <c:v>0.45100000000000001</c:v>
                </c:pt>
              </c:numCache>
            </c:numRef>
          </c:val>
          <c:extLst>
            <c:ext xmlns:c16="http://schemas.microsoft.com/office/drawing/2014/chart" uri="{C3380CC4-5D6E-409C-BE32-E72D297353CC}">
              <c16:uniqueId val="{00000000-2821-4465-81F4-ABE4B2C451A2}"/>
            </c:ext>
          </c:extLst>
        </c:ser>
        <c:ser>
          <c:idx val="1"/>
          <c:order val="1"/>
          <c:tx>
            <c:strRef>
              <c:f>Tabelle1!$C$1</c:f>
              <c:strCache>
                <c:ptCount val="1"/>
                <c:pt idx="0">
                  <c:v>Nein</c:v>
                </c:pt>
              </c:strCache>
            </c:strRef>
          </c:tx>
          <c:spPr>
            <a:no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de-DE"/>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Tabelle1!$C$2</c:f>
              <c:numCache>
                <c:formatCode>0%</c:formatCode>
                <c:ptCount val="1"/>
                <c:pt idx="0">
                  <c:v>0.52400000000000002</c:v>
                </c:pt>
              </c:numCache>
            </c:numRef>
          </c:val>
          <c:extLst>
            <c:ext xmlns:c16="http://schemas.microsoft.com/office/drawing/2014/chart" uri="{C3380CC4-5D6E-409C-BE32-E72D297353CC}">
              <c16:uniqueId val="{00000001-2821-4465-81F4-ABE4B2C451A2}"/>
            </c:ext>
          </c:extLst>
        </c:ser>
        <c:ser>
          <c:idx val="2"/>
          <c:order val="2"/>
          <c:tx>
            <c:strRef>
              <c:f>Tabelle1!$D$1</c:f>
              <c:strCache>
                <c:ptCount val="1"/>
                <c:pt idx="0">
                  <c:v>Keine Angabe</c:v>
                </c:pt>
              </c:strCache>
            </c:strRef>
          </c:tx>
          <c:spPr>
            <a:solidFill>
              <a:schemeClr val="bg1">
                <a:lumMod val="75000"/>
              </a:schemeClr>
            </a:solidFill>
            <a:ln>
              <a:noFill/>
            </a:ln>
            <a:effectLst/>
          </c:spPr>
          <c:invertIfNegative val="0"/>
          <c:dLbls>
            <c:dLbl>
              <c:idx val="0"/>
              <c:layout>
                <c:manualLayout>
                  <c:x val="6.6058514164201568E-2"/>
                  <c:y val="-5.1655244769678467E-17"/>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fld id="{D5DCE00C-3BD7-4886-8310-0FDEC3616EF2}" type="SERIESNAME">
                      <a:rPr lang="en-US">
                        <a:solidFill>
                          <a:schemeClr val="tx1"/>
                        </a:solidFill>
                      </a:rPr>
                      <a:pPr>
                        <a:defRPr sz="1400" b="1">
                          <a:solidFill>
                            <a:schemeClr val="tx1"/>
                          </a:solidFill>
                        </a:defRPr>
                      </a:pPr>
                      <a:t>[DATENREIHENNAME]</a:t>
                    </a:fld>
                    <a:r>
                      <a:rPr lang="en-US" baseline="0" dirty="0">
                        <a:solidFill>
                          <a:schemeClr val="tx1"/>
                        </a:solidFill>
                      </a:rPr>
                      <a:t>; </a:t>
                    </a:r>
                    <a:fld id="{A4F0645C-A3D3-4C1F-8D44-9E5FC5EB6D38}" type="VALUE">
                      <a:rPr lang="en-US" baseline="0">
                        <a:solidFill>
                          <a:schemeClr val="tx1"/>
                        </a:solidFill>
                      </a:rPr>
                      <a:pPr>
                        <a:defRPr sz="1400" b="1">
                          <a:solidFill>
                            <a:schemeClr val="tx1"/>
                          </a:solidFill>
                        </a:defRPr>
                      </a:pPr>
                      <a:t>[WERT]</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de-DE"/>
                </a:p>
              </c:txPr>
              <c:dLblPos val="ctr"/>
              <c:showLegendKey val="0"/>
              <c:showVal val="1"/>
              <c:showCatName val="0"/>
              <c:showSerName val="1"/>
              <c:showPercent val="0"/>
              <c:showBubbleSize val="0"/>
              <c:extLst>
                <c:ext xmlns:c15="http://schemas.microsoft.com/office/drawing/2012/chart" uri="{CE6537A1-D6FC-4f65-9D91-7224C49458BB}">
                  <c15:layout>
                    <c:manualLayout>
                      <c:w val="0.14913785107652677"/>
                      <c:h val="0.34397155253277056"/>
                    </c:manualLayout>
                  </c15:layout>
                  <c15:dlblFieldTable/>
                  <c15:showDataLabelsRange val="0"/>
                </c:ext>
                <c:ext xmlns:c16="http://schemas.microsoft.com/office/drawing/2014/chart" uri="{C3380CC4-5D6E-409C-BE32-E72D297353CC}">
                  <c16:uniqueId val="{00000002-DFB2-4CDD-8802-DDE70528D33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Tabelle1!$A$2</c:f>
              <c:strCache>
                <c:ptCount val="1"/>
                <c:pt idx="0">
                  <c:v>Kategorie 1</c:v>
                </c:pt>
              </c:strCache>
            </c:strRef>
          </c:cat>
          <c:val>
            <c:numRef>
              <c:f>Tabelle1!$D$2</c:f>
              <c:numCache>
                <c:formatCode>0%</c:formatCode>
                <c:ptCount val="1"/>
                <c:pt idx="0">
                  <c:v>2.4E-2</c:v>
                </c:pt>
              </c:numCache>
            </c:numRef>
          </c:val>
          <c:extLst>
            <c:ext xmlns:c16="http://schemas.microsoft.com/office/drawing/2014/chart" uri="{C3380CC4-5D6E-409C-BE32-E72D297353CC}">
              <c16:uniqueId val="{00000001-DFB2-4CDD-8802-DDE70528D33A}"/>
            </c:ext>
          </c:extLst>
        </c:ser>
        <c:dLbls>
          <c:dLblPos val="ctr"/>
          <c:showLegendKey val="0"/>
          <c:showVal val="1"/>
          <c:showCatName val="0"/>
          <c:showSerName val="0"/>
          <c:showPercent val="0"/>
          <c:showBubbleSize val="0"/>
        </c:dLbls>
        <c:gapWidth val="150"/>
        <c:overlap val="100"/>
        <c:axId val="603500528"/>
        <c:axId val="603500944"/>
      </c:barChart>
      <c:catAx>
        <c:axId val="603500528"/>
        <c:scaling>
          <c:orientation val="minMax"/>
        </c:scaling>
        <c:delete val="1"/>
        <c:axPos val="l"/>
        <c:numFmt formatCode="General" sourceLinked="1"/>
        <c:majorTickMark val="none"/>
        <c:minorTickMark val="none"/>
        <c:tickLblPos val="nextTo"/>
        <c:crossAx val="603500944"/>
        <c:crosses val="autoZero"/>
        <c:auto val="1"/>
        <c:lblAlgn val="ctr"/>
        <c:lblOffset val="100"/>
        <c:noMultiLvlLbl val="0"/>
      </c:catAx>
      <c:valAx>
        <c:axId val="603500944"/>
        <c:scaling>
          <c:orientation val="minMax"/>
        </c:scaling>
        <c:delete val="1"/>
        <c:axPos val="b"/>
        <c:numFmt formatCode="0%" sourceLinked="1"/>
        <c:majorTickMark val="none"/>
        <c:minorTickMark val="none"/>
        <c:tickLblPos val="nextTo"/>
        <c:crossAx val="603500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33049694692242"/>
          <c:y val="2.9644162775494594E-2"/>
          <c:w val="0.44397209642627383"/>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C810-4158-BD00-A133FE0E0FF2}"/>
              </c:ext>
            </c:extLst>
          </c:dPt>
          <c:dPt>
            <c:idx val="2"/>
            <c:invertIfNegative val="0"/>
            <c:bubble3D val="0"/>
            <c:spPr>
              <a:solidFill>
                <a:schemeClr val="tx1"/>
              </a:solidFill>
              <a:ln>
                <a:noFill/>
              </a:ln>
              <a:effectLst/>
            </c:spPr>
            <c:extLst>
              <c:ext xmlns:c16="http://schemas.microsoft.com/office/drawing/2014/chart" uri="{C3380CC4-5D6E-409C-BE32-E72D297353CC}">
                <c16:uniqueId val="{00000003-C810-4158-BD00-A133FE0E0FF2}"/>
              </c:ext>
            </c:extLst>
          </c:dPt>
          <c:dPt>
            <c:idx val="3"/>
            <c:invertIfNegative val="0"/>
            <c:bubble3D val="0"/>
            <c:spPr>
              <a:solidFill>
                <a:schemeClr val="tx1"/>
              </a:solidFill>
              <a:ln>
                <a:noFill/>
              </a:ln>
              <a:effectLst/>
            </c:spPr>
            <c:extLst>
              <c:ext xmlns:c16="http://schemas.microsoft.com/office/drawing/2014/chart" uri="{C3380CC4-5D6E-409C-BE32-E72D297353CC}">
                <c16:uniqueId val="{00000005-C810-4158-BD00-A133FE0E0FF2}"/>
              </c:ext>
            </c:extLst>
          </c:dPt>
          <c:dPt>
            <c:idx val="5"/>
            <c:invertIfNegative val="0"/>
            <c:bubble3D val="0"/>
            <c:spPr>
              <a:solidFill>
                <a:schemeClr val="tx1"/>
              </a:solidFill>
              <a:ln>
                <a:noFill/>
              </a:ln>
              <a:effectLst/>
            </c:spPr>
            <c:extLst>
              <c:ext xmlns:c16="http://schemas.microsoft.com/office/drawing/2014/chart" uri="{C3380CC4-5D6E-409C-BE32-E72D297353CC}">
                <c16:uniqueId val="{00000007-7260-4FF4-AA53-DB0EC5C76969}"/>
              </c:ext>
            </c:extLst>
          </c:dPt>
          <c:dLbls>
            <c:dLbl>
              <c:idx val="4"/>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0.15334548771363754"/>
                      <c:h val="0.11120680876732177"/>
                    </c:manualLayout>
                  </c15:layout>
                </c:ext>
                <c:ext xmlns:c16="http://schemas.microsoft.com/office/drawing/2014/chart" uri="{C3380CC4-5D6E-409C-BE32-E72D297353CC}">
                  <c16:uniqueId val="{00000000-156B-4269-9E92-FB978538F8BF}"/>
                </c:ext>
              </c:extLst>
            </c:dLbl>
            <c:dLbl>
              <c:idx val="5"/>
              <c:layout>
                <c:manualLayout>
                  <c:x val="-3.990888586851081E-2"/>
                  <c:y val="9.8718653295596665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15:layout>
                    <c:manualLayout>
                      <c:w val="0.12345512915501139"/>
                      <c:h val="8.0543027212526846E-2"/>
                    </c:manualLayout>
                  </c15:layout>
                </c:ext>
                <c:ext xmlns:c16="http://schemas.microsoft.com/office/drawing/2014/chart" uri="{C3380CC4-5D6E-409C-BE32-E72D297353CC}">
                  <c16:uniqueId val="{00000007-7260-4FF4-AA53-DB0EC5C7696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Information über Ergebnisse / wollte mehr über die Erkrankung wissen</c:v>
                </c:pt>
                <c:pt idx="1">
                  <c:v>Informationen über Vererbung / Kinderwunsch / Familienplanung</c:v>
                </c:pt>
                <c:pt idx="2">
                  <c:v>auf Empfehlung des Arztes / der Sehschule</c:v>
                </c:pt>
                <c:pt idx="3">
                  <c:v>ist in dem Institut üblich / Bestandteil der Untersuchung</c:v>
                </c:pt>
                <c:pt idx="4">
                  <c:v>Information über Behandlungsmöglichkeiten / Therapien</c:v>
                </c:pt>
                <c:pt idx="5">
                  <c:v>Keine Angabe</c:v>
                </c:pt>
              </c:strCache>
            </c:strRef>
          </c:cat>
          <c:val>
            <c:numRef>
              <c:f>Tabelle1!$B$2:$B$7</c:f>
              <c:numCache>
                <c:formatCode>0%</c:formatCode>
                <c:ptCount val="6"/>
                <c:pt idx="0">
                  <c:v>0.45899999999999996</c:v>
                </c:pt>
                <c:pt idx="1">
                  <c:v>0.42299999999999999</c:v>
                </c:pt>
                <c:pt idx="2">
                  <c:v>9.9000000000000005E-2</c:v>
                </c:pt>
                <c:pt idx="3">
                  <c:v>8.1000000000000003E-2</c:v>
                </c:pt>
                <c:pt idx="4">
                  <c:v>5.4000000000000006E-2</c:v>
                </c:pt>
                <c:pt idx="5">
                  <c:v>6.3E-2</c:v>
                </c:pt>
              </c:numCache>
            </c:numRef>
          </c:val>
          <c:extLst>
            <c:ext xmlns:c16="http://schemas.microsoft.com/office/drawing/2014/chart" uri="{C3380CC4-5D6E-409C-BE32-E72D297353CC}">
              <c16:uniqueId val="{00000006-C810-4158-BD00-A133FE0E0FF2}"/>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1"/>
        <c:axPos val="l"/>
        <c:numFmt formatCode="General" sourceLinked="1"/>
        <c:majorTickMark val="out"/>
        <c:minorTickMark val="none"/>
        <c:tickLblPos val="nextTo"/>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87922180163518"/>
          <c:y val="5.4324238502304757E-2"/>
          <c:w val="0.31161282791850836"/>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C810-4158-BD00-A133FE0E0FF2}"/>
              </c:ext>
            </c:extLst>
          </c:dPt>
          <c:dPt>
            <c:idx val="2"/>
            <c:invertIfNegative val="0"/>
            <c:bubble3D val="0"/>
            <c:spPr>
              <a:solidFill>
                <a:schemeClr val="tx1"/>
              </a:solidFill>
              <a:ln>
                <a:noFill/>
              </a:ln>
              <a:effectLst/>
            </c:spPr>
            <c:extLst>
              <c:ext xmlns:c16="http://schemas.microsoft.com/office/drawing/2014/chart" uri="{C3380CC4-5D6E-409C-BE32-E72D297353CC}">
                <c16:uniqueId val="{00000003-C810-4158-BD00-A133FE0E0FF2}"/>
              </c:ext>
            </c:extLst>
          </c:dPt>
          <c:dPt>
            <c:idx val="3"/>
            <c:invertIfNegative val="0"/>
            <c:bubble3D val="0"/>
            <c:spPr>
              <a:solidFill>
                <a:schemeClr val="tx1"/>
              </a:solidFill>
              <a:ln>
                <a:noFill/>
              </a:ln>
              <a:effectLst/>
            </c:spPr>
            <c:extLst>
              <c:ext xmlns:c16="http://schemas.microsoft.com/office/drawing/2014/chart" uri="{C3380CC4-5D6E-409C-BE32-E72D297353CC}">
                <c16:uniqueId val="{00000005-C810-4158-BD00-A133FE0E0FF2}"/>
              </c:ext>
            </c:extLst>
          </c:dPt>
          <c:dLbls>
            <c:dLbl>
              <c:idx val="2"/>
              <c:tx>
                <c:rich>
                  <a:bodyPr/>
                  <a:lstStyle/>
                  <a:p>
                    <a:fld id="{5AE464D7-0AA2-49DC-AFEE-2D01104717ED}" type="VALUE">
                      <a:rPr lang="en-US" sz="1400" dirty="0">
                        <a:solidFill>
                          <a:schemeClr val="tx1"/>
                        </a:solidFill>
                      </a:rPr>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layout>
                    <c:manualLayout>
                      <c:w val="0.13067472735121091"/>
                      <c:h val="8.5653625385910509E-2"/>
                    </c:manualLayout>
                  </c15:layout>
                  <c15:dlblFieldTable/>
                  <c15:showDataLabelsRange val="0"/>
                </c:ext>
                <c:ext xmlns:c16="http://schemas.microsoft.com/office/drawing/2014/chart" uri="{C3380CC4-5D6E-409C-BE32-E72D297353CC}">
                  <c16:uniqueId val="{00000003-C810-4158-BD00-A133FE0E0FF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wurde mir nicht angeboten / wusste nichts von der Möglichkeit</c:v>
                </c:pt>
                <c:pt idx="1">
                  <c:v>war nicht erforderlich / wollte keine Beratung / habe mich selbst informiert</c:v>
                </c:pt>
                <c:pt idx="2">
                  <c:v>Beratung fand durch den Augenarzt statt</c:v>
                </c:pt>
                <c:pt idx="3">
                  <c:v>Keine Angabe</c:v>
                </c:pt>
              </c:strCache>
            </c:strRef>
          </c:cat>
          <c:val>
            <c:numRef>
              <c:f>Tabelle1!$B$2:$B$5</c:f>
              <c:numCache>
                <c:formatCode>0%</c:formatCode>
                <c:ptCount val="4"/>
                <c:pt idx="0">
                  <c:v>0.37200000000000005</c:v>
                </c:pt>
                <c:pt idx="1">
                  <c:v>0.14699999999999999</c:v>
                </c:pt>
                <c:pt idx="2">
                  <c:v>4.7E-2</c:v>
                </c:pt>
                <c:pt idx="3">
                  <c:v>0.38</c:v>
                </c:pt>
              </c:numCache>
            </c:numRef>
          </c:val>
          <c:extLst>
            <c:ext xmlns:c16="http://schemas.microsoft.com/office/drawing/2014/chart" uri="{C3380CC4-5D6E-409C-BE32-E72D297353CC}">
              <c16:uniqueId val="{00000006-C810-4158-BD00-A133FE0E0FF2}"/>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1"/>
        <c:axPos val="l"/>
        <c:numFmt formatCode="General" sourceLinked="1"/>
        <c:majorTickMark val="out"/>
        <c:minorTickMark val="none"/>
        <c:tickLblPos val="nextTo"/>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329481617690253"/>
          <c:y val="1.7088261825204207E-3"/>
          <c:w val="0.36455654802397136"/>
          <c:h val="0.97155786283762924"/>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56B0-4873-BBFC-9341640D1331}"/>
              </c:ext>
            </c:extLst>
          </c:dPt>
          <c:dPt>
            <c:idx val="2"/>
            <c:invertIfNegative val="0"/>
            <c:bubble3D val="0"/>
            <c:spPr>
              <a:solidFill>
                <a:schemeClr val="tx1"/>
              </a:solidFill>
              <a:ln>
                <a:noFill/>
              </a:ln>
              <a:effectLst/>
            </c:spPr>
            <c:extLst>
              <c:ext xmlns:c16="http://schemas.microsoft.com/office/drawing/2014/chart" uri="{C3380CC4-5D6E-409C-BE32-E72D297353CC}">
                <c16:uniqueId val="{00000003-56B0-4873-BBFC-9341640D1331}"/>
              </c:ext>
            </c:extLst>
          </c:dPt>
          <c:dPt>
            <c:idx val="3"/>
            <c:invertIfNegative val="0"/>
            <c:bubble3D val="0"/>
            <c:spPr>
              <a:solidFill>
                <a:schemeClr val="tx1"/>
              </a:solidFill>
              <a:ln>
                <a:noFill/>
              </a:ln>
              <a:effectLst/>
            </c:spPr>
            <c:extLst>
              <c:ext xmlns:c16="http://schemas.microsoft.com/office/drawing/2014/chart" uri="{C3380CC4-5D6E-409C-BE32-E72D297353CC}">
                <c16:uniqueId val="{00000005-56B0-4873-BBFC-9341640D1331}"/>
              </c:ext>
            </c:extLst>
          </c:dPt>
          <c:dLbls>
            <c:dLbl>
              <c:idx val="5"/>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8.4950605441947422E-2"/>
                      <c:h val="4.9018211076678288E-2"/>
                    </c:manualLayout>
                  </c15:layout>
                </c:ext>
                <c:ext xmlns:c16="http://schemas.microsoft.com/office/drawing/2014/chart" uri="{C3380CC4-5D6E-409C-BE32-E72D297353CC}">
                  <c16:uniqueId val="{00000000-03FE-4936-901B-05F40EA60C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Erklärung des Erbganges / autosomal dominanter Erbgang / Wahrscheinlichkeit einer Weitergabe an Kinder / Hinweis auf Polkörperdiagnostik</c:v>
                </c:pt>
                <c:pt idx="1">
                  <c:v>Betroffenes Gen wurde gefunden / erklärt</c:v>
                </c:pt>
                <c:pt idx="2">
                  <c:v>Arzt war freundlich / kompetent / hat gut erklärt / hat mir Hoffnung gemacht</c:v>
                </c:pt>
                <c:pt idx="3">
                  <c:v>meine Fragen wurden beantwortet</c:v>
                </c:pt>
                <c:pt idx="4">
                  <c:v>Aufklärung über Forschung / Therapie</c:v>
                </c:pt>
                <c:pt idx="5">
                  <c:v>Betroffenes Gen wurde nicht gefunden</c:v>
                </c:pt>
              </c:strCache>
            </c:strRef>
          </c:cat>
          <c:val>
            <c:numRef>
              <c:f>Tabelle1!$B$2:$B$7</c:f>
              <c:numCache>
                <c:formatCode>0%</c:formatCode>
                <c:ptCount val="6"/>
                <c:pt idx="0">
                  <c:v>0.53799999999999992</c:v>
                </c:pt>
                <c:pt idx="1">
                  <c:v>0.26899999999999996</c:v>
                </c:pt>
                <c:pt idx="2">
                  <c:v>0.16699999999999998</c:v>
                </c:pt>
                <c:pt idx="3">
                  <c:v>0.128</c:v>
                </c:pt>
                <c:pt idx="4">
                  <c:v>7.6999999999999999E-2</c:v>
                </c:pt>
                <c:pt idx="5">
                  <c:v>3.7999999999999999E-2</c:v>
                </c:pt>
              </c:numCache>
            </c:numRef>
          </c:val>
          <c:extLst>
            <c:ext xmlns:c16="http://schemas.microsoft.com/office/drawing/2014/chart" uri="{C3380CC4-5D6E-409C-BE32-E72D297353CC}">
              <c16:uniqueId val="{00000006-56B0-4873-BBFC-9341640D1331}"/>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1"/>
        <c:axPos val="l"/>
        <c:numFmt formatCode="General" sourceLinked="1"/>
        <c:majorTickMark val="out"/>
        <c:minorTickMark val="none"/>
        <c:tickLblPos val="nextTo"/>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Spalte1</c:v>
                </c:pt>
              </c:strCache>
            </c:strRef>
          </c:tx>
          <c:spPr>
            <a:solidFill>
              <a:schemeClr val="tx1"/>
            </a:solidFill>
            <a:ln>
              <a:noFill/>
            </a:ln>
            <a:effectLst/>
          </c:spPr>
          <c:invertIfNegative val="0"/>
          <c:dPt>
            <c:idx val="2"/>
            <c:invertIfNegative val="0"/>
            <c:bubble3D val="0"/>
            <c:spPr>
              <a:solidFill>
                <a:schemeClr val="tx1"/>
              </a:solidFill>
              <a:ln>
                <a:noFill/>
              </a:ln>
              <a:effectLst/>
            </c:spPr>
            <c:extLst>
              <c:ext xmlns:c16="http://schemas.microsoft.com/office/drawing/2014/chart" uri="{C3380CC4-5D6E-409C-BE32-E72D297353CC}">
                <c16:uniqueId val="{00000004-5A60-434B-B2AB-C5CF0E3A0FEE}"/>
              </c:ext>
            </c:extLst>
          </c:dPt>
          <c:dPt>
            <c:idx val="3"/>
            <c:invertIfNegative val="0"/>
            <c:bubble3D val="0"/>
            <c:spPr>
              <a:solidFill>
                <a:schemeClr val="tx1"/>
              </a:solidFill>
              <a:ln>
                <a:noFill/>
              </a:ln>
              <a:effectLst/>
            </c:spPr>
            <c:extLst>
              <c:ext xmlns:c16="http://schemas.microsoft.com/office/drawing/2014/chart" uri="{C3380CC4-5D6E-409C-BE32-E72D297353CC}">
                <c16:uniqueId val="{00000000-92AA-4C0C-B2EB-0208B3387FCB}"/>
              </c:ext>
            </c:extLst>
          </c:dPt>
          <c:dLbls>
            <c:dLbl>
              <c:idx val="2"/>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fld id="{89958D1B-73DA-41B9-A721-A2D63192839A}" type="VALUE">
                      <a:rPr lang="en-US" sz="1400">
                        <a:solidFill>
                          <a:schemeClr val="bg1"/>
                        </a:solidFill>
                      </a:rPr>
                      <a:pPr>
                        <a:defRPr sz="1400">
                          <a:solidFill>
                            <a:schemeClr val="tx1"/>
                          </a:solidFill>
                        </a:defRPr>
                      </a:pPr>
                      <a:t>[WERT]</a:t>
                    </a:fld>
                    <a:endParaRPr lang="de-DE"/>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A60-434B-B2AB-C5CF0E3A0FE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Nein, noch keinen Gentest gemacht</c:v>
                </c:pt>
                <c:pt idx="1">
                  <c:v>Nein, Gentest lieferte bis heute kein Ergebnis</c:v>
                </c:pt>
                <c:pt idx="2">
                  <c:v>K.A.</c:v>
                </c:pt>
                <c:pt idx="3">
                  <c:v>Ja, Mutation 
in einem Gen</c:v>
                </c:pt>
              </c:strCache>
            </c:strRef>
          </c:cat>
          <c:val>
            <c:numRef>
              <c:f>Tabelle1!$B$2:$B$5</c:f>
              <c:numCache>
                <c:formatCode>0%</c:formatCode>
                <c:ptCount val="4"/>
                <c:pt idx="0">
                  <c:v>0.33300000000000002</c:v>
                </c:pt>
                <c:pt idx="1">
                  <c:v>0.106</c:v>
                </c:pt>
                <c:pt idx="2">
                  <c:v>0.1</c:v>
                </c:pt>
                <c:pt idx="3">
                  <c:v>0.46300000000000002</c:v>
                </c:pt>
              </c:numCache>
            </c:numRef>
          </c:val>
          <c:extLst>
            <c:ext xmlns:c16="http://schemas.microsoft.com/office/drawing/2014/chart" uri="{C3380CC4-5D6E-409C-BE32-E72D297353CC}">
              <c16:uniqueId val="{00000000-5A60-434B-B2AB-C5CF0E3A0FEE}"/>
            </c:ext>
          </c:extLst>
        </c:ser>
        <c:dLbls>
          <c:showLegendKey val="0"/>
          <c:showVal val="0"/>
          <c:showCatName val="0"/>
          <c:showSerName val="0"/>
          <c:showPercent val="0"/>
          <c:showBubbleSize val="0"/>
        </c:dLbls>
        <c:gapWidth val="219"/>
        <c:overlap val="-27"/>
        <c:axId val="52514863"/>
        <c:axId val="52515279"/>
      </c:barChart>
      <c:catAx>
        <c:axId val="52514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52515279"/>
        <c:crosses val="autoZero"/>
        <c:auto val="1"/>
        <c:lblAlgn val="ctr"/>
        <c:lblOffset val="100"/>
        <c:noMultiLvlLbl val="0"/>
      </c:catAx>
      <c:valAx>
        <c:axId val="52515279"/>
        <c:scaling>
          <c:orientation val="minMax"/>
        </c:scaling>
        <c:delete val="1"/>
        <c:axPos val="l"/>
        <c:numFmt formatCode="0%" sourceLinked="1"/>
        <c:majorTickMark val="none"/>
        <c:minorTickMark val="none"/>
        <c:tickLblPos val="nextTo"/>
        <c:crossAx val="52514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87922180163518"/>
          <c:y val="5.4324238502304757E-2"/>
          <c:w val="0.44397209642627383"/>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E741-4DF7-939A-B1C0C78052E8}"/>
              </c:ext>
            </c:extLst>
          </c:dPt>
          <c:dPt>
            <c:idx val="2"/>
            <c:invertIfNegative val="0"/>
            <c:bubble3D val="0"/>
            <c:spPr>
              <a:solidFill>
                <a:schemeClr val="tx1"/>
              </a:solidFill>
              <a:ln>
                <a:noFill/>
              </a:ln>
              <a:effectLst/>
            </c:spPr>
            <c:extLst>
              <c:ext xmlns:c16="http://schemas.microsoft.com/office/drawing/2014/chart" uri="{C3380CC4-5D6E-409C-BE32-E72D297353CC}">
                <c16:uniqueId val="{00000003-E741-4DF7-939A-B1C0C78052E8}"/>
              </c:ext>
            </c:extLst>
          </c:dPt>
          <c:dPt>
            <c:idx val="3"/>
            <c:invertIfNegative val="0"/>
            <c:bubble3D val="0"/>
            <c:spPr>
              <a:solidFill>
                <a:schemeClr val="tx1"/>
              </a:solidFill>
              <a:ln>
                <a:noFill/>
              </a:ln>
              <a:effectLst/>
            </c:spPr>
            <c:extLst>
              <c:ext xmlns:c16="http://schemas.microsoft.com/office/drawing/2014/chart" uri="{C3380CC4-5D6E-409C-BE32-E72D297353CC}">
                <c16:uniqueId val="{00000005-E741-4DF7-939A-B1C0C78052E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ABCA4 / (MIM601691)</c:v>
                </c:pt>
                <c:pt idx="1">
                  <c:v>USH2A</c:v>
                </c:pt>
                <c:pt idx="2">
                  <c:v>RP1</c:v>
                </c:pt>
                <c:pt idx="3">
                  <c:v>RPE 65</c:v>
                </c:pt>
                <c:pt idx="4">
                  <c:v>RPGR</c:v>
                </c:pt>
              </c:strCache>
            </c:strRef>
          </c:cat>
          <c:val>
            <c:numRef>
              <c:f>Tabelle1!$B$2:$B$6</c:f>
              <c:numCache>
                <c:formatCode>0%</c:formatCode>
                <c:ptCount val="5"/>
                <c:pt idx="0">
                  <c:v>0.105</c:v>
                </c:pt>
                <c:pt idx="1">
                  <c:v>7.9000000000000001E-2</c:v>
                </c:pt>
                <c:pt idx="2">
                  <c:v>5.2999999999999999E-2</c:v>
                </c:pt>
                <c:pt idx="3">
                  <c:v>4.4000000000000004E-2</c:v>
                </c:pt>
                <c:pt idx="4">
                  <c:v>3.5000000000000003E-2</c:v>
                </c:pt>
              </c:numCache>
            </c:numRef>
          </c:val>
          <c:extLst>
            <c:ext xmlns:c16="http://schemas.microsoft.com/office/drawing/2014/chart" uri="{C3380CC4-5D6E-409C-BE32-E72D297353CC}">
              <c16:uniqueId val="{00000006-E741-4DF7-939A-B1C0C78052E8}"/>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1"/>
        <c:axPos val="l"/>
        <c:numFmt formatCode="General" sourceLinked="1"/>
        <c:majorTickMark val="out"/>
        <c:minorTickMark val="none"/>
        <c:tickLblPos val="nextTo"/>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87922180163518"/>
          <c:y val="0"/>
          <c:w val="0.44397209642627383"/>
          <c:h val="0.98774371712290543"/>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E741-4DF7-939A-B1C0C78052E8}"/>
              </c:ext>
            </c:extLst>
          </c:dPt>
          <c:dPt>
            <c:idx val="2"/>
            <c:invertIfNegative val="0"/>
            <c:bubble3D val="0"/>
            <c:spPr>
              <a:solidFill>
                <a:schemeClr val="tx1"/>
              </a:solidFill>
              <a:ln>
                <a:noFill/>
              </a:ln>
              <a:effectLst/>
            </c:spPr>
            <c:extLst>
              <c:ext xmlns:c16="http://schemas.microsoft.com/office/drawing/2014/chart" uri="{C3380CC4-5D6E-409C-BE32-E72D297353CC}">
                <c16:uniqueId val="{00000003-E741-4DF7-939A-B1C0C78052E8}"/>
              </c:ext>
            </c:extLst>
          </c:dPt>
          <c:dLbls>
            <c:dLbl>
              <c:idx val="0"/>
              <c:layout>
                <c:manualLayout>
                  <c:x val="-1.1452442933908362E-2"/>
                  <c:y val="0"/>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C8-4AB4-91A9-4D5CED8D8EA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Nicht vererbt (neue Mutation)</c:v>
                </c:pt>
                <c:pt idx="1">
                  <c:v>Vererbt durch die Möglichkeit eines Trägers in der Familie</c:v>
                </c:pt>
                <c:pt idx="2">
                  <c:v>Vererbt durch die Möglichkeit von erkrankten Familienangehörigen</c:v>
                </c:pt>
              </c:strCache>
            </c:strRef>
          </c:cat>
          <c:val>
            <c:numRef>
              <c:f>Tabelle1!$B$2:$B$4</c:f>
              <c:numCache>
                <c:formatCode>0%</c:formatCode>
                <c:ptCount val="3"/>
                <c:pt idx="0">
                  <c:v>0.08</c:v>
                </c:pt>
                <c:pt idx="1">
                  <c:v>0.67300000000000004</c:v>
                </c:pt>
                <c:pt idx="2">
                  <c:v>0.248</c:v>
                </c:pt>
              </c:numCache>
            </c:numRef>
          </c:val>
          <c:extLst>
            <c:ext xmlns:c16="http://schemas.microsoft.com/office/drawing/2014/chart" uri="{C3380CC4-5D6E-409C-BE32-E72D297353CC}">
              <c16:uniqueId val="{00000006-E741-4DF7-939A-B1C0C78052E8}"/>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1"/>
        <c:axPos val="l"/>
        <c:numFmt formatCode="General" sourceLinked="1"/>
        <c:majorTickMark val="out"/>
        <c:minorTickMark val="none"/>
        <c:tickLblPos val="nextTo"/>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87922180163518"/>
          <c:y val="5.4324238502304757E-2"/>
          <c:w val="0.44397209642627383"/>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BA79-42B2-AC3E-1CC06DAD0F6B}"/>
              </c:ext>
            </c:extLst>
          </c:dPt>
          <c:dPt>
            <c:idx val="2"/>
            <c:invertIfNegative val="0"/>
            <c:bubble3D val="0"/>
            <c:spPr>
              <a:solidFill>
                <a:schemeClr val="tx1"/>
              </a:solidFill>
              <a:ln>
                <a:noFill/>
              </a:ln>
              <a:effectLst/>
            </c:spPr>
            <c:extLst>
              <c:ext xmlns:c16="http://schemas.microsoft.com/office/drawing/2014/chart" uri="{C3380CC4-5D6E-409C-BE32-E72D297353CC}">
                <c16:uniqueId val="{00000003-BA79-42B2-AC3E-1CC06DAD0F6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Mit Vater, Mutter</c:v>
                </c:pt>
                <c:pt idx="1">
                  <c:v>Mit Geschwistern</c:v>
                </c:pt>
                <c:pt idx="2">
                  <c:v>Mit weiter entfernten Verwandten</c:v>
                </c:pt>
                <c:pt idx="3">
                  <c:v>Mit Großeltern</c:v>
                </c:pt>
              </c:strCache>
            </c:strRef>
          </c:cat>
          <c:val>
            <c:numRef>
              <c:f>Tabelle1!$B$2:$B$5</c:f>
              <c:numCache>
                <c:formatCode>0%</c:formatCode>
                <c:ptCount val="4"/>
                <c:pt idx="0">
                  <c:v>0.81299999999999994</c:v>
                </c:pt>
                <c:pt idx="1">
                  <c:v>0.73799999999999999</c:v>
                </c:pt>
                <c:pt idx="2">
                  <c:v>0.23499999999999999</c:v>
                </c:pt>
                <c:pt idx="3">
                  <c:v>0.20899999999999999</c:v>
                </c:pt>
              </c:numCache>
            </c:numRef>
          </c:val>
          <c:extLst>
            <c:ext xmlns:c16="http://schemas.microsoft.com/office/drawing/2014/chart" uri="{C3380CC4-5D6E-409C-BE32-E72D297353CC}">
              <c16:uniqueId val="{00000004-BA79-42B2-AC3E-1CC06DAD0F6B}"/>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1"/>
        <c:axPos val="l"/>
        <c:numFmt formatCode="General" sourceLinked="1"/>
        <c:majorTickMark val="out"/>
        <c:minorTickMark val="none"/>
        <c:tickLblPos val="nextTo"/>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87923601870814"/>
          <c:y val="4.7123295438437331E-2"/>
          <c:w val="0.44397209642627383"/>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BA79-42B2-AC3E-1CC06DAD0F6B}"/>
              </c:ext>
            </c:extLst>
          </c:dPt>
          <c:dPt>
            <c:idx val="2"/>
            <c:invertIfNegative val="0"/>
            <c:bubble3D val="0"/>
            <c:spPr>
              <a:solidFill>
                <a:schemeClr val="tx1"/>
              </a:solidFill>
              <a:ln>
                <a:noFill/>
              </a:ln>
              <a:effectLst/>
            </c:spPr>
            <c:extLst>
              <c:ext xmlns:c16="http://schemas.microsoft.com/office/drawing/2014/chart" uri="{C3380CC4-5D6E-409C-BE32-E72D297353CC}">
                <c16:uniqueId val="{00000003-BA79-42B2-AC3E-1CC06DAD0F6B}"/>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4-1ACF-46C4-90B5-F3ED7400489C}"/>
                </c:ext>
              </c:extLst>
            </c:dLbl>
            <c:dLbl>
              <c:idx val="1"/>
              <c:layout>
                <c:manualLayout>
                  <c:x val="-4.2328447377088648E-3"/>
                  <c:y val="7.3462566993861144E-1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79-42B2-AC3E-1CC06DAD0F6B}"/>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3-BA79-42B2-AC3E-1CC06DAD0F6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Betroffen von der Erkrankung und bereits Symptome </c:v>
                </c:pt>
                <c:pt idx="1">
                  <c:v>Betroffen von der Erkrankung, noch keine Symptome</c:v>
                </c:pt>
                <c:pt idx="2">
                  <c:v>Nicht betroffen, aber möglicher Träger</c:v>
                </c:pt>
              </c:strCache>
            </c:strRef>
          </c:cat>
          <c:val>
            <c:numRef>
              <c:f>Tabelle1!$B$2:$B$4</c:f>
              <c:numCache>
                <c:formatCode>0%</c:formatCode>
                <c:ptCount val="3"/>
                <c:pt idx="0">
                  <c:v>0.34</c:v>
                </c:pt>
                <c:pt idx="1">
                  <c:v>0.08</c:v>
                </c:pt>
                <c:pt idx="2">
                  <c:v>0.78</c:v>
                </c:pt>
              </c:numCache>
            </c:numRef>
          </c:val>
          <c:extLst>
            <c:ext xmlns:c16="http://schemas.microsoft.com/office/drawing/2014/chart" uri="{C3380CC4-5D6E-409C-BE32-E72D297353CC}">
              <c16:uniqueId val="{00000004-BA79-42B2-AC3E-1CC06DAD0F6B}"/>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1"/>
        <c:axPos val="l"/>
        <c:numFmt formatCode="General" sourceLinked="1"/>
        <c:majorTickMark val="out"/>
        <c:minorTickMark val="none"/>
        <c:tickLblPos val="nextTo"/>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67230277844392E-2"/>
          <c:y val="5.4324292149301692E-2"/>
          <c:w val="0.95838428552432198"/>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0CF5-4A9F-ACDE-FD0F82DAC25F}"/>
              </c:ext>
            </c:extLst>
          </c:dPt>
          <c:dPt>
            <c:idx val="2"/>
            <c:invertIfNegative val="0"/>
            <c:bubble3D val="0"/>
            <c:spPr>
              <a:solidFill>
                <a:schemeClr val="tx1"/>
              </a:solidFill>
              <a:ln>
                <a:noFill/>
              </a:ln>
              <a:effectLst/>
            </c:spPr>
            <c:extLst>
              <c:ext xmlns:c16="http://schemas.microsoft.com/office/drawing/2014/chart" uri="{C3380CC4-5D6E-409C-BE32-E72D297353CC}">
                <c16:uniqueId val="{00000003-0CF5-4A9F-ACDE-FD0F82DAC25F}"/>
              </c:ext>
            </c:extLst>
          </c:dPt>
          <c:dPt>
            <c:idx val="3"/>
            <c:invertIfNegative val="0"/>
            <c:bubble3D val="0"/>
            <c:spPr>
              <a:solidFill>
                <a:schemeClr val="tx1"/>
              </a:solidFill>
              <a:ln>
                <a:noFill/>
              </a:ln>
              <a:effectLst/>
            </c:spPr>
            <c:extLst>
              <c:ext xmlns:c16="http://schemas.microsoft.com/office/drawing/2014/chart" uri="{C3380CC4-5D6E-409C-BE32-E72D297353CC}">
                <c16:uniqueId val="{00000005-0CF5-4A9F-ACDE-FD0F82DAC25F}"/>
              </c:ext>
            </c:extLst>
          </c:dPt>
          <c:dLbls>
            <c:dLbl>
              <c:idx val="7"/>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0-FAD0-469A-BCE8-DEEFABECEAB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Nachtblindheit / Probleme bei gedimmtem oder schwachen Licht</c:v>
                </c:pt>
                <c:pt idx="1">
                  <c:v>Gesichtsfeldausfälle</c:v>
                </c:pt>
                <c:pt idx="2">
                  <c:v>Blendungsempfindlichkeit</c:v>
                </c:pt>
                <c:pt idx="3">
                  <c:v>Verschlechterung / Verlust der Sehschärfe</c:v>
                </c:pt>
                <c:pt idx="4">
                  <c:v>Blindheit / zunehmender Sehverlust</c:v>
                </c:pt>
                <c:pt idx="5">
                  <c:v>Schwierigkeiten beim Lesen (von Büchern im Hochglanz-Druck) / Brille oder Lupe erforderlich</c:v>
                </c:pt>
                <c:pt idx="6">
                  <c:v>Übersehen von Gegenständen / häufigere Unfälle / Stolpern / Umwerfen von Gläsern</c:v>
                </c:pt>
                <c:pt idx="7">
                  <c:v>Verschlechterung der Farberkennung / Farbblindheit</c:v>
                </c:pt>
                <c:pt idx="8">
                  <c:v>Kurzsichtigkeit</c:v>
                </c:pt>
                <c:pt idx="9">
                  <c:v>Sonstige Symptome (&lt;3%)</c:v>
                </c:pt>
              </c:strCache>
            </c:strRef>
          </c:cat>
          <c:val>
            <c:numRef>
              <c:f>Tabelle1!$B$2:$B$11</c:f>
              <c:numCache>
                <c:formatCode>0%</c:formatCode>
                <c:ptCount val="10"/>
                <c:pt idx="0">
                  <c:v>0.37799999999999995</c:v>
                </c:pt>
                <c:pt idx="1">
                  <c:v>7.8E-2</c:v>
                </c:pt>
                <c:pt idx="2">
                  <c:v>7.4999999999999997E-2</c:v>
                </c:pt>
                <c:pt idx="3">
                  <c:v>6.8000000000000005E-2</c:v>
                </c:pt>
                <c:pt idx="4">
                  <c:v>6.8000000000000005E-2</c:v>
                </c:pt>
                <c:pt idx="5">
                  <c:v>3.7000000000000005E-2</c:v>
                </c:pt>
                <c:pt idx="6">
                  <c:v>3.7000000000000005E-2</c:v>
                </c:pt>
                <c:pt idx="7">
                  <c:v>6.9999999999999993E-3</c:v>
                </c:pt>
                <c:pt idx="8">
                  <c:v>4.8000000000000001E-2</c:v>
                </c:pt>
                <c:pt idx="9">
                  <c:v>0.18</c:v>
                </c:pt>
              </c:numCache>
            </c:numRef>
          </c:val>
          <c:extLst>
            <c:ext xmlns:c16="http://schemas.microsoft.com/office/drawing/2014/chart" uri="{C3380CC4-5D6E-409C-BE32-E72D297353CC}">
              <c16:uniqueId val="{00000006-0CF5-4A9F-ACDE-FD0F82DAC25F}"/>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1"/>
        <c:axPos val="l"/>
        <c:numFmt formatCode="General" sourceLinked="1"/>
        <c:majorTickMark val="out"/>
        <c:minorTickMark val="none"/>
        <c:tickLblPos val="nextTo"/>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87922180163518"/>
          <c:y val="5.4324238502304757E-2"/>
          <c:w val="0.44397209642627383"/>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23B0-48CF-BD6B-97B4CDDFBA73}"/>
              </c:ext>
            </c:extLst>
          </c:dPt>
          <c:dPt>
            <c:idx val="2"/>
            <c:invertIfNegative val="0"/>
            <c:bubble3D val="0"/>
            <c:spPr>
              <a:solidFill>
                <a:schemeClr val="tx1"/>
              </a:solidFill>
              <a:ln>
                <a:noFill/>
              </a:ln>
              <a:effectLst/>
            </c:spPr>
            <c:extLst>
              <c:ext xmlns:c16="http://schemas.microsoft.com/office/drawing/2014/chart" uri="{C3380CC4-5D6E-409C-BE32-E72D297353CC}">
                <c16:uniqueId val="{00000003-23B0-48CF-BD6B-97B4CDDFBA73}"/>
              </c:ext>
            </c:extLst>
          </c:dPt>
          <c:dPt>
            <c:idx val="3"/>
            <c:invertIfNegative val="0"/>
            <c:bubble3D val="0"/>
            <c:spPr>
              <a:solidFill>
                <a:schemeClr val="tx1"/>
              </a:solidFill>
              <a:ln>
                <a:noFill/>
              </a:ln>
              <a:effectLst/>
            </c:spPr>
            <c:extLst>
              <c:ext xmlns:c16="http://schemas.microsoft.com/office/drawing/2014/chart" uri="{C3380CC4-5D6E-409C-BE32-E72D297353CC}">
                <c16:uniqueId val="{00000005-23B0-48CF-BD6B-97B4CDDFBA7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Innerhalb der Ausbildung/ Beruf</c:v>
                </c:pt>
                <c:pt idx="1">
                  <c:v>Beim Abschluss von Versicherungen</c:v>
                </c:pt>
                <c:pt idx="2">
                  <c:v>Stress / Psyche / fühle mich nicht gut behandelt</c:v>
                </c:pt>
                <c:pt idx="3">
                  <c:v>Innerhalb der Familie</c:v>
                </c:pt>
                <c:pt idx="4">
                  <c:v>Beeinträchtigung im Alltag / kein Führerschein möglich</c:v>
                </c:pt>
              </c:strCache>
            </c:strRef>
          </c:cat>
          <c:val>
            <c:numRef>
              <c:f>Tabelle1!$B$2:$B$6</c:f>
              <c:numCache>
                <c:formatCode>0%</c:formatCode>
                <c:ptCount val="5"/>
                <c:pt idx="0">
                  <c:v>0.4</c:v>
                </c:pt>
                <c:pt idx="1">
                  <c:v>0.28000000000000003</c:v>
                </c:pt>
                <c:pt idx="2">
                  <c:v>0.2</c:v>
                </c:pt>
                <c:pt idx="3">
                  <c:v>0.2</c:v>
                </c:pt>
                <c:pt idx="4">
                  <c:v>0.08</c:v>
                </c:pt>
              </c:numCache>
            </c:numRef>
          </c:val>
          <c:extLst>
            <c:ext xmlns:c16="http://schemas.microsoft.com/office/drawing/2014/chart" uri="{C3380CC4-5D6E-409C-BE32-E72D297353CC}">
              <c16:uniqueId val="{00000006-23B0-48CF-BD6B-97B4CDDFBA73}"/>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1"/>
        <c:axPos val="l"/>
        <c:numFmt formatCode="General" sourceLinked="1"/>
        <c:majorTickMark val="out"/>
        <c:minorTickMark val="none"/>
        <c:tickLblPos val="nextTo"/>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87922180163518"/>
          <c:y val="5.4324238502304757E-2"/>
          <c:w val="0.44397209642627383"/>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04D9-4E51-9B95-33CC647F9A46}"/>
              </c:ext>
            </c:extLst>
          </c:dPt>
          <c:dPt>
            <c:idx val="2"/>
            <c:invertIfNegative val="0"/>
            <c:bubble3D val="0"/>
            <c:spPr>
              <a:solidFill>
                <a:schemeClr val="tx1"/>
              </a:solidFill>
              <a:ln>
                <a:noFill/>
              </a:ln>
              <a:effectLst/>
            </c:spPr>
            <c:extLst>
              <c:ext xmlns:c16="http://schemas.microsoft.com/office/drawing/2014/chart" uri="{C3380CC4-5D6E-409C-BE32-E72D297353CC}">
                <c16:uniqueId val="{00000003-04D9-4E51-9B95-33CC647F9A46}"/>
              </c:ext>
            </c:extLst>
          </c:dPt>
          <c:dPt>
            <c:idx val="3"/>
            <c:invertIfNegative val="0"/>
            <c:bubble3D val="0"/>
            <c:spPr>
              <a:solidFill>
                <a:schemeClr val="tx1"/>
              </a:solidFill>
              <a:ln>
                <a:noFill/>
              </a:ln>
              <a:effectLst/>
            </c:spPr>
            <c:extLst>
              <c:ext xmlns:c16="http://schemas.microsoft.com/office/drawing/2014/chart" uri="{C3380CC4-5D6E-409C-BE32-E72D297353CC}">
                <c16:uniqueId val="{00000005-04D9-4E51-9B95-33CC647F9A46}"/>
              </c:ext>
            </c:extLst>
          </c:dPt>
          <c:dPt>
            <c:idx val="4"/>
            <c:invertIfNegative val="0"/>
            <c:bubble3D val="0"/>
            <c:spPr>
              <a:solidFill>
                <a:schemeClr val="tx1"/>
              </a:solidFill>
              <a:ln>
                <a:noFill/>
              </a:ln>
              <a:effectLst/>
            </c:spPr>
            <c:extLst>
              <c:ext xmlns:c16="http://schemas.microsoft.com/office/drawing/2014/chart" uri="{C3380CC4-5D6E-409C-BE32-E72D297353CC}">
                <c16:uniqueId val="{00000006-CB23-4C6C-B5B6-2CB272DA35A8}"/>
              </c:ext>
            </c:extLst>
          </c:dPt>
          <c:dLbls>
            <c:dLbl>
              <c:idx val="2"/>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0.15738662782324597"/>
                      <c:h val="7.6743555325553672E-2"/>
                    </c:manualLayout>
                  </c15:layout>
                </c:ext>
                <c:ext xmlns:c16="http://schemas.microsoft.com/office/drawing/2014/chart" uri="{C3380CC4-5D6E-409C-BE32-E72D297353CC}">
                  <c16:uniqueId val="{00000003-04D9-4E51-9B95-33CC647F9A46}"/>
                </c:ext>
              </c:extLst>
            </c:dLbl>
            <c:dLbl>
              <c:idx val="3"/>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0.1704510198455316"/>
                      <c:h val="7.6743555325553672E-2"/>
                    </c:manualLayout>
                  </c15:layout>
                </c:ext>
                <c:ext xmlns:c16="http://schemas.microsoft.com/office/drawing/2014/chart" uri="{C3380CC4-5D6E-409C-BE32-E72D297353CC}">
                  <c16:uniqueId val="{00000005-04D9-4E51-9B95-33CC647F9A4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bin zu alt / ist zu spät</c:v>
                </c:pt>
                <c:pt idx="1">
                  <c:v>kein Leidensdruck / beginnder Verlauf</c:v>
                </c:pt>
                <c:pt idx="2">
                  <c:v>habe keine Informationen über das Verfahren</c:v>
                </c:pt>
                <c:pt idx="3">
                  <c:v>habe kein Restsehvermögen / Forschung ist noch nicht so weit</c:v>
                </c:pt>
                <c:pt idx="4">
                  <c:v>Keine Angabe</c:v>
                </c:pt>
              </c:strCache>
            </c:strRef>
          </c:cat>
          <c:val>
            <c:numRef>
              <c:f>Tabelle1!$B$2:$B$6</c:f>
              <c:numCache>
                <c:formatCode>0%</c:formatCode>
                <c:ptCount val="5"/>
                <c:pt idx="0">
                  <c:v>0.25</c:v>
                </c:pt>
                <c:pt idx="1">
                  <c:v>0.107</c:v>
                </c:pt>
                <c:pt idx="2">
                  <c:v>7.0999999999999994E-2</c:v>
                </c:pt>
                <c:pt idx="3">
                  <c:v>7.0999999999999994E-2</c:v>
                </c:pt>
                <c:pt idx="4">
                  <c:v>0.53600000000000003</c:v>
                </c:pt>
              </c:numCache>
            </c:numRef>
          </c:val>
          <c:extLst>
            <c:ext xmlns:c16="http://schemas.microsoft.com/office/drawing/2014/chart" uri="{C3380CC4-5D6E-409C-BE32-E72D297353CC}">
              <c16:uniqueId val="{00000006-04D9-4E51-9B95-33CC647F9A46}"/>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1"/>
        <c:axPos val="l"/>
        <c:numFmt formatCode="General" sourceLinked="1"/>
        <c:majorTickMark val="out"/>
        <c:minorTickMark val="none"/>
        <c:tickLblPos val="nextTo"/>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63187089642377E-2"/>
          <c:y val="0.11721993254498561"/>
          <c:w val="0.39951748961280165"/>
          <c:h val="0.68236436937796896"/>
        </c:manualLayout>
      </c:layout>
      <c:barChart>
        <c:barDir val="bar"/>
        <c:grouping val="stacked"/>
        <c:varyColors val="0"/>
        <c:ser>
          <c:idx val="0"/>
          <c:order val="0"/>
          <c:tx>
            <c:strRef>
              <c:f>Feuil1!$B$1</c:f>
              <c:strCache>
                <c:ptCount val="1"/>
                <c:pt idx="0">
                  <c:v>Ventes</c:v>
                </c:pt>
              </c:strCache>
            </c:strRef>
          </c:tx>
          <c:spPr>
            <a:solidFill>
              <a:schemeClr val="accent3"/>
            </a:solidFill>
            <a:ln w="19050">
              <a:noFill/>
            </a:ln>
            <a:effectLst/>
          </c:spPr>
          <c:invertIfNegative val="0"/>
          <c:dPt>
            <c:idx val="0"/>
            <c:invertIfNegative val="0"/>
            <c:bubble3D val="0"/>
            <c:spPr>
              <a:solidFill>
                <a:schemeClr val="tx1"/>
              </a:solidFill>
              <a:ln w="19050">
                <a:noFill/>
              </a:ln>
              <a:effectLst/>
            </c:spPr>
            <c:extLst>
              <c:ext xmlns:c16="http://schemas.microsoft.com/office/drawing/2014/chart" uri="{C3380CC4-5D6E-409C-BE32-E72D297353CC}">
                <c16:uniqueId val="{00000001-2D8A-4ABB-9C52-1487E71E715C}"/>
              </c:ext>
            </c:extLst>
          </c:dPt>
          <c:dPt>
            <c:idx val="1"/>
            <c:invertIfNegative val="0"/>
            <c:bubble3D val="0"/>
            <c:spPr>
              <a:solidFill>
                <a:schemeClr val="bg1"/>
              </a:solidFill>
              <a:ln w="19050">
                <a:solidFill>
                  <a:schemeClr val="tx1"/>
                </a:solidFill>
              </a:ln>
              <a:effectLst/>
            </c:spPr>
            <c:extLst>
              <c:ext xmlns:c16="http://schemas.microsoft.com/office/drawing/2014/chart" uri="{C3380CC4-5D6E-409C-BE32-E72D297353CC}">
                <c16:uniqueId val="{00000003-2D8A-4ABB-9C52-1487E71E715C}"/>
              </c:ext>
            </c:extLst>
          </c:dPt>
          <c:dPt>
            <c:idx val="2"/>
            <c:invertIfNegative val="0"/>
            <c:bubble3D val="0"/>
            <c:spPr>
              <a:solidFill>
                <a:schemeClr val="tx1"/>
              </a:solidFill>
              <a:ln w="19050">
                <a:noFill/>
              </a:ln>
              <a:effectLst/>
            </c:spPr>
            <c:extLst>
              <c:ext xmlns:c16="http://schemas.microsoft.com/office/drawing/2014/chart" uri="{C3380CC4-5D6E-409C-BE32-E72D297353CC}">
                <c16:uniqueId val="{00000005-1199-41A3-B26A-7AC595574A29}"/>
              </c:ext>
            </c:extLst>
          </c:dPt>
          <c:dLbls>
            <c:dLbl>
              <c:idx val="1"/>
              <c:layout>
                <c:manualLayout>
                  <c:x val="7.5974448143700246E-2"/>
                  <c:y val="0"/>
                </c:manualLayout>
              </c:layout>
              <c:tx>
                <c:rich>
                  <a:bodyPr/>
                  <a:lstStyle/>
                  <a:p>
                    <a:fld id="{5B46C50F-AA8A-45DE-A222-A6809D647610}" type="VALUE">
                      <a:rPr lang="en-US">
                        <a:solidFill>
                          <a:schemeClr val="tx1"/>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8A-4ABB-9C52-1487E71E715C}"/>
                </c:ext>
              </c:extLst>
            </c:dLbl>
            <c:dLbl>
              <c:idx val="2"/>
              <c:layout>
                <c:manualLayout>
                  <c:x val="6.7834328699732355E-2"/>
                  <c:y val="-5.9425546808614151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1E67C849-4727-46E6-9061-FBE36FFF9D0B}" type="VALUE">
                      <a:rPr lang="en-US" dirty="0">
                        <a:solidFill>
                          <a:schemeClr val="tx1"/>
                        </a:solidFill>
                      </a:rPr>
                      <a:pPr>
                        <a:defRPr sz="1400" b="1">
                          <a:solidFill>
                            <a:schemeClr val="bg1"/>
                          </a:solidFill>
                        </a:defRPr>
                      </a:pPr>
                      <a:t>[WERT]</a:t>
                    </a:fld>
                    <a:endParaRPr lang="de-DE"/>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manualLayout>
                      <c:w val="7.1185237711784644E-2"/>
                      <c:h val="0.10340045144698867"/>
                    </c:manualLayout>
                  </c15:layout>
                  <c15:dlblFieldTable/>
                  <c15:showDataLabelsRange val="0"/>
                </c:ext>
                <c:ext xmlns:c16="http://schemas.microsoft.com/office/drawing/2014/chart" uri="{C3380CC4-5D6E-409C-BE32-E72D297353CC}">
                  <c16:uniqueId val="{00000005-1199-41A3-B26A-7AC595574A2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Ja, ich würde mich mit potenziellen Gentherapien behandeln lassen</c:v>
                </c:pt>
                <c:pt idx="1">
                  <c:v>Nein, ich würde mich nicht mit potenziellen Gentherapien behandeln lassen</c:v>
                </c:pt>
                <c:pt idx="2">
                  <c:v>Keine Angabe</c:v>
                </c:pt>
              </c:strCache>
            </c:strRef>
          </c:cat>
          <c:val>
            <c:numRef>
              <c:f>Feuil1!$B$2:$B$4</c:f>
              <c:numCache>
                <c:formatCode>0%</c:formatCode>
                <c:ptCount val="3"/>
                <c:pt idx="0">
                  <c:v>0.82099999999999995</c:v>
                </c:pt>
                <c:pt idx="1">
                  <c:v>0.114</c:v>
                </c:pt>
                <c:pt idx="2">
                  <c:v>6.5000000000000002E-2</c:v>
                </c:pt>
              </c:numCache>
            </c:numRef>
          </c:val>
          <c:extLst>
            <c:ext xmlns:c16="http://schemas.microsoft.com/office/drawing/2014/chart" uri="{C3380CC4-5D6E-409C-BE32-E72D297353CC}">
              <c16:uniqueId val="{00000006-2D8A-4ABB-9C52-1487E71E715C}"/>
            </c:ext>
          </c:extLst>
        </c:ser>
        <c:dLbls>
          <c:showLegendKey val="0"/>
          <c:showVal val="0"/>
          <c:showCatName val="0"/>
          <c:showSerName val="0"/>
          <c:showPercent val="0"/>
          <c:showBubbleSize val="0"/>
        </c:dLbls>
        <c:gapWidth val="100"/>
        <c:overlap val="100"/>
        <c:axId val="268742912"/>
        <c:axId val="268751232"/>
      </c:barChart>
      <c:valAx>
        <c:axId val="26875123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8742912"/>
        <c:crosses val="autoZero"/>
        <c:crossBetween val="between"/>
      </c:valAx>
      <c:catAx>
        <c:axId val="268742912"/>
        <c:scaling>
          <c:orientation val="minMax"/>
        </c:scaling>
        <c:delete val="1"/>
        <c:axPos val="l"/>
        <c:numFmt formatCode="General" sourceLinked="1"/>
        <c:majorTickMark val="out"/>
        <c:minorTickMark val="none"/>
        <c:tickLblPos val="nextTo"/>
        <c:crossAx val="26875123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9813823939016"/>
          <c:y val="0.1886657763611102"/>
          <c:w val="0.39335835226856264"/>
          <c:h val="0.63468426084533613"/>
        </c:manualLayout>
      </c:layout>
      <c:barChart>
        <c:barDir val="bar"/>
        <c:grouping val="clustered"/>
        <c:varyColors val="0"/>
        <c:ser>
          <c:idx val="0"/>
          <c:order val="0"/>
          <c:tx>
            <c:strRef>
              <c:f>Feuil1!$B$1</c:f>
              <c:strCache>
                <c:ptCount val="1"/>
                <c:pt idx="0">
                  <c:v>Ventes</c:v>
                </c:pt>
              </c:strCache>
            </c:strRef>
          </c:tx>
          <c:spPr>
            <a:solidFill>
              <a:schemeClr val="accent1"/>
            </a:solidFill>
            <a:ln w="19050">
              <a:noFill/>
            </a:ln>
            <a:effectLst/>
          </c:spPr>
          <c:invertIfNegative val="0"/>
          <c:dPt>
            <c:idx val="0"/>
            <c:invertIfNegative val="0"/>
            <c:bubble3D val="0"/>
            <c:spPr>
              <a:solidFill>
                <a:schemeClr val="tx2"/>
              </a:solidFill>
              <a:ln w="19050">
                <a:noFill/>
              </a:ln>
              <a:effectLst/>
            </c:spPr>
            <c:extLst>
              <c:ext xmlns:c16="http://schemas.microsoft.com/office/drawing/2014/chart" uri="{C3380CC4-5D6E-409C-BE32-E72D297353CC}">
                <c16:uniqueId val="{00000001-8834-447E-B459-BED264211551}"/>
              </c:ext>
            </c:extLst>
          </c:dPt>
          <c:dPt>
            <c:idx val="1"/>
            <c:invertIfNegative val="0"/>
            <c:bubble3D val="0"/>
            <c:spPr>
              <a:solidFill>
                <a:schemeClr val="bg1"/>
              </a:solidFill>
              <a:ln w="19050">
                <a:solidFill>
                  <a:schemeClr val="tx1"/>
                </a:solidFill>
              </a:ln>
              <a:effectLst/>
            </c:spPr>
            <c:extLst>
              <c:ext xmlns:c16="http://schemas.microsoft.com/office/drawing/2014/chart" uri="{C3380CC4-5D6E-409C-BE32-E72D297353CC}">
                <c16:uniqueId val="{00000003-8834-447E-B459-BED264211551}"/>
              </c:ext>
            </c:extLst>
          </c:dPt>
          <c:dPt>
            <c:idx val="2"/>
            <c:invertIfNegative val="0"/>
            <c:bubble3D val="0"/>
            <c:spPr>
              <a:solidFill>
                <a:schemeClr val="tx1"/>
              </a:solidFill>
              <a:ln w="19050">
                <a:noFill/>
              </a:ln>
              <a:effectLst/>
            </c:spPr>
            <c:extLst>
              <c:ext xmlns:c16="http://schemas.microsoft.com/office/drawing/2014/chart" uri="{C3380CC4-5D6E-409C-BE32-E72D297353CC}">
                <c16:uniqueId val="{00000005-D047-4796-850B-C24177103CD7}"/>
              </c:ext>
            </c:extLst>
          </c:dPt>
          <c:dLbls>
            <c:dLbl>
              <c:idx val="1"/>
              <c:tx>
                <c:rich>
                  <a:bodyPr/>
                  <a:lstStyle/>
                  <a:p>
                    <a:fld id="{2B27C89A-2E5C-4669-ACF2-C6AAC1BC9697}" type="VALUE">
                      <a:rPr lang="en-US">
                        <a:solidFill>
                          <a:schemeClr val="tx1"/>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834-447E-B459-BED264211551}"/>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5-D047-4796-850B-C24177103CD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Ja, mit Erfolg</c:v>
                </c:pt>
                <c:pt idx="1">
                  <c:v>Ja, ohne Erfolg</c:v>
                </c:pt>
                <c:pt idx="2">
                  <c:v>Kein Widerspruch</c:v>
                </c:pt>
              </c:strCache>
            </c:strRef>
          </c:cat>
          <c:val>
            <c:numRef>
              <c:f>Feuil1!$B$2:$B$4</c:f>
              <c:numCache>
                <c:formatCode>General</c:formatCode>
                <c:ptCount val="3"/>
                <c:pt idx="1">
                  <c:v>1</c:v>
                </c:pt>
                <c:pt idx="2">
                  <c:v>8</c:v>
                </c:pt>
              </c:numCache>
            </c:numRef>
          </c:val>
          <c:extLst>
            <c:ext xmlns:c16="http://schemas.microsoft.com/office/drawing/2014/chart" uri="{C3380CC4-5D6E-409C-BE32-E72D297353CC}">
              <c16:uniqueId val="{00000004-8834-447E-B459-BED264211551}"/>
            </c:ext>
          </c:extLst>
        </c:ser>
        <c:dLbls>
          <c:showLegendKey val="0"/>
          <c:showVal val="0"/>
          <c:showCatName val="0"/>
          <c:showSerName val="0"/>
          <c:showPercent val="0"/>
          <c:showBubbleSize val="0"/>
        </c:dLbls>
        <c:gapWidth val="100"/>
        <c:axId val="268689248"/>
        <c:axId val="268700896"/>
      </c:barChart>
      <c:valAx>
        <c:axId val="26870089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68689248"/>
        <c:crosses val="autoZero"/>
        <c:crossBetween val="between"/>
      </c:valAx>
      <c:catAx>
        <c:axId val="268689248"/>
        <c:scaling>
          <c:orientation val="minMax"/>
        </c:scaling>
        <c:delete val="1"/>
        <c:axPos val="l"/>
        <c:numFmt formatCode="General" sourceLinked="1"/>
        <c:majorTickMark val="out"/>
        <c:minorTickMark val="none"/>
        <c:tickLblPos val="nextTo"/>
        <c:crossAx val="2687008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4045213372679E-2"/>
          <c:y val="2.9346055640085734E-2"/>
          <c:w val="0.53894075311467438"/>
          <c:h val="0.91292692442022694"/>
        </c:manualLayout>
      </c:layout>
      <c:barChart>
        <c:barDir val="bar"/>
        <c:grouping val="clustered"/>
        <c:varyColors val="0"/>
        <c:ser>
          <c:idx val="0"/>
          <c:order val="0"/>
          <c:tx>
            <c:strRef>
              <c:f>Feuil1!$B$1</c:f>
              <c:strCache>
                <c:ptCount val="1"/>
                <c:pt idx="0">
                  <c:v>Ventes</c:v>
                </c:pt>
              </c:strCache>
            </c:strRef>
          </c:tx>
          <c:spPr>
            <a:solidFill>
              <a:schemeClr val="accent1"/>
            </a:solidFill>
            <a:ln w="19050">
              <a:noFill/>
            </a:ln>
            <a:effectLst/>
          </c:spPr>
          <c:invertIfNegative val="0"/>
          <c:dPt>
            <c:idx val="0"/>
            <c:invertIfNegative val="0"/>
            <c:bubble3D val="0"/>
            <c:spPr>
              <a:solidFill>
                <a:schemeClr val="bg1"/>
              </a:solidFill>
              <a:ln w="19050">
                <a:solidFill>
                  <a:schemeClr val="tx1"/>
                </a:solidFill>
              </a:ln>
              <a:effectLst/>
            </c:spPr>
            <c:extLst>
              <c:ext xmlns:c16="http://schemas.microsoft.com/office/drawing/2014/chart" uri="{C3380CC4-5D6E-409C-BE32-E72D297353CC}">
                <c16:uniqueId val="{00000001-A974-49F1-B84C-4811AC13851A}"/>
              </c:ext>
            </c:extLst>
          </c:dPt>
          <c:dPt>
            <c:idx val="1"/>
            <c:invertIfNegative val="0"/>
            <c:bubble3D val="0"/>
            <c:spPr>
              <a:solidFill>
                <a:schemeClr val="tx1"/>
              </a:solidFill>
              <a:ln w="19050">
                <a:noFill/>
              </a:ln>
              <a:effectLst/>
            </c:spPr>
            <c:extLst>
              <c:ext xmlns:c16="http://schemas.microsoft.com/office/drawing/2014/chart" uri="{C3380CC4-5D6E-409C-BE32-E72D297353CC}">
                <c16:uniqueId val="{00000003-A974-49F1-B84C-4811AC13851A}"/>
              </c:ext>
            </c:extLst>
          </c:dPt>
          <c:dPt>
            <c:idx val="2"/>
            <c:invertIfNegative val="0"/>
            <c:bubble3D val="0"/>
            <c:spPr>
              <a:solidFill>
                <a:schemeClr val="bg1"/>
              </a:solidFill>
              <a:ln w="19050">
                <a:solidFill>
                  <a:schemeClr val="tx1"/>
                </a:solidFill>
              </a:ln>
              <a:effectLst/>
            </c:spPr>
            <c:extLst>
              <c:ext xmlns:c16="http://schemas.microsoft.com/office/drawing/2014/chart" uri="{C3380CC4-5D6E-409C-BE32-E72D297353CC}">
                <c16:uniqueId val="{00000005-4534-49BF-8658-BB6C100AF362}"/>
              </c:ext>
            </c:extLst>
          </c:dPt>
          <c:dLbls>
            <c:dLbl>
              <c:idx val="0"/>
              <c:layout>
                <c:manualLayout>
                  <c:x val="7.47669053418599E-3"/>
                  <c:y val="-1.216340723534373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74-49F1-B84C-4811AC13851A}"/>
                </c:ext>
              </c:extLst>
            </c:dLbl>
            <c:dLbl>
              <c:idx val="1"/>
              <c:tx>
                <c:rich>
                  <a:bodyPr/>
                  <a:lstStyle/>
                  <a:p>
                    <a:fld id="{F81DF867-6A91-464B-BFD1-AD6B2617F9FF}" type="VALUE">
                      <a:rPr lang="en-US">
                        <a:solidFill>
                          <a:schemeClr val="tx1"/>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74-49F1-B84C-4811AC13851A}"/>
                </c:ext>
              </c:extLst>
            </c:dLbl>
            <c:dLbl>
              <c:idx val="2"/>
              <c:tx>
                <c:rich>
                  <a:bodyPr/>
                  <a:lstStyle/>
                  <a:p>
                    <a:fld id="{39A9247B-FD55-462C-A6ED-101DCF580EB1}" type="VALUE">
                      <a:rPr lang="en-US">
                        <a:solidFill>
                          <a:schemeClr val="tx1"/>
                        </a:solidFill>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534-49BF-8658-BB6C100AF36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Nein</c:v>
                </c:pt>
                <c:pt idx="1">
                  <c:v>Ja</c:v>
                </c:pt>
                <c:pt idx="2">
                  <c:v>Keine Angabe</c:v>
                </c:pt>
              </c:strCache>
            </c:strRef>
          </c:cat>
          <c:val>
            <c:numRef>
              <c:f>Feuil1!$B$2:$B$4</c:f>
              <c:numCache>
                <c:formatCode>0%</c:formatCode>
                <c:ptCount val="3"/>
                <c:pt idx="0">
                  <c:v>5.7000000000000002E-2</c:v>
                </c:pt>
                <c:pt idx="1">
                  <c:v>0.91</c:v>
                </c:pt>
                <c:pt idx="2">
                  <c:v>3.2000000000000001E-2</c:v>
                </c:pt>
              </c:numCache>
            </c:numRef>
          </c:val>
          <c:extLst>
            <c:ext xmlns:c16="http://schemas.microsoft.com/office/drawing/2014/chart" uri="{C3380CC4-5D6E-409C-BE32-E72D297353CC}">
              <c16:uniqueId val="{00000004-A974-49F1-B84C-4811AC13851A}"/>
            </c:ext>
          </c:extLst>
        </c:ser>
        <c:dLbls>
          <c:showLegendKey val="0"/>
          <c:showVal val="0"/>
          <c:showCatName val="0"/>
          <c:showSerName val="0"/>
          <c:showPercent val="0"/>
          <c:showBubbleSize val="0"/>
        </c:dLbls>
        <c:gapWidth val="100"/>
        <c:axId val="91711312"/>
        <c:axId val="91710896"/>
      </c:barChart>
      <c:valAx>
        <c:axId val="9171089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91711312"/>
        <c:crosses val="autoZero"/>
        <c:crossBetween val="between"/>
      </c:valAx>
      <c:catAx>
        <c:axId val="917113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917108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35384288311984"/>
          <c:y val="6.9298462201644886E-2"/>
          <c:w val="0.31380488057732964"/>
          <c:h val="0.67579522020009752"/>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CA46-465D-8C67-9C276B79A343}"/>
              </c:ext>
            </c:extLst>
          </c:dPt>
          <c:dPt>
            <c:idx val="2"/>
            <c:invertIfNegative val="0"/>
            <c:bubble3D val="0"/>
            <c:spPr>
              <a:solidFill>
                <a:schemeClr val="tx1"/>
              </a:solidFill>
              <a:ln>
                <a:noFill/>
              </a:ln>
              <a:effectLst/>
            </c:spPr>
            <c:extLst>
              <c:ext xmlns:c16="http://schemas.microsoft.com/office/drawing/2014/chart" uri="{C3380CC4-5D6E-409C-BE32-E72D297353CC}">
                <c16:uniqueId val="{00000003-CA46-465D-8C67-9C276B79A343}"/>
              </c:ext>
            </c:extLst>
          </c:dPt>
          <c:dLbls>
            <c:dLbl>
              <c:idx val="0"/>
              <c:tx>
                <c:rich>
                  <a:bodyPr/>
                  <a:lstStyle/>
                  <a:p>
                    <a:fld id="{51C346D9-421B-4395-874A-21F0273CC6EE}" type="VALUE">
                      <a:rPr lang="en-US">
                        <a:solidFill>
                          <a:schemeClr val="bg1"/>
                        </a:solidFill>
                      </a:rPr>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00E-47E3-8038-8B8A38B8B722}"/>
                </c:ext>
              </c:extLst>
            </c:dLbl>
            <c:dLbl>
              <c:idx val="1"/>
              <c:tx>
                <c:rich>
                  <a:bodyPr/>
                  <a:lstStyle/>
                  <a:p>
                    <a:fld id="{1D24675B-D34F-4DDB-AAEF-1B05A33FB396}" type="VALUE">
                      <a:rPr lang="en-US">
                        <a:solidFill>
                          <a:schemeClr val="bg1"/>
                        </a:solidFill>
                      </a:rPr>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46-465D-8C67-9C276B79A34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Keine Therapieoption verfügbar</c:v>
                </c:pt>
                <c:pt idx="1">
                  <c:v>Sonstige Gründe</c:v>
                </c:pt>
              </c:strCache>
            </c:strRef>
          </c:cat>
          <c:val>
            <c:numRef>
              <c:f>Tabelle1!$B$2:$B$3</c:f>
              <c:numCache>
                <c:formatCode>General</c:formatCode>
                <c:ptCount val="2"/>
                <c:pt idx="0">
                  <c:v>5</c:v>
                </c:pt>
                <c:pt idx="1">
                  <c:v>5</c:v>
                </c:pt>
              </c:numCache>
            </c:numRef>
          </c:val>
          <c:extLst>
            <c:ext xmlns:c16="http://schemas.microsoft.com/office/drawing/2014/chart" uri="{C3380CC4-5D6E-409C-BE32-E72D297353CC}">
              <c16:uniqueId val="{00000006-CA46-465D-8C67-9C276B79A343}"/>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1"/>
        <c:axPos val="l"/>
        <c:numFmt formatCode="General" sourceLinked="1"/>
        <c:majorTickMark val="none"/>
        <c:minorTickMark val="none"/>
        <c:tickLblPos val="nextTo"/>
        <c:crossAx val="311019071"/>
        <c:crosses val="autoZero"/>
        <c:auto val="1"/>
        <c:lblAlgn val="ctr"/>
        <c:lblOffset val="100"/>
        <c:noMultiLvlLbl val="0"/>
      </c:catAx>
      <c:valAx>
        <c:axId val="311019071"/>
        <c:scaling>
          <c:orientation val="minMax"/>
        </c:scaling>
        <c:delete val="1"/>
        <c:axPos val="t"/>
        <c:numFmt formatCode="General"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595893467259593"/>
          <c:y val="5.4324129425322991E-2"/>
          <c:w val="0.44612074005773106"/>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A989-4E3F-9025-4EE11A89D537}"/>
              </c:ext>
            </c:extLst>
          </c:dPt>
          <c:dPt>
            <c:idx val="2"/>
            <c:invertIfNegative val="0"/>
            <c:bubble3D val="0"/>
            <c:spPr>
              <a:solidFill>
                <a:schemeClr val="tx1"/>
              </a:solidFill>
              <a:ln>
                <a:noFill/>
              </a:ln>
              <a:effectLst/>
            </c:spPr>
            <c:extLst>
              <c:ext xmlns:c16="http://schemas.microsoft.com/office/drawing/2014/chart" uri="{C3380CC4-5D6E-409C-BE32-E72D297353CC}">
                <c16:uniqueId val="{00000003-A989-4E3F-9025-4EE11A89D537}"/>
              </c:ext>
            </c:extLst>
          </c:dPt>
          <c:dPt>
            <c:idx val="3"/>
            <c:invertIfNegative val="0"/>
            <c:bubble3D val="0"/>
            <c:spPr>
              <a:solidFill>
                <a:schemeClr val="tx1"/>
              </a:solidFill>
              <a:ln>
                <a:noFill/>
              </a:ln>
              <a:effectLst/>
            </c:spPr>
            <c:extLst>
              <c:ext xmlns:c16="http://schemas.microsoft.com/office/drawing/2014/chart" uri="{C3380CC4-5D6E-409C-BE32-E72D297353CC}">
                <c16:uniqueId val="{00000005-A989-4E3F-9025-4EE11A89D537}"/>
              </c:ext>
            </c:extLst>
          </c:dPt>
          <c:dLbls>
            <c:dLbl>
              <c:idx val="4"/>
              <c:layout>
                <c:manualLayout>
                  <c:x val="-6.9244442925145066E-3"/>
                  <c:y val="6.969391505342186E-17"/>
                </c:manualLayout>
              </c:layout>
              <c:tx>
                <c:rich>
                  <a:bodyPr/>
                  <a:lstStyle/>
                  <a:p>
                    <a:fld id="{EA9555AE-B220-458A-A8F2-5F43A6404B6B}" type="VALUE">
                      <a:rPr lang="en-US">
                        <a:solidFill>
                          <a:schemeClr val="tx1"/>
                        </a:solidFill>
                      </a:rPr>
                      <a:pPr/>
                      <a:t>[WERT]</a:t>
                    </a:fld>
                    <a:endParaRPr lang="de-DE"/>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2FC-42FF-9E7C-F9BEAD20FFEB}"/>
                </c:ext>
              </c:extLst>
            </c:dLbl>
            <c:dLbl>
              <c:idx val="5"/>
              <c:layout>
                <c:manualLayout>
                  <c:x val="-9.6378180202199761E-3"/>
                  <c:y val="2.9933308588464898E-7"/>
                </c:manualLayout>
              </c:layout>
              <c:tx>
                <c:rich>
                  <a:bodyPr/>
                  <a:lstStyle/>
                  <a:p>
                    <a:fld id="{D45F3468-6832-4500-8258-15A9684E121F}" type="VALUE">
                      <a:rPr lang="en-US">
                        <a:solidFill>
                          <a:schemeClr val="tx1"/>
                        </a:solidFill>
                      </a:rPr>
                      <a:pPr/>
                      <a:t>[WERT]</a:t>
                    </a:fld>
                    <a:endParaRPr lang="de-DE"/>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2FC-42FF-9E7C-F9BEAD20FFEB}"/>
                </c:ext>
              </c:extLst>
            </c:dLbl>
            <c:dLbl>
              <c:idx val="6"/>
              <c:layout>
                <c:manualLayout>
                  <c:x val="-6.7746746088042497E-3"/>
                  <c:y val="-3.8012308576491575E-3"/>
                </c:manualLayout>
              </c:layout>
              <c:tx>
                <c:rich>
                  <a:bodyPr/>
                  <a:lstStyle/>
                  <a:p>
                    <a:fld id="{DDCFB333-5970-48A2-B0BF-261C939C336E}" type="VALUE">
                      <a:rPr lang="en-US">
                        <a:solidFill>
                          <a:schemeClr val="tx1"/>
                        </a:solidFill>
                      </a:rPr>
                      <a:pPr/>
                      <a:t>[WERT]</a:t>
                    </a:fld>
                    <a:endParaRPr lang="de-DE"/>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2FC-42FF-9E7C-F9BEAD20FFEB}"/>
                </c:ext>
              </c:extLst>
            </c:dLbl>
            <c:dLbl>
              <c:idx val="7"/>
              <c:layout>
                <c:manualLayout>
                  <c:x val="6.3095553485510159E-3"/>
                  <c:y val="1.3938783010684372E-16"/>
                </c:manualLayout>
              </c:layout>
              <c:tx>
                <c:rich>
                  <a:bodyPr/>
                  <a:lstStyle/>
                  <a:p>
                    <a:fld id="{FC40ED6B-D52B-4750-A1EF-CE08F85A635A}" type="VALUE">
                      <a:rPr lang="en-US">
                        <a:solidFill>
                          <a:schemeClr val="tx1"/>
                        </a:solidFill>
                      </a:rPr>
                      <a:pPr/>
                      <a:t>[WERT]</a:t>
                    </a:fld>
                    <a:endParaRPr lang="de-DE"/>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2FC-42FF-9E7C-F9BEAD20FFEB}"/>
                </c:ext>
              </c:extLst>
            </c:dLbl>
            <c:dLbl>
              <c:idx val="8"/>
              <c:layout>
                <c:manualLayout>
                  <c:x val="-6.4751352413834357E-3"/>
                  <c:y val="0"/>
                </c:manualLayout>
              </c:layout>
              <c:tx>
                <c:rich>
                  <a:bodyPr/>
                  <a:lstStyle/>
                  <a:p>
                    <a:fld id="{76E35391-90BD-4C29-B23E-775F2C6689E9}" type="VALUE">
                      <a:rPr lang="en-US">
                        <a:solidFill>
                          <a:schemeClr val="tx1"/>
                        </a:solidFill>
                      </a:rPr>
                      <a:pPr/>
                      <a:t>[WERT]</a:t>
                    </a:fld>
                    <a:endParaRPr lang="de-DE"/>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2FC-42FF-9E7C-F9BEAD20FFEB}"/>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Nachtblindheit / schwaches Licht</c:v>
                </c:pt>
                <c:pt idx="1">
                  <c:v>Gesichtsfeldausfälle</c:v>
                </c:pt>
                <c:pt idx="2">
                  <c:v>Blendungsempfindlichkeit</c:v>
                </c:pt>
                <c:pt idx="3">
                  <c:v>Verschlechterung / Verlust der Sehschärfe</c:v>
                </c:pt>
                <c:pt idx="4">
                  <c:v>Blindheit / zunehmender Sehverlust</c:v>
                </c:pt>
                <c:pt idx="5">
                  <c:v>Schwierigkeiten beim Lesen (...) / Brille/Lupe erforderlich</c:v>
                </c:pt>
                <c:pt idx="6">
                  <c:v>Übersehen v. Gegenst. / Unfälle / Stolpern / Umwerfen v. Gläsern</c:v>
                </c:pt>
                <c:pt idx="7">
                  <c:v>Verschlechterung der Farberkennung / Farbblindheit</c:v>
                </c:pt>
                <c:pt idx="8">
                  <c:v>Kurzsichtigkeit</c:v>
                </c:pt>
                <c:pt idx="9">
                  <c:v>Sonstige Symptome (&lt;3%)</c:v>
                </c:pt>
              </c:strCache>
            </c:strRef>
          </c:cat>
          <c:val>
            <c:numRef>
              <c:f>Tabelle1!$B$2:$B$11</c:f>
              <c:numCache>
                <c:formatCode>0%</c:formatCode>
                <c:ptCount val="10"/>
                <c:pt idx="0">
                  <c:v>0.20399999999999999</c:v>
                </c:pt>
                <c:pt idx="1">
                  <c:v>0.17300000000000001</c:v>
                </c:pt>
                <c:pt idx="2">
                  <c:v>0.105</c:v>
                </c:pt>
                <c:pt idx="3">
                  <c:v>8.6999999999999994E-2</c:v>
                </c:pt>
                <c:pt idx="4">
                  <c:v>0.05</c:v>
                </c:pt>
                <c:pt idx="5">
                  <c:v>0.05</c:v>
                </c:pt>
                <c:pt idx="6">
                  <c:v>4.4999999999999998E-2</c:v>
                </c:pt>
                <c:pt idx="7">
                  <c:v>4.2999999999999997E-2</c:v>
                </c:pt>
                <c:pt idx="8">
                  <c:v>3.5000000000000003E-2</c:v>
                </c:pt>
                <c:pt idx="9">
                  <c:v>0.2</c:v>
                </c:pt>
              </c:numCache>
            </c:numRef>
          </c:val>
          <c:extLst>
            <c:ext xmlns:c16="http://schemas.microsoft.com/office/drawing/2014/chart" uri="{C3380CC4-5D6E-409C-BE32-E72D297353CC}">
              <c16:uniqueId val="{00000006-A989-4E3F-9025-4EE11A89D537}"/>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1"/>
        <c:axPos val="l"/>
        <c:numFmt formatCode="General" sourceLinked="1"/>
        <c:majorTickMark val="out"/>
        <c:minorTickMark val="none"/>
        <c:tickLblPos val="nextTo"/>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87922180163518"/>
          <c:y val="5.4324238502304757E-2"/>
          <c:w val="0.44397209642627383"/>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23B0-48CF-BD6B-97B4CDDFBA73}"/>
              </c:ext>
            </c:extLst>
          </c:dPt>
          <c:dPt>
            <c:idx val="2"/>
            <c:invertIfNegative val="0"/>
            <c:bubble3D val="0"/>
            <c:spPr>
              <a:solidFill>
                <a:schemeClr val="tx1"/>
              </a:solidFill>
              <a:ln>
                <a:noFill/>
              </a:ln>
              <a:effectLst/>
            </c:spPr>
            <c:extLst>
              <c:ext xmlns:c16="http://schemas.microsoft.com/office/drawing/2014/chart" uri="{C3380CC4-5D6E-409C-BE32-E72D297353CC}">
                <c16:uniqueId val="{00000003-23B0-48CF-BD6B-97B4CDDFBA73}"/>
              </c:ext>
            </c:extLst>
          </c:dPt>
          <c:dPt>
            <c:idx val="3"/>
            <c:invertIfNegative val="0"/>
            <c:bubble3D val="0"/>
            <c:spPr>
              <a:solidFill>
                <a:schemeClr val="tx1"/>
              </a:solidFill>
              <a:ln>
                <a:noFill/>
              </a:ln>
              <a:effectLst/>
            </c:spPr>
            <c:extLst>
              <c:ext xmlns:c16="http://schemas.microsoft.com/office/drawing/2014/chart" uri="{C3380CC4-5D6E-409C-BE32-E72D297353CC}">
                <c16:uniqueId val="{00000005-23B0-48CF-BD6B-97B4CDDFBA7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1 Arzt</c:v>
                </c:pt>
                <c:pt idx="1">
                  <c:v>2 Ärzte</c:v>
                </c:pt>
                <c:pt idx="2">
                  <c:v>3 Ärzte</c:v>
                </c:pt>
                <c:pt idx="3">
                  <c:v>4 Ärzte</c:v>
                </c:pt>
                <c:pt idx="4">
                  <c:v>Mehr als 5 Ärzte</c:v>
                </c:pt>
              </c:strCache>
            </c:strRef>
          </c:cat>
          <c:val>
            <c:numRef>
              <c:f>Tabelle1!$B$2:$B$6</c:f>
              <c:numCache>
                <c:formatCode>0%</c:formatCode>
                <c:ptCount val="5"/>
                <c:pt idx="0">
                  <c:v>0.15</c:v>
                </c:pt>
                <c:pt idx="1">
                  <c:v>0.24399999999999999</c:v>
                </c:pt>
                <c:pt idx="2">
                  <c:v>0.26</c:v>
                </c:pt>
                <c:pt idx="3">
                  <c:v>0.154</c:v>
                </c:pt>
                <c:pt idx="4">
                  <c:v>0.191</c:v>
                </c:pt>
              </c:numCache>
            </c:numRef>
          </c:val>
          <c:extLst>
            <c:ext xmlns:c16="http://schemas.microsoft.com/office/drawing/2014/chart" uri="{C3380CC4-5D6E-409C-BE32-E72D297353CC}">
              <c16:uniqueId val="{00000006-23B0-48CF-BD6B-97B4CDDFBA73}"/>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093479929345256"/>
          <c:y val="2.6952711629520912E-2"/>
          <c:w val="0.44397209642627383"/>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23B0-48CF-BD6B-97B4CDDFBA73}"/>
              </c:ext>
            </c:extLst>
          </c:dPt>
          <c:dPt>
            <c:idx val="2"/>
            <c:invertIfNegative val="0"/>
            <c:bubble3D val="0"/>
            <c:spPr>
              <a:solidFill>
                <a:schemeClr val="tx1"/>
              </a:solidFill>
              <a:ln>
                <a:noFill/>
              </a:ln>
              <a:effectLst/>
            </c:spPr>
            <c:extLst>
              <c:ext xmlns:c16="http://schemas.microsoft.com/office/drawing/2014/chart" uri="{C3380CC4-5D6E-409C-BE32-E72D297353CC}">
                <c16:uniqueId val="{00000003-23B0-48CF-BD6B-97B4CDDFBA73}"/>
              </c:ext>
            </c:extLst>
          </c:dPt>
          <c:dPt>
            <c:idx val="3"/>
            <c:invertIfNegative val="0"/>
            <c:bubble3D val="0"/>
            <c:spPr>
              <a:solidFill>
                <a:schemeClr val="tx1"/>
              </a:solidFill>
              <a:ln>
                <a:noFill/>
              </a:ln>
              <a:effectLst/>
            </c:spPr>
            <c:extLst>
              <c:ext xmlns:c16="http://schemas.microsoft.com/office/drawing/2014/chart" uri="{C3380CC4-5D6E-409C-BE32-E72D297353CC}">
                <c16:uniqueId val="{00000005-23B0-48CF-BD6B-97B4CDDFBA7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1-2 Arztbesuche</c:v>
                </c:pt>
                <c:pt idx="1">
                  <c:v>3-4 Arztbesuche</c:v>
                </c:pt>
                <c:pt idx="2">
                  <c:v>5-6 Arztbesuche</c:v>
                </c:pt>
                <c:pt idx="3">
                  <c:v>Mehr als 6 Arztbesuche</c:v>
                </c:pt>
                <c:pt idx="4">
                  <c:v>Unsicher / K.A.</c:v>
                </c:pt>
              </c:strCache>
            </c:strRef>
          </c:cat>
          <c:val>
            <c:numRef>
              <c:f>Tabelle1!$B$2:$B$6</c:f>
              <c:numCache>
                <c:formatCode>0%</c:formatCode>
                <c:ptCount val="5"/>
                <c:pt idx="0">
                  <c:v>0.32100000000000001</c:v>
                </c:pt>
                <c:pt idx="1">
                  <c:v>0.24399999999999999</c:v>
                </c:pt>
                <c:pt idx="2">
                  <c:v>0.14199999999999999</c:v>
                </c:pt>
                <c:pt idx="3">
                  <c:v>0.20300000000000001</c:v>
                </c:pt>
                <c:pt idx="4">
                  <c:v>0.09</c:v>
                </c:pt>
              </c:numCache>
            </c:numRef>
          </c:val>
          <c:extLst>
            <c:ext xmlns:c16="http://schemas.microsoft.com/office/drawing/2014/chart" uri="{C3380CC4-5D6E-409C-BE32-E72D297353CC}">
              <c16:uniqueId val="{00000006-23B0-48CF-BD6B-97B4CDDFBA73}"/>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086300895086066E-2"/>
          <c:y val="2.578124841404722E-2"/>
          <c:w val="0.41073797831491704"/>
          <c:h val="0.58760041906985616"/>
        </c:manualLayout>
      </c:layout>
      <c:barChart>
        <c:barDir val="col"/>
        <c:grouping val="percentStacked"/>
        <c:varyColors val="0"/>
        <c:ser>
          <c:idx val="0"/>
          <c:order val="0"/>
          <c:tx>
            <c:strRef>
              <c:f>Tabelle1!$B$1</c:f>
              <c:strCache>
                <c:ptCount val="1"/>
                <c:pt idx="0">
                  <c:v>Weiß ich nicht mehr </c:v>
                </c:pt>
              </c:strCache>
            </c:strRef>
          </c:tx>
          <c:spPr>
            <a:solidFill>
              <a:schemeClr val="bg1"/>
            </a:solidFill>
            <a:ln>
              <a:solidFill>
                <a:schemeClr val="tx1"/>
              </a:solidFill>
            </a:ln>
            <a:effectLst/>
          </c:spPr>
          <c:invertIfNegative val="0"/>
          <c:dLbls>
            <c:dLbl>
              <c:idx val="0"/>
              <c:tx>
                <c:rich>
                  <a:bodyPr/>
                  <a:lstStyle/>
                  <a:p>
                    <a:fld id="{DA1660D9-1790-4110-BB98-294FD4DD8903}" type="VALUE">
                      <a:rPr lang="en-US">
                        <a:solidFill>
                          <a:schemeClr val="tx1"/>
                        </a:solidFill>
                      </a:rPr>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710-4F74-98EE-62EAF1C9CC3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Tabelle1!$B$2</c:f>
              <c:numCache>
                <c:formatCode>0%</c:formatCode>
                <c:ptCount val="1"/>
                <c:pt idx="0">
                  <c:v>0.11800000000000001</c:v>
                </c:pt>
              </c:numCache>
            </c:numRef>
          </c:val>
          <c:extLst>
            <c:ext xmlns:c16="http://schemas.microsoft.com/office/drawing/2014/chart" uri="{C3380CC4-5D6E-409C-BE32-E72D297353CC}">
              <c16:uniqueId val="{00000000-A99D-449C-9B8B-3A08CE978B5E}"/>
            </c:ext>
          </c:extLst>
        </c:ser>
        <c:ser>
          <c:idx val="1"/>
          <c:order val="1"/>
          <c:tx>
            <c:strRef>
              <c:f>Tabelle1!$C$1</c:f>
              <c:strCache>
                <c:ptCount val="1"/>
                <c:pt idx="0">
                  <c:v>Nein, mein untersuchender Arzt hat mich an einen Spezialisten weitergeleitet, dieser hat die erbliche Netzhauterkrankung diagnostiziert </c:v>
                </c:pt>
              </c:strCache>
            </c:strRef>
          </c:tx>
          <c:spPr>
            <a:solidFill>
              <a:schemeClr val="tx1"/>
            </a:solidFill>
            <a:ln>
              <a:noFill/>
            </a:ln>
            <a:effectLst/>
          </c:spPr>
          <c:invertIfNegative val="0"/>
          <c:dLbls>
            <c:dLbl>
              <c:idx val="0"/>
              <c:tx>
                <c:rich>
                  <a:bodyPr/>
                  <a:lstStyle/>
                  <a:p>
                    <a:fld id="{E70383B4-DEE9-45C1-80CD-F78B0A5DA683}" type="VALUE">
                      <a:rPr lang="en-US">
                        <a:solidFill>
                          <a:schemeClr val="bg1"/>
                        </a:solidFill>
                      </a:rPr>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10-4F74-98EE-62EAF1C9CC3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Tabelle1!$C$2</c:f>
              <c:numCache>
                <c:formatCode>0%</c:formatCode>
                <c:ptCount val="1"/>
                <c:pt idx="0">
                  <c:v>0.29299999999999998</c:v>
                </c:pt>
              </c:numCache>
            </c:numRef>
          </c:val>
          <c:extLst>
            <c:ext xmlns:c16="http://schemas.microsoft.com/office/drawing/2014/chart" uri="{C3380CC4-5D6E-409C-BE32-E72D297353CC}">
              <c16:uniqueId val="{00000001-A99D-449C-9B8B-3A08CE978B5E}"/>
            </c:ext>
          </c:extLst>
        </c:ser>
        <c:ser>
          <c:idx val="2"/>
          <c:order val="2"/>
          <c:tx>
            <c:strRef>
              <c:f>Tabelle1!$D$1</c:f>
              <c:strCache>
                <c:ptCount val="1"/>
                <c:pt idx="0">
                  <c:v>Nein, mein untersuchender Arzt hat sofort oder nach einigen Untersuchungen erkannt, dass es sich um eine erbliche Netzhauterkrankung handeln könnte </c:v>
                </c:pt>
              </c:strCache>
            </c:strRef>
          </c:tx>
          <c:spPr>
            <a:solidFill>
              <a:schemeClr val="bg1"/>
            </a:solidFill>
            <a:ln>
              <a:solidFill>
                <a:schemeClr val="tx1"/>
              </a:solidFill>
            </a:ln>
            <a:effectLst/>
          </c:spPr>
          <c:invertIfNegative val="0"/>
          <c:dLbls>
            <c:dLbl>
              <c:idx val="0"/>
              <c:tx>
                <c:rich>
                  <a:bodyPr/>
                  <a:lstStyle/>
                  <a:p>
                    <a:fld id="{164E6956-DE2C-40D8-9321-64ED2D917417}" type="VALUE">
                      <a:rPr lang="en-US">
                        <a:solidFill>
                          <a:schemeClr val="tx1"/>
                        </a:solidFill>
                      </a:rPr>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710-4F74-98EE-62EAF1C9CC3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Tabelle1!$D$2</c:f>
              <c:numCache>
                <c:formatCode>0%</c:formatCode>
                <c:ptCount val="1"/>
                <c:pt idx="0">
                  <c:v>0.27200000000000002</c:v>
                </c:pt>
              </c:numCache>
            </c:numRef>
          </c:val>
          <c:extLst>
            <c:ext xmlns:c16="http://schemas.microsoft.com/office/drawing/2014/chart" uri="{C3380CC4-5D6E-409C-BE32-E72D297353CC}">
              <c16:uniqueId val="{00000002-A99D-449C-9B8B-3A08CE978B5E}"/>
            </c:ext>
          </c:extLst>
        </c:ser>
        <c:ser>
          <c:idx val="3"/>
          <c:order val="3"/>
          <c:tx>
            <c:strRef>
              <c:f>Tabelle1!$E$1</c:f>
              <c:strCache>
                <c:ptCount val="1"/>
                <c:pt idx="0">
                  <c:v>Ja, andere Diagnosen wurden gestellt</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Kategorie 1</c:v>
                </c:pt>
              </c:strCache>
            </c:strRef>
          </c:cat>
          <c:val>
            <c:numRef>
              <c:f>Tabelle1!$E$2</c:f>
              <c:numCache>
                <c:formatCode>0%</c:formatCode>
                <c:ptCount val="1"/>
                <c:pt idx="0">
                  <c:v>0.317</c:v>
                </c:pt>
              </c:numCache>
            </c:numRef>
          </c:val>
          <c:extLst>
            <c:ext xmlns:c16="http://schemas.microsoft.com/office/drawing/2014/chart" uri="{C3380CC4-5D6E-409C-BE32-E72D297353CC}">
              <c16:uniqueId val="{00000004-A99D-449C-9B8B-3A08CE978B5E}"/>
            </c:ext>
          </c:extLst>
        </c:ser>
        <c:dLbls>
          <c:dLblPos val="ctr"/>
          <c:showLegendKey val="0"/>
          <c:showVal val="1"/>
          <c:showCatName val="0"/>
          <c:showSerName val="0"/>
          <c:showPercent val="0"/>
          <c:showBubbleSize val="0"/>
        </c:dLbls>
        <c:gapWidth val="150"/>
        <c:overlap val="100"/>
        <c:axId val="603779680"/>
        <c:axId val="603788832"/>
      </c:barChart>
      <c:catAx>
        <c:axId val="603779680"/>
        <c:scaling>
          <c:orientation val="minMax"/>
        </c:scaling>
        <c:delete val="1"/>
        <c:axPos val="b"/>
        <c:numFmt formatCode="General" sourceLinked="1"/>
        <c:majorTickMark val="none"/>
        <c:minorTickMark val="none"/>
        <c:tickLblPos val="nextTo"/>
        <c:crossAx val="603788832"/>
        <c:crosses val="autoZero"/>
        <c:auto val="1"/>
        <c:lblAlgn val="ctr"/>
        <c:lblOffset val="100"/>
        <c:noMultiLvlLbl val="0"/>
      </c:catAx>
      <c:valAx>
        <c:axId val="603788832"/>
        <c:scaling>
          <c:orientation val="minMax"/>
        </c:scaling>
        <c:delete val="1"/>
        <c:axPos val="l"/>
        <c:numFmt formatCode="0%" sourceLinked="1"/>
        <c:majorTickMark val="out"/>
        <c:minorTickMark val="none"/>
        <c:tickLblPos val="nextTo"/>
        <c:crossAx val="603779680"/>
        <c:crosses val="autoZero"/>
        <c:crossBetween val="between"/>
      </c:valAx>
      <c:spPr>
        <a:noFill/>
        <a:ln>
          <a:noFill/>
        </a:ln>
        <a:effectLst/>
      </c:spPr>
    </c:plotArea>
    <c:legend>
      <c:legendPos val="r"/>
      <c:layout>
        <c:manualLayout>
          <c:xMode val="edge"/>
          <c:yMode val="edge"/>
          <c:x val="0.43199737349535616"/>
          <c:y val="1.6406248990757322E-2"/>
          <c:w val="0.56800265502051772"/>
          <c:h val="0.671889968510705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75838425131579E-2"/>
          <c:y val="9.8727132190742986E-2"/>
          <c:w val="0.2254618800883347"/>
          <c:h val="0.77890242046055402"/>
        </c:manualLayout>
      </c:layout>
      <c:barChart>
        <c:barDir val="col"/>
        <c:grouping val="percentStacked"/>
        <c:varyColors val="0"/>
        <c:ser>
          <c:idx val="0"/>
          <c:order val="0"/>
          <c:tx>
            <c:strRef>
              <c:f>Tabelle1!$B$1</c:f>
              <c:strCache>
                <c:ptCount val="1"/>
                <c:pt idx="0">
                  <c:v>Angabe von Fehldiagnosen an vier versch. Zeitpunkten </c:v>
                </c:pt>
              </c:strCache>
            </c:strRef>
          </c:tx>
          <c:spPr>
            <a:solidFill>
              <a:schemeClr val="bg1"/>
            </a:solidFill>
            <a:ln>
              <a:solidFill>
                <a:schemeClr val="tx1"/>
              </a:solidFill>
            </a:ln>
            <a:effectLst/>
          </c:spPr>
          <c:invertIfNegative val="0"/>
          <c:dLbls>
            <c:dLbl>
              <c:idx val="0"/>
              <c:layout>
                <c:manualLayout>
                  <c:x val="0"/>
                  <c:y val="3.074053215814672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0A-4AB9-B2E0-3EA4A91CA4B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numCache>
            </c:numRef>
          </c:cat>
          <c:val>
            <c:numRef>
              <c:f>Tabelle1!$B$2</c:f>
              <c:numCache>
                <c:formatCode>0%</c:formatCode>
                <c:ptCount val="1"/>
                <c:pt idx="0">
                  <c:v>0.03</c:v>
                </c:pt>
              </c:numCache>
            </c:numRef>
          </c:val>
          <c:extLst>
            <c:ext xmlns:c16="http://schemas.microsoft.com/office/drawing/2014/chart" uri="{C3380CC4-5D6E-409C-BE32-E72D297353CC}">
              <c16:uniqueId val="{00000000-FB0A-4AB9-B2E0-3EA4A91CA4B2}"/>
            </c:ext>
          </c:extLst>
        </c:ser>
        <c:ser>
          <c:idx val="1"/>
          <c:order val="1"/>
          <c:tx>
            <c:strRef>
              <c:f>Tabelle1!$C$1</c:f>
              <c:strCache>
                <c:ptCount val="1"/>
                <c:pt idx="0">
                  <c:v>Angabe von Fehldiagnosen an drei versch. Zeitpunkten </c:v>
                </c:pt>
              </c:strCache>
            </c:strRef>
          </c:tx>
          <c:spPr>
            <a:solidFill>
              <a:schemeClr val="tx1"/>
            </a:solidFill>
            <a:ln>
              <a:noFill/>
            </a:ln>
            <a:effectLst/>
          </c:spPr>
          <c:invertIfNegative val="0"/>
          <c:dLbls>
            <c:dLbl>
              <c:idx val="0"/>
              <c:tx>
                <c:rich>
                  <a:bodyPr/>
                  <a:lstStyle/>
                  <a:p>
                    <a:fld id="{17F2BC21-F102-4803-A642-2CB071DA7D8F}" type="VALUE">
                      <a:rPr lang="en-US">
                        <a:solidFill>
                          <a:schemeClr val="bg1"/>
                        </a:solidFill>
                      </a:rPr>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15-4E58-94ED-20D7280679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numCache>
            </c:numRef>
          </c:cat>
          <c:val>
            <c:numRef>
              <c:f>Tabelle1!$C$2</c:f>
              <c:numCache>
                <c:formatCode>0%</c:formatCode>
                <c:ptCount val="1"/>
                <c:pt idx="0">
                  <c:v>0.23</c:v>
                </c:pt>
              </c:numCache>
            </c:numRef>
          </c:val>
          <c:extLst>
            <c:ext xmlns:c16="http://schemas.microsoft.com/office/drawing/2014/chart" uri="{C3380CC4-5D6E-409C-BE32-E72D297353CC}">
              <c16:uniqueId val="{00000001-FB0A-4AB9-B2E0-3EA4A91CA4B2}"/>
            </c:ext>
          </c:extLst>
        </c:ser>
        <c:ser>
          <c:idx val="2"/>
          <c:order val="2"/>
          <c:tx>
            <c:strRef>
              <c:f>Tabelle1!$D$1</c:f>
              <c:strCache>
                <c:ptCount val="1"/>
                <c:pt idx="0">
                  <c:v>Angabe von Fehldiagnosen an zwei versch. Zeitpunkten </c:v>
                </c:pt>
              </c:strCache>
            </c:strRef>
          </c:tx>
          <c:spPr>
            <a:solidFill>
              <a:schemeClr val="bg1"/>
            </a:solidFill>
            <a:ln>
              <a:solidFill>
                <a:schemeClr val="tx1"/>
              </a:solidFill>
            </a:ln>
            <a:effectLst/>
          </c:spPr>
          <c:invertIfNegative val="0"/>
          <c:dLbls>
            <c:dLbl>
              <c:idx val="0"/>
              <c:tx>
                <c:rich>
                  <a:bodyPr/>
                  <a:lstStyle/>
                  <a:p>
                    <a:fld id="{89F47F33-F0B0-4F9C-ABE5-12487CA72C97}" type="VALUE">
                      <a:rPr lang="en-US">
                        <a:solidFill>
                          <a:schemeClr val="tx1"/>
                        </a:solidFill>
                      </a:rPr>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215-4E58-94ED-20D72806798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numCache>
            </c:numRef>
          </c:cat>
          <c:val>
            <c:numRef>
              <c:f>Tabelle1!$D$2</c:f>
              <c:numCache>
                <c:formatCode>0%</c:formatCode>
                <c:ptCount val="1"/>
                <c:pt idx="0">
                  <c:v>0.24</c:v>
                </c:pt>
              </c:numCache>
            </c:numRef>
          </c:val>
          <c:extLst>
            <c:ext xmlns:c16="http://schemas.microsoft.com/office/drawing/2014/chart" uri="{C3380CC4-5D6E-409C-BE32-E72D297353CC}">
              <c16:uniqueId val="{00000002-FB0A-4AB9-B2E0-3EA4A91CA4B2}"/>
            </c:ext>
          </c:extLst>
        </c:ser>
        <c:ser>
          <c:idx val="3"/>
          <c:order val="3"/>
          <c:tx>
            <c:strRef>
              <c:f>Tabelle1!$E$1</c:f>
              <c:strCache>
                <c:ptCount val="1"/>
                <c:pt idx="0">
                  <c:v>Angabe von Fehldiagnosen an einem Zeitpunkt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numCache>
            </c:numRef>
          </c:cat>
          <c:val>
            <c:numRef>
              <c:f>Tabelle1!$E$2</c:f>
              <c:numCache>
                <c:formatCode>0%</c:formatCode>
                <c:ptCount val="1"/>
                <c:pt idx="0">
                  <c:v>0.5</c:v>
                </c:pt>
              </c:numCache>
            </c:numRef>
          </c:val>
          <c:extLst>
            <c:ext xmlns:c16="http://schemas.microsoft.com/office/drawing/2014/chart" uri="{C3380CC4-5D6E-409C-BE32-E72D297353CC}">
              <c16:uniqueId val="{00000003-FB0A-4AB9-B2E0-3EA4A91CA4B2}"/>
            </c:ext>
          </c:extLst>
        </c:ser>
        <c:dLbls>
          <c:dLblPos val="ctr"/>
          <c:showLegendKey val="0"/>
          <c:showVal val="1"/>
          <c:showCatName val="0"/>
          <c:showSerName val="0"/>
          <c:showPercent val="0"/>
          <c:showBubbleSize val="0"/>
        </c:dLbls>
        <c:gapWidth val="75"/>
        <c:overlap val="100"/>
        <c:axId val="311032799"/>
        <c:axId val="311019071"/>
      </c:barChart>
      <c:catAx>
        <c:axId val="311032799"/>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11019071"/>
        <c:crosses val="autoZero"/>
        <c:auto val="1"/>
        <c:lblAlgn val="ctr"/>
        <c:lblOffset val="100"/>
        <c:noMultiLvlLbl val="0"/>
      </c:catAx>
      <c:valAx>
        <c:axId val="311019071"/>
        <c:scaling>
          <c:orientation val="minMax"/>
        </c:scaling>
        <c:delete val="1"/>
        <c:axPos val="r"/>
        <c:numFmt formatCode="0%" sourceLinked="1"/>
        <c:majorTickMark val="out"/>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87917560612498"/>
          <c:y val="5.0354440999749298E-2"/>
          <c:w val="0.44612082439387496"/>
          <c:h val="0.91894250598175409"/>
        </c:manualLayout>
      </c:layout>
      <c:barChart>
        <c:barDir val="bar"/>
        <c:grouping val="clustered"/>
        <c:varyColors val="0"/>
        <c:ser>
          <c:idx val="0"/>
          <c:order val="0"/>
          <c:tx>
            <c:strRef>
              <c:f>Tabelle1!$B$1</c:f>
              <c:strCache>
                <c:ptCount val="1"/>
                <c:pt idx="0">
                  <c:v>Datenreihe 1</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246F-473B-8B1C-400B984D1218}"/>
              </c:ext>
            </c:extLst>
          </c:dPt>
          <c:dPt>
            <c:idx val="2"/>
            <c:invertIfNegative val="0"/>
            <c:bubble3D val="0"/>
            <c:spPr>
              <a:solidFill>
                <a:schemeClr val="tx1"/>
              </a:solidFill>
              <a:ln>
                <a:noFill/>
              </a:ln>
              <a:effectLst/>
            </c:spPr>
            <c:extLst>
              <c:ext xmlns:c16="http://schemas.microsoft.com/office/drawing/2014/chart" uri="{C3380CC4-5D6E-409C-BE32-E72D297353CC}">
                <c16:uniqueId val="{00000003-246F-473B-8B1C-400B984D1218}"/>
              </c:ext>
            </c:extLst>
          </c:dPt>
          <c:dPt>
            <c:idx val="3"/>
            <c:invertIfNegative val="0"/>
            <c:bubble3D val="0"/>
            <c:spPr>
              <a:solidFill>
                <a:schemeClr val="tx1"/>
              </a:solidFill>
              <a:ln>
                <a:noFill/>
              </a:ln>
              <a:effectLst/>
            </c:spPr>
            <c:extLst>
              <c:ext xmlns:c16="http://schemas.microsoft.com/office/drawing/2014/chart" uri="{C3380CC4-5D6E-409C-BE32-E72D297353CC}">
                <c16:uniqueId val="{00000005-246F-473B-8B1C-400B984D1218}"/>
              </c:ext>
            </c:extLst>
          </c:dPt>
          <c:dLbls>
            <c:dLbl>
              <c:idx val="1"/>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0.11585991340679823"/>
                      <c:h val="7.0504344629557722E-2"/>
                    </c:manualLayout>
                  </c15:layout>
                </c:ext>
                <c:ext xmlns:c16="http://schemas.microsoft.com/office/drawing/2014/chart" uri="{C3380CC4-5D6E-409C-BE32-E72D297353CC}">
                  <c16:uniqueId val="{00000001-246F-473B-8B1C-400B984D1218}"/>
                </c:ext>
              </c:extLst>
            </c:dLbl>
            <c:dLbl>
              <c:idx val="2"/>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0.11585991340679823"/>
                      <c:h val="9.4323379977381272E-2"/>
                    </c:manualLayout>
                  </c15:layout>
                </c:ext>
                <c:ext xmlns:c16="http://schemas.microsoft.com/office/drawing/2014/chart" uri="{C3380CC4-5D6E-409C-BE32-E72D297353CC}">
                  <c16:uniqueId val="{00000003-246F-473B-8B1C-400B984D1218}"/>
                </c:ext>
              </c:extLst>
            </c:dLbl>
            <c:dLbl>
              <c:idx val="3"/>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0.11106240146448772"/>
                      <c:h val="7.4474183854194992E-2"/>
                    </c:manualLayout>
                  </c15:layout>
                </c:ext>
                <c:ext xmlns:c16="http://schemas.microsoft.com/office/drawing/2014/chart" uri="{C3380CC4-5D6E-409C-BE32-E72D297353CC}">
                  <c16:uniqueId val="{00000005-246F-473B-8B1C-400B984D1218}"/>
                </c:ext>
              </c:extLst>
            </c:dLbl>
            <c:dLbl>
              <c:idx val="4"/>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0.11106240146448772"/>
                      <c:h val="5.8594826955645954E-2"/>
                    </c:manualLayout>
                  </c15:layout>
                </c:ext>
                <c:ext xmlns:c16="http://schemas.microsoft.com/office/drawing/2014/chart" uri="{C3380CC4-5D6E-409C-BE32-E72D297353CC}">
                  <c16:uniqueId val="{00000006-3A6F-4E09-A91E-F489E6A3EADF}"/>
                </c:ext>
              </c:extLst>
            </c:dLbl>
            <c:dLbl>
              <c:idx val="5"/>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extLst>
                <c:ext xmlns:c15="http://schemas.microsoft.com/office/drawing/2012/chart" uri="{CE6537A1-D6FC-4f65-9D91-7224C49458BB}">
                  <c15:layout>
                    <c:manualLayout>
                      <c:w val="9.9068621608711521E-2"/>
                      <c:h val="8.638370152810676E-2"/>
                    </c:manualLayout>
                  </c15:layout>
                </c:ext>
                <c:ext xmlns:c16="http://schemas.microsoft.com/office/drawing/2014/chart" uri="{C3380CC4-5D6E-409C-BE32-E72D297353CC}">
                  <c16:uniqueId val="{00000007-3A6F-4E09-A91E-F489E6A3EADF}"/>
                </c:ext>
              </c:extLst>
            </c:dLbl>
            <c:dLbl>
              <c:idx val="6"/>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15:layout>
                    <c:manualLayout>
                      <c:w val="9.4271109666401023E-2"/>
                      <c:h val="8.638370152810676E-2"/>
                    </c:manualLayout>
                  </c15:layout>
                </c:ext>
                <c:ext xmlns:c16="http://schemas.microsoft.com/office/drawing/2014/chart" uri="{C3380CC4-5D6E-409C-BE32-E72D297353CC}">
                  <c16:uniqueId val="{00000008-3A6F-4E09-A91E-F489E6A3EAD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Retinitis pigmentosa</c:v>
                </c:pt>
                <c:pt idx="1">
                  <c:v>beginnende trockene AMD Astigmatismus / (atypische) AMD / adulte vitelliform Makula Dystrophie</c:v>
                </c:pt>
                <c:pt idx="2">
                  <c:v>Okkulte Zapfen Dystrophie / Zapfen-Stäbchen-Dystrophie</c:v>
                </c:pt>
                <c:pt idx="3">
                  <c:v>Grauer Star / Katarakt</c:v>
                </c:pt>
                <c:pt idx="4">
                  <c:v>allgemeine Makula-degeneration / ~dystrophie</c:v>
                </c:pt>
                <c:pt idx="5">
                  <c:v>Kurzsichtigkeit</c:v>
                </c:pt>
                <c:pt idx="6">
                  <c:v>Morbus Stargardt</c:v>
                </c:pt>
                <c:pt idx="7">
                  <c:v>Sonstige Fehldiagnosen (&lt;3%)</c:v>
                </c:pt>
              </c:strCache>
            </c:strRef>
          </c:cat>
          <c:val>
            <c:numRef>
              <c:f>Tabelle1!$B$2:$B$9</c:f>
              <c:numCache>
                <c:formatCode>0%</c:formatCode>
                <c:ptCount val="8"/>
                <c:pt idx="0">
                  <c:v>0.16899999999999998</c:v>
                </c:pt>
                <c:pt idx="1">
                  <c:v>5.5999999999999994E-2</c:v>
                </c:pt>
                <c:pt idx="2">
                  <c:v>5.5999999999999994E-2</c:v>
                </c:pt>
                <c:pt idx="3">
                  <c:v>0.05</c:v>
                </c:pt>
                <c:pt idx="4">
                  <c:v>0.05</c:v>
                </c:pt>
                <c:pt idx="5">
                  <c:v>4.4000000000000004E-2</c:v>
                </c:pt>
                <c:pt idx="6">
                  <c:v>4.4000000000000004E-2</c:v>
                </c:pt>
                <c:pt idx="7">
                  <c:v>0.53</c:v>
                </c:pt>
              </c:numCache>
            </c:numRef>
          </c:val>
          <c:extLst>
            <c:ext xmlns:c16="http://schemas.microsoft.com/office/drawing/2014/chart" uri="{C3380CC4-5D6E-409C-BE32-E72D297353CC}">
              <c16:uniqueId val="{00000006-246F-473B-8B1C-400B984D1218}"/>
            </c:ext>
          </c:extLst>
        </c:ser>
        <c:dLbls>
          <c:dLblPos val="ctr"/>
          <c:showLegendKey val="0"/>
          <c:showVal val="1"/>
          <c:showCatName val="0"/>
          <c:showSerName val="0"/>
          <c:showPercent val="0"/>
          <c:showBubbleSize val="0"/>
        </c:dLbls>
        <c:gapWidth val="75"/>
        <c:axId val="311032799"/>
        <c:axId val="311019071"/>
      </c:barChart>
      <c:catAx>
        <c:axId val="311032799"/>
        <c:scaling>
          <c:orientation val="maxMin"/>
        </c:scaling>
        <c:delete val="1"/>
        <c:axPos val="l"/>
        <c:numFmt formatCode="General" sourceLinked="1"/>
        <c:majorTickMark val="out"/>
        <c:minorTickMark val="none"/>
        <c:tickLblPos val="nextTo"/>
        <c:crossAx val="311019071"/>
        <c:crosses val="autoZero"/>
        <c:auto val="1"/>
        <c:lblAlgn val="ctr"/>
        <c:lblOffset val="100"/>
        <c:noMultiLvlLbl val="0"/>
      </c:catAx>
      <c:valAx>
        <c:axId val="311019071"/>
        <c:scaling>
          <c:orientation val="minMax"/>
        </c:scaling>
        <c:delete val="1"/>
        <c:axPos val="t"/>
        <c:numFmt formatCode="0%" sourceLinked="1"/>
        <c:majorTickMark val="none"/>
        <c:minorTickMark val="none"/>
        <c:tickLblPos val="nextTo"/>
        <c:crossAx val="311032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0.34147</cdr:x>
      <cdr:y>0.03588</cdr:y>
    </cdr:from>
    <cdr:to>
      <cdr:x>0.65853</cdr:x>
      <cdr:y>0.23128</cdr:y>
    </cdr:to>
    <cdr:sp macro="" textlink="">
      <cdr:nvSpPr>
        <cdr:cNvPr id="2" name="Textfeld 1">
          <a:extLst xmlns:a="http://schemas.openxmlformats.org/drawingml/2006/main">
            <a:ext uri="{FF2B5EF4-FFF2-40B4-BE49-F238E27FC236}">
              <a16:creationId xmlns:a16="http://schemas.microsoft.com/office/drawing/2014/main" id="{0832FA00-044D-4688-852D-96015DF73DD5}"/>
            </a:ext>
          </a:extLst>
        </cdr:cNvPr>
        <cdr:cNvSpPr txBox="1"/>
      </cdr:nvSpPr>
      <cdr:spPr>
        <a:xfrm xmlns:a="http://schemas.openxmlformats.org/drawingml/2006/main">
          <a:off x="1160050" y="112392"/>
          <a:ext cx="1077124" cy="6120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200" dirty="0"/>
        </a:p>
      </cdr:txBody>
    </cdr: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1943100" y="8685213"/>
            <a:ext cx="2971800" cy="458787"/>
          </a:xfrm>
          <a:prstGeom prst="rect">
            <a:avLst/>
          </a:prstGeom>
        </p:spPr>
        <p:txBody>
          <a:bodyPr vert="horz" lIns="91440" tIns="45720" rIns="91440" bIns="45720" rtlCol="0" anchor="b"/>
          <a:lstStyle>
            <a:lvl1pPr algn="r">
              <a:defRPr sz="1200"/>
            </a:lvl1pPr>
          </a:lstStyle>
          <a:p>
            <a:pPr algn="ctr"/>
            <a:fld id="{4AFB3F6D-27DE-421A-80DD-C4F1B28388AB}" type="slidenum">
              <a:rPr lang="en-GB" smtClean="0"/>
              <a:pPr algn="ctr"/>
              <a:t>‹Nr.›</a:t>
            </a:fld>
            <a:endParaRPr lang="en-GB"/>
          </a:p>
        </p:txBody>
      </p:sp>
      <p:pic>
        <p:nvPicPr>
          <p:cNvPr id="6" name="Graphique 5">
            <a:extLst>
              <a:ext uri="{FF2B5EF4-FFF2-40B4-BE49-F238E27FC236}">
                <a16:creationId xmlns:a16="http://schemas.microsoft.com/office/drawing/2014/main" id="{D0451719-3070-4E08-B8C6-FC356491DB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u numéro de diapositive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200"/>
            </a:lvl1pPr>
          </a:lstStyle>
          <a:p>
            <a:fld id="{3B8578AD-0529-46A5-84EB-6338160D5A7D}" type="slidenum">
              <a:rPr lang="en-GB" smtClean="0"/>
              <a:pPr/>
              <a:t>‹Nr.›</a:t>
            </a:fld>
            <a:endParaRPr lang="en-GB"/>
          </a:p>
        </p:txBody>
      </p:sp>
      <p:pic>
        <p:nvPicPr>
          <p:cNvPr id="8" name="Graphique 7">
            <a:extLst>
              <a:ext uri="{FF2B5EF4-FFF2-40B4-BE49-F238E27FC236}">
                <a16:creationId xmlns:a16="http://schemas.microsoft.com/office/drawing/2014/main" id="{6C287C20-68EB-44AA-A066-A744AB8D4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060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19</a:t>
            </a:fld>
            <a:endParaRPr lang="en-GB"/>
          </a:p>
        </p:txBody>
      </p:sp>
    </p:spTree>
    <p:extLst>
      <p:ext uri="{BB962C8B-B14F-4D97-AF65-F5344CB8AC3E}">
        <p14:creationId xmlns:p14="http://schemas.microsoft.com/office/powerpoint/2010/main" val="3580696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20</a:t>
            </a:fld>
            <a:endParaRPr lang="en-GB"/>
          </a:p>
        </p:txBody>
      </p:sp>
    </p:spTree>
    <p:extLst>
      <p:ext uri="{BB962C8B-B14F-4D97-AF65-F5344CB8AC3E}">
        <p14:creationId xmlns:p14="http://schemas.microsoft.com/office/powerpoint/2010/main" val="2149786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21</a:t>
            </a:fld>
            <a:endParaRPr lang="en-GB" dirty="0"/>
          </a:p>
        </p:txBody>
      </p:sp>
    </p:spTree>
    <p:extLst>
      <p:ext uri="{BB962C8B-B14F-4D97-AF65-F5344CB8AC3E}">
        <p14:creationId xmlns:p14="http://schemas.microsoft.com/office/powerpoint/2010/main" val="734778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22</a:t>
            </a:fld>
            <a:endParaRPr lang="en-GB"/>
          </a:p>
        </p:txBody>
      </p:sp>
    </p:spTree>
    <p:extLst>
      <p:ext uri="{BB962C8B-B14F-4D97-AF65-F5344CB8AC3E}">
        <p14:creationId xmlns:p14="http://schemas.microsoft.com/office/powerpoint/2010/main" val="2522418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25</a:t>
            </a:fld>
            <a:endParaRPr lang="en-GB"/>
          </a:p>
        </p:txBody>
      </p:sp>
    </p:spTree>
    <p:extLst>
      <p:ext uri="{BB962C8B-B14F-4D97-AF65-F5344CB8AC3E}">
        <p14:creationId xmlns:p14="http://schemas.microsoft.com/office/powerpoint/2010/main" val="1745258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26</a:t>
            </a:fld>
            <a:endParaRPr lang="en-GB"/>
          </a:p>
        </p:txBody>
      </p:sp>
    </p:spTree>
    <p:extLst>
      <p:ext uri="{BB962C8B-B14F-4D97-AF65-F5344CB8AC3E}">
        <p14:creationId xmlns:p14="http://schemas.microsoft.com/office/powerpoint/2010/main" val="981911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latin typeface="Arial"/>
              </a:rPr>
              <a:t>Q17. Wurde Ihnen bei der Diagnosestellung „erbliche Netzhauterkrankung“ ein Gentest von Ihrem Arzt angeboten? </a:t>
            </a:r>
          </a:p>
          <a:p>
            <a:r>
              <a:rPr lang="de-DE" sz="1200" dirty="0">
                <a:solidFill>
                  <a:schemeClr val="tx1"/>
                </a:solidFill>
                <a:latin typeface="Arial"/>
              </a:rPr>
              <a:t>Q18. Haben Sie einem Gentest bei der Diagnosestellung zugestimmt? </a:t>
            </a:r>
          </a:p>
          <a:p>
            <a:r>
              <a:rPr lang="de-DE" sz="1200" dirty="0">
                <a:solidFill>
                  <a:schemeClr val="tx1"/>
                </a:solidFill>
                <a:latin typeface="Arial"/>
              </a:rPr>
              <a:t>Q18a/b. Bitte begründen Sie, warum Sie einem Test zugestimmt/abgelehnt haben. (offene Frage) </a:t>
            </a:r>
          </a:p>
        </p:txBody>
      </p:sp>
      <p:sp>
        <p:nvSpPr>
          <p:cNvPr id="4" name="Foliennummernplatzhalter 3"/>
          <p:cNvSpPr>
            <a:spLocks noGrp="1"/>
          </p:cNvSpPr>
          <p:nvPr>
            <p:ph type="sldNum" sz="quarter" idx="5"/>
          </p:nvPr>
        </p:nvSpPr>
        <p:spPr/>
        <p:txBody>
          <a:bodyPr/>
          <a:lstStyle/>
          <a:p>
            <a:fld id="{3B8578AD-0529-46A5-84EB-6338160D5A7D}" type="slidenum">
              <a:rPr lang="en-GB" smtClean="0"/>
              <a:pPr/>
              <a:t>31</a:t>
            </a:fld>
            <a:endParaRPr lang="en-GB"/>
          </a:p>
        </p:txBody>
      </p:sp>
    </p:spTree>
    <p:extLst>
      <p:ext uri="{BB962C8B-B14F-4D97-AF65-F5344CB8AC3E}">
        <p14:creationId xmlns:p14="http://schemas.microsoft.com/office/powerpoint/2010/main" val="1433015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latin typeface="Arial"/>
              </a:rPr>
              <a:t>Q17. Wurde Ihnen bei der Diagnosestellung „erbliche Netzhauterkrankung“ ein Gentest von Ihrem Arzt angeboten? </a:t>
            </a:r>
          </a:p>
          <a:p>
            <a:r>
              <a:rPr lang="de-DE" sz="1200" dirty="0">
                <a:solidFill>
                  <a:schemeClr val="tx1"/>
                </a:solidFill>
                <a:latin typeface="Arial"/>
              </a:rPr>
              <a:t>Q19. Haben Sie später im Verlauf der Erkrankung einen Gentest veranlasst/gewünscht? </a:t>
            </a:r>
          </a:p>
          <a:p>
            <a:r>
              <a:rPr lang="de-DE" sz="1200" dirty="0">
                <a:solidFill>
                  <a:schemeClr val="tx1"/>
                </a:solidFill>
                <a:latin typeface="Arial"/>
              </a:rPr>
              <a:t>Q19A. Wie viele Jahre nach der Diagnosestellung „erbliche Netzhauterkrankung“ haben Sie einen Gentest veranlasst? </a:t>
            </a:r>
          </a:p>
          <a:p>
            <a:r>
              <a:rPr lang="de-DE" sz="1200" dirty="0">
                <a:solidFill>
                  <a:schemeClr val="tx1"/>
                </a:solidFill>
                <a:latin typeface="Arial"/>
              </a:rPr>
              <a:t>Q19B. Aus welchem Grund, haben Sie zu einem späteren Zeitpunkt einen Gentest veranlasst? (offene Frage)</a:t>
            </a:r>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32</a:t>
            </a:fld>
            <a:endParaRPr lang="en-GB"/>
          </a:p>
        </p:txBody>
      </p:sp>
    </p:spTree>
    <p:extLst>
      <p:ext uri="{BB962C8B-B14F-4D97-AF65-F5344CB8AC3E}">
        <p14:creationId xmlns:p14="http://schemas.microsoft.com/office/powerpoint/2010/main" val="2265996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34</a:t>
            </a:fld>
            <a:endParaRPr lang="en-GB"/>
          </a:p>
        </p:txBody>
      </p:sp>
    </p:spTree>
    <p:extLst>
      <p:ext uri="{BB962C8B-B14F-4D97-AF65-F5344CB8AC3E}">
        <p14:creationId xmlns:p14="http://schemas.microsoft.com/office/powerpoint/2010/main" val="3492600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36</a:t>
            </a:fld>
            <a:endParaRPr lang="en-GB"/>
          </a:p>
        </p:txBody>
      </p:sp>
    </p:spTree>
    <p:extLst>
      <p:ext uri="{BB962C8B-B14F-4D97-AF65-F5344CB8AC3E}">
        <p14:creationId xmlns:p14="http://schemas.microsoft.com/office/powerpoint/2010/main" val="110704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7</a:t>
            </a:fld>
            <a:endParaRPr lang="en-GB"/>
          </a:p>
        </p:txBody>
      </p:sp>
    </p:spTree>
    <p:extLst>
      <p:ext uri="{BB962C8B-B14F-4D97-AF65-F5344CB8AC3E}">
        <p14:creationId xmlns:p14="http://schemas.microsoft.com/office/powerpoint/2010/main" val="438115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38</a:t>
            </a:fld>
            <a:endParaRPr lang="en-GB"/>
          </a:p>
        </p:txBody>
      </p:sp>
    </p:spTree>
    <p:extLst>
      <p:ext uri="{BB962C8B-B14F-4D97-AF65-F5344CB8AC3E}">
        <p14:creationId xmlns:p14="http://schemas.microsoft.com/office/powerpoint/2010/main" val="2303886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39</a:t>
            </a:fld>
            <a:endParaRPr lang="en-GB"/>
          </a:p>
        </p:txBody>
      </p:sp>
    </p:spTree>
    <p:extLst>
      <p:ext uri="{BB962C8B-B14F-4D97-AF65-F5344CB8AC3E}">
        <p14:creationId xmlns:p14="http://schemas.microsoft.com/office/powerpoint/2010/main" val="675084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40</a:t>
            </a:fld>
            <a:endParaRPr lang="en-GB"/>
          </a:p>
        </p:txBody>
      </p:sp>
    </p:spTree>
    <p:extLst>
      <p:ext uri="{BB962C8B-B14F-4D97-AF65-F5344CB8AC3E}">
        <p14:creationId xmlns:p14="http://schemas.microsoft.com/office/powerpoint/2010/main" val="1408783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Arial"/>
              </a:rPr>
              <a:t>Q26. Als Sie Ihre finale Diagnose erhalten haben, haben Sie mit ihren Familienangehörigen über den genetischen Ursprung und die genetische Diagnose der Erkrankung gesprochen?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Arial"/>
              </a:rPr>
              <a:t>Q26A. Mit welchen Familienangehörigen haben Sie über den genetischen Ursprung und die genetische Diagnose der Erkrankung gesprochen? (Mehrfachnennungen möglich)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Arial"/>
              </a:rPr>
              <a:t>Q27. Hat dieses Gespräch dazu geführt, dass (auch) andere Familienangehörige einen Gentest veranlasst haben?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Arial"/>
              </a:rPr>
              <a:t>Q27A. Was hat der Gentest bei anderen Familienangehörigen gezeigt?</a:t>
            </a:r>
            <a:endParaRPr lang="en-AU" sz="1200" dirty="0">
              <a:solidFill>
                <a:schemeClr val="tx1"/>
              </a:solidFill>
              <a:latin typeface="Arial"/>
            </a:endParaRPr>
          </a:p>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41</a:t>
            </a:fld>
            <a:endParaRPr lang="en-GB"/>
          </a:p>
        </p:txBody>
      </p:sp>
    </p:spTree>
    <p:extLst>
      <p:ext uri="{BB962C8B-B14F-4D97-AF65-F5344CB8AC3E}">
        <p14:creationId xmlns:p14="http://schemas.microsoft.com/office/powerpoint/2010/main" val="159846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42</a:t>
            </a:fld>
            <a:endParaRPr lang="en-GB"/>
          </a:p>
        </p:txBody>
      </p:sp>
    </p:spTree>
    <p:extLst>
      <p:ext uri="{BB962C8B-B14F-4D97-AF65-F5344CB8AC3E}">
        <p14:creationId xmlns:p14="http://schemas.microsoft.com/office/powerpoint/2010/main" val="1377608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43</a:t>
            </a:fld>
            <a:endParaRPr lang="en-GB"/>
          </a:p>
        </p:txBody>
      </p:sp>
    </p:spTree>
    <p:extLst>
      <p:ext uri="{BB962C8B-B14F-4D97-AF65-F5344CB8AC3E}">
        <p14:creationId xmlns:p14="http://schemas.microsoft.com/office/powerpoint/2010/main" val="1675463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die </a:t>
            </a:r>
            <a:r>
              <a:rPr lang="en-AU" sz="1400" dirty="0" err="1">
                <a:solidFill>
                  <a:schemeClr val="tx1"/>
                </a:solidFill>
                <a:latin typeface="Arial"/>
              </a:rPr>
              <a:t>bereits</a:t>
            </a:r>
            <a:r>
              <a:rPr lang="en-AU" sz="1400" dirty="0">
                <a:solidFill>
                  <a:schemeClr val="tx1"/>
                </a:solidFill>
                <a:latin typeface="Arial"/>
              </a:rPr>
              <a:t> </a:t>
            </a:r>
            <a:r>
              <a:rPr lang="en-AU" sz="1400" dirty="0" err="1">
                <a:solidFill>
                  <a:schemeClr val="tx1"/>
                </a:solidFill>
                <a:latin typeface="Arial"/>
              </a:rPr>
              <a:t>einen</a:t>
            </a:r>
            <a:r>
              <a:rPr lang="en-AU" sz="1400" dirty="0">
                <a:solidFill>
                  <a:schemeClr val="tx1"/>
                </a:solidFill>
                <a:latin typeface="Arial"/>
              </a:rPr>
              <a:t> </a:t>
            </a:r>
            <a:r>
              <a:rPr lang="en-AU" sz="1400" dirty="0" err="1">
                <a:solidFill>
                  <a:schemeClr val="tx1"/>
                </a:solidFill>
                <a:latin typeface="Arial"/>
              </a:rPr>
              <a:t>Gentest</a:t>
            </a:r>
            <a:r>
              <a:rPr lang="en-AU" sz="1400" dirty="0">
                <a:solidFill>
                  <a:schemeClr val="tx1"/>
                </a:solidFill>
                <a:latin typeface="Arial"/>
              </a:rPr>
              <a:t> </a:t>
            </a:r>
            <a:r>
              <a:rPr lang="en-AU" sz="1400" dirty="0" err="1">
                <a:solidFill>
                  <a:schemeClr val="tx1"/>
                </a:solidFill>
                <a:latin typeface="Arial"/>
              </a:rPr>
              <a:t>veranlasst</a:t>
            </a:r>
            <a:r>
              <a:rPr lang="en-AU" sz="1400" dirty="0">
                <a:solidFill>
                  <a:schemeClr val="tx1"/>
                </a:solidFill>
                <a:latin typeface="Arial"/>
              </a:rPr>
              <a:t> </a:t>
            </a:r>
            <a:r>
              <a:rPr lang="en-AU" sz="1400" dirty="0" err="1">
                <a:solidFill>
                  <a:schemeClr val="tx1"/>
                </a:solidFill>
                <a:latin typeface="Arial"/>
              </a:rPr>
              <a:t>haben</a:t>
            </a:r>
            <a:r>
              <a:rPr lang="en-AU" sz="1400" dirty="0">
                <a:solidFill>
                  <a:schemeClr val="tx1"/>
                </a:solidFill>
                <a:latin typeface="Arial"/>
              </a:rPr>
              <a:t>, n=156 Q30. </a:t>
            </a:r>
            <a:r>
              <a:rPr lang="de-DE" sz="1400" dirty="0">
                <a:solidFill>
                  <a:schemeClr val="tx1"/>
                </a:solidFill>
                <a:latin typeface="Arial"/>
              </a:rPr>
              <a:t>Wurden Ihnen die Kosten des Gentests erstattet?</a:t>
            </a:r>
          </a:p>
          <a:p>
            <a:pPr marL="0" indent="0" defTabSz="914126">
              <a:buClr>
                <a:srgbClr val="F8971D"/>
              </a:buClr>
              <a:tabLst>
                <a:tab pos="173038" algn="r"/>
              </a:tabLst>
            </a:pPr>
            <a:r>
              <a:rPr lang="de-DE" sz="1400" dirty="0">
                <a:solidFill>
                  <a:schemeClr val="tx1"/>
                </a:solidFill>
                <a:latin typeface="Arial"/>
              </a:rPr>
              <a:t>Basis: Alle Patienten, bei denen der Gentest nicht erstattet wurde, n=9. Q31. Mit welchem Argument hat die Krankenkasse den Gentest abgelehnt? Q32. Haben Sie bei Ablehnung der Kostenerstattung den Gentest selbst bezahlt? Q33. Haben Sie Widerspruch bei der Krankenkasse eingereicht?</a:t>
            </a:r>
          </a:p>
          <a:p>
            <a:pPr marL="0" indent="0" defTabSz="914126">
              <a:buClr>
                <a:srgbClr val="F8971D"/>
              </a:buClr>
              <a:tabLst>
                <a:tab pos="173038" algn="r"/>
              </a:tabLst>
            </a:pPr>
            <a:r>
              <a:rPr lang="de-DE" sz="1400" dirty="0">
                <a:solidFill>
                  <a:schemeClr val="tx1"/>
                </a:solidFill>
                <a:latin typeface="Arial"/>
              </a:rPr>
              <a:t>Basis: Alle Patienten, die Widerspruch eingelegt haben, n=1. Q34. Wer hat Ihnen beim Widerspruch geholfen? </a:t>
            </a:r>
            <a:endParaRPr lang="en-AU" sz="1400" dirty="0">
              <a:solidFill>
                <a:schemeClr val="tx1"/>
              </a:solidFill>
              <a:latin typeface="Arial"/>
            </a:endParaRPr>
          </a:p>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44</a:t>
            </a:fld>
            <a:endParaRPr lang="en-GB"/>
          </a:p>
        </p:txBody>
      </p:sp>
    </p:spTree>
    <p:extLst>
      <p:ext uri="{BB962C8B-B14F-4D97-AF65-F5344CB8AC3E}">
        <p14:creationId xmlns:p14="http://schemas.microsoft.com/office/powerpoint/2010/main" val="402652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E8AF40D-404A-4D1A-BCB3-F05F9CBE9DB0}" type="slidenum">
              <a:rPr lang="de-DE" smtClean="0"/>
              <a:t>10</a:t>
            </a:fld>
            <a:endParaRPr lang="de-DE"/>
          </a:p>
        </p:txBody>
      </p:sp>
    </p:spTree>
    <p:extLst>
      <p:ext uri="{BB962C8B-B14F-4D97-AF65-F5344CB8AC3E}">
        <p14:creationId xmlns:p14="http://schemas.microsoft.com/office/powerpoint/2010/main" val="219602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E8AF40D-404A-4D1A-BCB3-F05F9CBE9DB0}" type="slidenum">
              <a:rPr lang="de-DE" smtClean="0"/>
              <a:t>11</a:t>
            </a:fld>
            <a:endParaRPr lang="de-DE"/>
          </a:p>
        </p:txBody>
      </p:sp>
    </p:spTree>
    <p:extLst>
      <p:ext uri="{BB962C8B-B14F-4D97-AF65-F5344CB8AC3E}">
        <p14:creationId xmlns:p14="http://schemas.microsoft.com/office/powerpoint/2010/main" val="10397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E8AF40D-404A-4D1A-BCB3-F05F9CBE9DB0}" type="slidenum">
              <a:rPr lang="de-DE" smtClean="0"/>
              <a:t>12</a:t>
            </a:fld>
            <a:endParaRPr lang="de-DE"/>
          </a:p>
        </p:txBody>
      </p:sp>
    </p:spTree>
    <p:extLst>
      <p:ext uri="{BB962C8B-B14F-4D97-AF65-F5344CB8AC3E}">
        <p14:creationId xmlns:p14="http://schemas.microsoft.com/office/powerpoint/2010/main" val="347490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E8AF40D-404A-4D1A-BCB3-F05F9CBE9DB0}" type="slidenum">
              <a:rPr lang="de-DE" smtClean="0"/>
              <a:t>13</a:t>
            </a:fld>
            <a:endParaRPr lang="de-DE"/>
          </a:p>
        </p:txBody>
      </p:sp>
    </p:spTree>
    <p:extLst>
      <p:ext uri="{BB962C8B-B14F-4D97-AF65-F5344CB8AC3E}">
        <p14:creationId xmlns:p14="http://schemas.microsoft.com/office/powerpoint/2010/main" val="1003078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0" dirty="0">
                <a:solidFill>
                  <a:schemeClr val="tx1"/>
                </a:solidFill>
                <a:latin typeface="Arial"/>
              </a:rPr>
              <a:t>Q4. Wann in etwa traten die ersten Anzeichen (Symptome) einer Sehstörung auf? </a:t>
            </a:r>
          </a:p>
          <a:p>
            <a:r>
              <a:rPr lang="de-DE" sz="1400" b="0" dirty="0">
                <a:solidFill>
                  <a:schemeClr val="tx1"/>
                </a:solidFill>
                <a:latin typeface="Arial"/>
              </a:rPr>
              <a:t>Q9. Wurden bei Ihnen zunächst andere Diagnosen gestellt oder Annahmen getroffen (Fehldiagnose)? </a:t>
            </a:r>
          </a:p>
          <a:p>
            <a:r>
              <a:rPr lang="de-DE" sz="1400" b="0" dirty="0">
                <a:solidFill>
                  <a:schemeClr val="tx1"/>
                </a:solidFill>
                <a:latin typeface="Arial"/>
              </a:rPr>
              <a:t>Q11-Q4. Wieviel Zeit war zwischen dem Auftreten der ersten Anzeichen einer Sehstörung bis zur finalen Diagnose vergangen? </a:t>
            </a:r>
          </a:p>
          <a:p>
            <a:r>
              <a:rPr lang="de-DE" sz="1400" b="0" dirty="0">
                <a:solidFill>
                  <a:schemeClr val="tx1"/>
                </a:solidFill>
                <a:latin typeface="Arial"/>
              </a:rPr>
              <a:t>Q11. Wann wurde die finale Diagnose „erbliche Netzhauterkrankung“ gestellt? </a:t>
            </a:r>
          </a:p>
          <a:p>
            <a:r>
              <a:rPr lang="de-DE" sz="1400" b="0" dirty="0">
                <a:solidFill>
                  <a:schemeClr val="tx1"/>
                </a:solidFill>
                <a:latin typeface="Arial"/>
              </a:rPr>
              <a:t>Q18. Haben Sie einem Gentest bei der Diagnosestellung zugestimmt? </a:t>
            </a:r>
          </a:p>
          <a:p>
            <a:r>
              <a:rPr lang="de-DE" sz="1400" b="0" dirty="0">
                <a:solidFill>
                  <a:schemeClr val="tx1"/>
                </a:solidFill>
                <a:latin typeface="Arial"/>
              </a:rPr>
              <a:t>Q19. Haben Sie später im Verlauf der Erkrankung einen Gentest veranlasst/gewünscht? </a:t>
            </a:r>
          </a:p>
          <a:p>
            <a:r>
              <a:rPr lang="de-DE" sz="1400" b="0" dirty="0">
                <a:solidFill>
                  <a:schemeClr val="tx1"/>
                </a:solidFill>
                <a:latin typeface="Arial"/>
              </a:rPr>
              <a:t>Q19A. Wie viele Jahre nach der Diagnosestellung „erbliche Netzhauterkrankung“ haben Sie einen Gentest veranlasst? </a:t>
            </a:r>
            <a:endParaRPr lang="en-GB" sz="1400" b="0"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15</a:t>
            </a:fld>
            <a:endParaRPr lang="en-GB"/>
          </a:p>
        </p:txBody>
      </p:sp>
    </p:spTree>
    <p:extLst>
      <p:ext uri="{BB962C8B-B14F-4D97-AF65-F5344CB8AC3E}">
        <p14:creationId xmlns:p14="http://schemas.microsoft.com/office/powerpoint/2010/main" val="2545807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17</a:t>
            </a:fld>
            <a:endParaRPr lang="en-GB"/>
          </a:p>
        </p:txBody>
      </p:sp>
    </p:spTree>
    <p:extLst>
      <p:ext uri="{BB962C8B-B14F-4D97-AF65-F5344CB8AC3E}">
        <p14:creationId xmlns:p14="http://schemas.microsoft.com/office/powerpoint/2010/main" val="416237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B8578AD-0529-46A5-84EB-6338160D5A7D}" type="slidenum">
              <a:rPr lang="en-GB" smtClean="0"/>
              <a:pPr/>
              <a:t>18</a:t>
            </a:fld>
            <a:endParaRPr lang="en-GB"/>
          </a:p>
        </p:txBody>
      </p:sp>
    </p:spTree>
    <p:extLst>
      <p:ext uri="{BB962C8B-B14F-4D97-AF65-F5344CB8AC3E}">
        <p14:creationId xmlns:p14="http://schemas.microsoft.com/office/powerpoint/2010/main" val="3586900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sv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sv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99.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100.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101.xml"/><Relationship Id="rId6" Type="http://schemas.openxmlformats.org/officeDocument/2006/relationships/image" Target="../media/image3.emf"/><Relationship Id="rId5" Type="http://schemas.openxmlformats.org/officeDocument/2006/relationships/image" Target="../media/image4.png"/><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1">
    <p:bg>
      <p:bgRef idx="1001">
        <a:schemeClr val="bg1"/>
      </p:bgRef>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1"/>
            </p:custDataLst>
            <p:extLst>
              <p:ext uri="{D42A27DB-BD31-4B8C-83A1-F6EECF244321}">
                <p14:modId xmlns:p14="http://schemas.microsoft.com/office/powerpoint/2010/main" val="3788789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THE PRESENTATION</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7551996" cy="215444"/>
          </a:xfrm>
          <a:prstGeom prst="rect">
            <a:avLst/>
          </a:prstGeom>
        </p:spPr>
        <p:txBody>
          <a:bodyPr wrap="square" lIns="108000" tIns="0" rIns="180000" bIns="0">
            <a:spAutoFit/>
          </a:bodyPr>
          <a:lstStyle>
            <a:lvl1pPr>
              <a:defRPr sz="1400">
                <a:solidFill>
                  <a:schemeClr val="bg1"/>
                </a:solidFill>
              </a:defRPr>
            </a:lvl1pPr>
          </a:lstStyle>
          <a:p>
            <a:fld id="{F7B87B44-2F6C-4DAC-9BCF-26048B17CD11}" type="datetime1">
              <a:rPr lang="de-DE" smtClean="0"/>
              <a:t>25.05.2021</a:t>
            </a:fld>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7551996" cy="400110"/>
          </a:xfrm>
          <a:prstGeom prst="rect">
            <a:avLst/>
          </a:prstGeom>
        </p:spPr>
        <p:txBody>
          <a:bodyPr wrap="square" lIns="108000">
            <a:spAutoFit/>
          </a:bodyPr>
          <a:lstStyle>
            <a:lvl1pPr marL="0" indent="0">
              <a:spcBef>
                <a:spcPts val="0"/>
              </a:spcBef>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sp>
        <p:nvSpPr>
          <p:cNvPr id="13" name="Cadre 12">
            <a:extLst>
              <a:ext uri="{FF2B5EF4-FFF2-40B4-BE49-F238E27FC236}">
                <a16:creationId xmlns:a16="http://schemas.microsoft.com/office/drawing/2014/main" id="{22590B82-793B-46ED-8C13-DFD24AADC3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8" name="Grafik 17">
            <a:extLst>
              <a:ext uri="{FF2B5EF4-FFF2-40B4-BE49-F238E27FC236}">
                <a16:creationId xmlns:a16="http://schemas.microsoft.com/office/drawing/2014/main" id="{B874B2E1-8382-4030-8559-C4F827177EEE}"/>
              </a:ext>
            </a:extLst>
          </p:cNvPr>
          <p:cNvPicPr>
            <a:picLocks noChangeAspect="1"/>
          </p:cNvPicPr>
          <p:nvPr userDrawn="1"/>
        </p:nvPicPr>
        <p:blipFill>
          <a:blip r:embed="rId6"/>
          <a:stretch>
            <a:fillRect/>
          </a:stretch>
        </p:blipFill>
        <p:spPr>
          <a:xfrm>
            <a:off x="7716180" y="5352479"/>
            <a:ext cx="3909082" cy="805331"/>
          </a:xfrm>
          <a:prstGeom prst="rect">
            <a:avLst/>
          </a:prstGeom>
        </p:spPr>
      </p:pic>
    </p:spTree>
    <p:extLst>
      <p:ext uri="{BB962C8B-B14F-4D97-AF65-F5344CB8AC3E}">
        <p14:creationId xmlns:p14="http://schemas.microsoft.com/office/powerpoint/2010/main" val="18695010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9" userDrawn="1">
          <p15:clr>
            <a:srgbClr val="F26B43"/>
          </p15:clr>
        </p15:guide>
        <p15:guide id="2" orient="horz" pos="1886" userDrawn="1">
          <p15:clr>
            <a:srgbClr val="F26B43"/>
          </p15:clr>
        </p15:guide>
        <p15:guide id="4" orient="horz" pos="3317" userDrawn="1">
          <p15:clr>
            <a:srgbClr val="F26B43"/>
          </p15:clr>
        </p15:guide>
        <p15:guide id="5" orient="horz" pos="3917" userDrawn="1">
          <p15:clr>
            <a:srgbClr val="F26B43"/>
          </p15:clr>
        </p15:guide>
        <p15:guide id="6" pos="288" userDrawn="1">
          <p15:clr>
            <a:srgbClr val="F26B43"/>
          </p15:clr>
        </p15:guide>
        <p15:guide id="7" pos="357"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544392" y="463036"/>
            <a:ext cx="1755609" cy="1311128"/>
          </a:xfrm>
          <a:prstGeom prst="rect">
            <a:avLst/>
          </a:prstGeom>
        </p:spPr>
        <p:txBody>
          <a:bodyPr wrap="none">
            <a:spAutoFit/>
          </a:bodyPr>
          <a:lstStyle>
            <a:lvl1pPr marL="0" indent="0">
              <a:buNone/>
              <a:defRPr sz="8800" b="1">
                <a:solidFill>
                  <a:schemeClr val="bg1"/>
                </a:solidFill>
              </a:defRPr>
            </a:lvl1pPr>
          </a:lstStyle>
          <a:p>
            <a:pPr lvl="0"/>
            <a:r>
              <a:rPr lang="en-GB" dirty="0"/>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551384" y="1808820"/>
            <a:ext cx="7551996" cy="2123658"/>
          </a:xfrm>
        </p:spPr>
        <p:txBody>
          <a:bodyPr wrap="square" lIns="72000" anchor="t">
            <a:spAutoFit/>
          </a:bodyPr>
          <a:lstStyle>
            <a:lvl1pPr>
              <a:lnSpc>
                <a:spcPct val="100000"/>
              </a:lnSpc>
              <a:defRPr sz="6600" b="1">
                <a:solidFill>
                  <a:schemeClr val="tx2"/>
                </a:solidFill>
                <a:latin typeface="+mn-lt"/>
              </a:defRPr>
            </a:lvl1pPr>
          </a:lstStyle>
          <a:p>
            <a:r>
              <a:rPr lang="en-GB" dirty="0"/>
              <a:t>Title of the chapter</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546293" y="6031463"/>
            <a:ext cx="7551996" cy="338554"/>
          </a:xfrm>
          <a:prstGeom prst="rect">
            <a:avLst/>
          </a:prstGeom>
        </p:spPr>
        <p:txBody>
          <a:bodyPr wrap="square" lIns="108000" rIns="180000" anchor="b">
            <a:spAutoFit/>
          </a:bodyPr>
          <a:lstStyle>
            <a:lvl1pPr marL="0" indent="0">
              <a:spcBef>
                <a:spcPts val="0"/>
              </a:spcBef>
              <a:buNone/>
              <a:defRPr sz="16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a:t>
            </a:r>
            <a:r>
              <a:rPr lang="en-GB" dirty="0"/>
              <a:t>of the chapter</a:t>
            </a:r>
          </a:p>
        </p:txBody>
      </p:sp>
      <p:sp>
        <p:nvSpPr>
          <p:cNvPr id="8" name="Cadre 7">
            <a:extLst>
              <a:ext uri="{FF2B5EF4-FFF2-40B4-BE49-F238E27FC236}">
                <a16:creationId xmlns:a16="http://schemas.microsoft.com/office/drawing/2014/main" id="{6F61A443-F099-4BC1-8F91-A88E5CF66E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Espace réservé du numéro de diapositive 2">
            <a:extLst>
              <a:ext uri="{FF2B5EF4-FFF2-40B4-BE49-F238E27FC236}">
                <a16:creationId xmlns:a16="http://schemas.microsoft.com/office/drawing/2014/main" id="{92328F17-787E-4C24-8BE9-04E73E575C1A}"/>
              </a:ext>
            </a:extLst>
          </p:cNvPr>
          <p:cNvSpPr>
            <a:spLocks noGrp="1"/>
          </p:cNvSpPr>
          <p:nvPr>
            <p:ph type="sldNum" sz="quarter" idx="14"/>
          </p:nvPr>
        </p:nvSpPr>
        <p:spPr>
          <a:xfrm>
            <a:off x="213906" y="6875869"/>
            <a:ext cx="360037" cy="45720"/>
          </a:xfrm>
        </p:spPr>
        <p:txBody>
          <a:bodyPr/>
          <a:lstStyle>
            <a:lvl1pPr>
              <a:defRPr sz="100">
                <a:noFill/>
              </a:defRPr>
            </a:lvl1pPr>
          </a:lstStyle>
          <a:p>
            <a:fld id="{D61AABEC-672F-4B68-B914-690DA978312C}" type="slidenum">
              <a:rPr lang="en-GB" smtClean="0"/>
              <a:pPr/>
              <a:t>‹Nr.›</a:t>
            </a:fld>
            <a:r>
              <a:rPr lang="en-GB"/>
              <a:t> ‒ </a:t>
            </a:r>
            <a:endParaRPr lang="en-GB" dirty="0"/>
          </a:p>
        </p:txBody>
      </p:sp>
    </p:spTree>
    <p:extLst>
      <p:ext uri="{BB962C8B-B14F-4D97-AF65-F5344CB8AC3E}">
        <p14:creationId xmlns:p14="http://schemas.microsoft.com/office/powerpoint/2010/main" val="240246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2599284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spcBef>
                <a:spcPts val="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44FFDEA7-E33B-4F69-A94F-C24D4C06C36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55EF3A58-D397-4CE4-A40D-2D27231A07FB}"/>
              </a:ext>
            </a:extLst>
          </p:cNvPr>
          <p:cNvSpPr>
            <a:spLocks noGrp="1"/>
          </p:cNvSpPr>
          <p:nvPr>
            <p:ph type="sldNum" sz="quarter" idx="14"/>
          </p:nvPr>
        </p:nvSpPr>
        <p:spPr>
          <a:xfrm>
            <a:off x="382932" y="6219234"/>
            <a:ext cx="360037" cy="365125"/>
          </a:xfrm>
        </p:spPr>
        <p:txBody>
          <a:bodyPr/>
          <a:lstStyle>
            <a:lvl1pPr>
              <a:defRPr sz="1400">
                <a:solidFill>
                  <a:schemeClr val="tx1"/>
                </a:solidFill>
              </a:defRPr>
            </a:lvl1pPr>
          </a:lstStyle>
          <a:p>
            <a:fld id="{D61AABEC-672F-4B68-B914-690DA978312C}" type="slidenum">
              <a:rPr lang="en-GB" smtClean="0"/>
              <a:pPr/>
              <a:t>‹Nr.›</a:t>
            </a:fld>
            <a:r>
              <a:rPr lang="en-GB"/>
              <a:t> ‒ </a:t>
            </a:r>
            <a:endParaRPr lang="en-GB" dirty="0"/>
          </a:p>
        </p:txBody>
      </p:sp>
      <p:sp>
        <p:nvSpPr>
          <p:cNvPr id="22" name="Espace réservé du pied de page 4">
            <a:extLst>
              <a:ext uri="{FF2B5EF4-FFF2-40B4-BE49-F238E27FC236}">
                <a16:creationId xmlns:a16="http://schemas.microsoft.com/office/drawing/2014/main" id="{87E7F813-4752-4D6D-9FC9-975E797C55B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tx1"/>
                </a:solidFill>
              </a:rPr>
              <a:t>© Ipsos | </a:t>
            </a:r>
            <a:r>
              <a:rPr lang="en-GB" sz="1400" dirty="0" err="1">
                <a:solidFill>
                  <a:schemeClr val="tx1"/>
                </a:solidFill>
              </a:rPr>
              <a:t>Patientenstudie</a:t>
            </a:r>
            <a:r>
              <a:rPr lang="en-GB" sz="1400" dirty="0">
                <a:solidFill>
                  <a:schemeClr val="tx1"/>
                </a:solidFill>
              </a:rPr>
              <a:t> </a:t>
            </a:r>
            <a:r>
              <a:rPr lang="en-GB" sz="1400" dirty="0" err="1">
                <a:solidFill>
                  <a:schemeClr val="tx1"/>
                </a:solidFill>
              </a:rPr>
              <a:t>Erbliche</a:t>
            </a:r>
            <a:r>
              <a:rPr lang="en-GB" sz="1400" dirty="0">
                <a:solidFill>
                  <a:schemeClr val="tx1"/>
                </a:solidFill>
              </a:rPr>
              <a:t> </a:t>
            </a:r>
            <a:r>
              <a:rPr lang="en-GB" sz="1400" dirty="0" err="1">
                <a:solidFill>
                  <a:schemeClr val="tx1"/>
                </a:solidFill>
              </a:rPr>
              <a:t>Netzhautdystrophien</a:t>
            </a:r>
            <a:r>
              <a:rPr lang="en-GB" sz="1400" dirty="0">
                <a:solidFill>
                  <a:schemeClr val="tx1"/>
                </a:solidFill>
              </a:rPr>
              <a:t> / </a:t>
            </a:r>
            <a:r>
              <a:rPr lang="en-GB" sz="1400" dirty="0" err="1">
                <a:solidFill>
                  <a:schemeClr val="tx1"/>
                </a:solidFill>
              </a:rPr>
              <a:t>Ergebnisbericht</a:t>
            </a:r>
            <a:endParaRPr lang="en-GB" sz="1400" dirty="0">
              <a:solidFill>
                <a:schemeClr val="tx1"/>
              </a:solidFill>
            </a:endParaRPr>
          </a:p>
        </p:txBody>
      </p:sp>
      <p:sp>
        <p:nvSpPr>
          <p:cNvPr id="16" name="Cadre 15">
            <a:extLst>
              <a:ext uri="{FF2B5EF4-FFF2-40B4-BE49-F238E27FC236}">
                <a16:creationId xmlns:a16="http://schemas.microsoft.com/office/drawing/2014/main" id="{E81ECE1A-DB67-4F86-BCE5-A86D8283DC2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6704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3809805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spcBef>
                <a:spcPts val="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D3C70FEB-0084-4E37-8AC4-3A50B2EA056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22" name="Espace réservé du pied de page 4">
            <a:extLst>
              <a:ext uri="{FF2B5EF4-FFF2-40B4-BE49-F238E27FC236}">
                <a16:creationId xmlns:a16="http://schemas.microsoft.com/office/drawing/2014/main" id="{F59241AE-0D4A-4924-9503-149B6B5F125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a:t>
            </a:r>
            <a:r>
              <a:rPr lang="en-GB" dirty="0" err="1">
                <a:solidFill>
                  <a:schemeClr val="bg1"/>
                </a:solidFill>
              </a:rPr>
              <a:t>Patientenstudie</a:t>
            </a:r>
            <a:r>
              <a:rPr lang="en-GB" dirty="0">
                <a:solidFill>
                  <a:schemeClr val="bg1"/>
                </a:solidFill>
              </a:rPr>
              <a:t> </a:t>
            </a:r>
            <a:r>
              <a:rPr lang="en-GB" dirty="0" err="1">
                <a:solidFill>
                  <a:schemeClr val="bg1"/>
                </a:solidFill>
              </a:rPr>
              <a:t>Erbliche</a:t>
            </a:r>
            <a:r>
              <a:rPr lang="en-GB" dirty="0">
                <a:solidFill>
                  <a:schemeClr val="bg1"/>
                </a:solidFill>
              </a:rPr>
              <a:t> </a:t>
            </a:r>
            <a:r>
              <a:rPr lang="en-GB" dirty="0" err="1">
                <a:solidFill>
                  <a:schemeClr val="bg1"/>
                </a:solidFill>
              </a:rPr>
              <a:t>Netzhautdystrophien</a:t>
            </a:r>
            <a:r>
              <a:rPr lang="en-GB" dirty="0">
                <a:solidFill>
                  <a:schemeClr val="bg1"/>
                </a:solidFill>
              </a:rPr>
              <a:t> / </a:t>
            </a:r>
            <a:r>
              <a:rPr lang="en-GB" dirty="0" err="1">
                <a:solidFill>
                  <a:schemeClr val="bg1"/>
                </a:solidFill>
              </a:rPr>
              <a:t>Ergebnisbericht</a:t>
            </a:r>
            <a:endParaRPr lang="en-GB" dirty="0">
              <a:solidFill>
                <a:schemeClr val="bg1"/>
              </a:solidFill>
            </a:endParaRPr>
          </a:p>
        </p:txBody>
      </p:sp>
      <p:sp>
        <p:nvSpPr>
          <p:cNvPr id="16" name="Cadre 15">
            <a:extLst>
              <a:ext uri="{FF2B5EF4-FFF2-40B4-BE49-F238E27FC236}">
                <a16:creationId xmlns:a16="http://schemas.microsoft.com/office/drawing/2014/main" id="{6A89F2A7-85CF-443A-9A03-D2C9856F3D0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8658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2242481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spcBef>
                <a:spcPts val="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0" name="Graphique 8">
            <a:extLst>
              <a:ext uri="{FF2B5EF4-FFF2-40B4-BE49-F238E27FC236}">
                <a16:creationId xmlns:a16="http://schemas.microsoft.com/office/drawing/2014/main" id="{45E8C3F4-2490-401C-BFA7-37816AAE0F9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D1EEABA1-A797-42A3-88FC-A0BE2A9BB982}"/>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22" name="Espace réservé du pied de page 4">
            <a:extLst>
              <a:ext uri="{FF2B5EF4-FFF2-40B4-BE49-F238E27FC236}">
                <a16:creationId xmlns:a16="http://schemas.microsoft.com/office/drawing/2014/main" id="{8E0CC66F-2823-4F24-845C-C4CBB5EDF45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a:t>
            </a:r>
            <a:r>
              <a:rPr lang="en-GB" dirty="0" err="1">
                <a:solidFill>
                  <a:schemeClr val="bg1"/>
                </a:solidFill>
              </a:rPr>
              <a:t>Patientenstudie</a:t>
            </a:r>
            <a:r>
              <a:rPr lang="en-GB" dirty="0">
                <a:solidFill>
                  <a:schemeClr val="bg1"/>
                </a:solidFill>
              </a:rPr>
              <a:t> </a:t>
            </a:r>
            <a:r>
              <a:rPr lang="en-GB" dirty="0" err="1">
                <a:solidFill>
                  <a:schemeClr val="bg1"/>
                </a:solidFill>
              </a:rPr>
              <a:t>Erbliche</a:t>
            </a:r>
            <a:r>
              <a:rPr lang="en-GB" dirty="0">
                <a:solidFill>
                  <a:schemeClr val="bg1"/>
                </a:solidFill>
              </a:rPr>
              <a:t> </a:t>
            </a:r>
            <a:r>
              <a:rPr lang="en-GB" dirty="0" err="1">
                <a:solidFill>
                  <a:schemeClr val="bg1"/>
                </a:solidFill>
              </a:rPr>
              <a:t>Netzhautdystrophien</a:t>
            </a:r>
            <a:r>
              <a:rPr lang="en-GB" dirty="0">
                <a:solidFill>
                  <a:schemeClr val="bg1"/>
                </a:solidFill>
              </a:rPr>
              <a:t> / </a:t>
            </a:r>
            <a:r>
              <a:rPr lang="en-GB" dirty="0" err="1">
                <a:solidFill>
                  <a:schemeClr val="bg1"/>
                </a:solidFill>
              </a:rPr>
              <a:t>Ergebnisbericht</a:t>
            </a:r>
            <a:endParaRPr lang="en-GB" dirty="0">
              <a:solidFill>
                <a:schemeClr val="bg1"/>
              </a:solidFill>
            </a:endParaRPr>
          </a:p>
        </p:txBody>
      </p:sp>
      <p:sp>
        <p:nvSpPr>
          <p:cNvPr id="16" name="Cadre 15">
            <a:extLst>
              <a:ext uri="{FF2B5EF4-FFF2-40B4-BE49-F238E27FC236}">
                <a16:creationId xmlns:a16="http://schemas.microsoft.com/office/drawing/2014/main" id="{C0ED4626-A3F3-4EB6-B615-E33DF81FC2E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9159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E0F3E5E8-952B-4834-9B88-873140980343}"/>
              </a:ext>
            </a:extLst>
          </p:cNvPr>
          <p:cNvSpPr>
            <a:spLocks noGrp="1"/>
          </p:cNvSpPr>
          <p:nvPr>
            <p:ph type="body" sz="quarter" idx="16" hasCustomPrompt="1"/>
          </p:nvPr>
        </p:nvSpPr>
        <p:spPr>
          <a:xfrm>
            <a:off x="403200" y="1368000"/>
            <a:ext cx="11383200" cy="353943"/>
          </a:xfrm>
          <a:prstGeom prst="rect">
            <a:avLst/>
          </a:prstGeom>
          <a:noFill/>
        </p:spPr>
        <p:txBody>
          <a:bodyPr wrap="square" lIns="72000" rIns="72000" bIns="0">
            <a:spAutoFit/>
          </a:bodyPr>
          <a:lstStyle>
            <a:lvl1pPr marL="0" indent="0">
              <a:spcBef>
                <a:spcPts val="0"/>
              </a:spcBef>
              <a:buNone/>
              <a:defRPr sz="2000">
                <a:solidFill>
                  <a:schemeClr val="tx2"/>
                </a:solidFill>
              </a:defRPr>
            </a:lvl1pPr>
          </a:lstStyle>
          <a:p>
            <a:pPr lvl="0"/>
            <a:r>
              <a:rPr lang="en-GB" dirty="0"/>
              <a:t>Subtitle of the slide</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666661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tx1"/>
                </a:solidFill>
              </a:defRPr>
            </a:lvl1pPr>
            <a:lvl2pPr marL="447675" indent="-314325">
              <a:buFont typeface="Wingdings 2" panose="05020102010507070707" pitchFamily="18" charset="2"/>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a:prstGeom prst="rect">
            <a:avLst/>
          </a:prstGeom>
        </p:spPr>
        <p:txBody>
          <a:bodyPr>
            <a:noAutofit/>
          </a:bodyPr>
          <a:lstStyle>
            <a:lvl1pPr>
              <a:spcBef>
                <a:spcPts val="1800"/>
              </a:spcBef>
              <a:defRPr sz="1600">
                <a:solidFill>
                  <a:schemeClr val="tx1"/>
                </a:solidFill>
              </a:defRPr>
            </a:lvl1pPr>
            <a:lvl2pPr marL="447675" indent="-314325">
              <a:buFont typeface="Wingdings 2" panose="05020102010507070707" pitchFamily="18" charset="2"/>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‹Nr.›</a:t>
            </a:fld>
            <a:r>
              <a:rPr lang="en-GB"/>
              <a:t> ‒ </a:t>
            </a:r>
            <a:endParaRPr lang="en-GB" dirty="0"/>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en-GB"/>
              <a:t>Title of the slide</a:t>
            </a:r>
            <a:endParaRPr lang="en-GB" dirty="0"/>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7" y="5914632"/>
            <a:ext cx="11382428" cy="215444"/>
          </a:xfrm>
          <a:prstGeom prst="rect">
            <a:avLst/>
          </a:prstGeom>
        </p:spPr>
        <p:txBody>
          <a:bodyPr wrap="square" lIns="72000" anchor="b">
            <a:spAutoFit/>
          </a:bodyPr>
          <a:lstStyle>
            <a:lvl1pPr marL="0" indent="0">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F50CF662-962A-4D81-AF40-CA76C70585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0954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90776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 typeface="Wingdings 2" panose="05020102010507070707" pitchFamily="18" charset="2"/>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‹Nr.›</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 typeface="Wingdings 2" panose="05020102010507070707" pitchFamily="18" charset="2"/>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 typeface="Wingdings 2" panose="05020102010507070707" pitchFamily="18" charset="2"/>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 </a:t>
            </a:r>
          </a:p>
          <a:p>
            <a:pPr lvl="2"/>
            <a:r>
              <a:rPr lang="en-GB" dirty="0"/>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en-GB"/>
              <a:t>Title of the slide</a:t>
            </a:r>
            <a:endParaRPr lang="en-GB" dirty="0"/>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5" y="5914632"/>
            <a:ext cx="11383200" cy="215444"/>
          </a:xfrm>
          <a:prstGeom prst="rect">
            <a:avLst/>
          </a:prstGeom>
        </p:spPr>
        <p:txBody>
          <a:bodyPr wrap="square" lIns="72000" anchor="b">
            <a:spAutoFit/>
          </a:bodyPr>
          <a:lstStyle>
            <a:lvl1pPr marL="0" indent="0">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Cadre 16">
            <a:extLst>
              <a:ext uri="{FF2B5EF4-FFF2-40B4-BE49-F238E27FC236}">
                <a16:creationId xmlns:a16="http://schemas.microsoft.com/office/drawing/2014/main" id="{05F617A1-E6DF-48EA-BCD2-4A8DD8E15AE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6996802E-D8E8-4CD9-9D0F-27D6D824F54B}"/>
              </a:ext>
            </a:extLst>
          </p:cNvPr>
          <p:cNvSpPr>
            <a:spLocks noGrp="1"/>
          </p:cNvSpPr>
          <p:nvPr>
            <p:ph type="body" sz="quarter" idx="19" hasCustomPrompt="1"/>
          </p:nvPr>
        </p:nvSpPr>
        <p:spPr>
          <a:xfrm>
            <a:off x="403200" y="1368000"/>
            <a:ext cx="11382428" cy="353943"/>
          </a:xfrm>
          <a:prstGeom prst="rect">
            <a:avLst/>
          </a:prstGeom>
          <a:noFill/>
        </p:spPr>
        <p:txBody>
          <a:bodyPr wrap="square" lIns="72000" rIns="72000" bIns="0">
            <a:spAutoFit/>
          </a:bodyPr>
          <a:lstStyle>
            <a:lvl1pPr marL="0" indent="0">
              <a:spcBef>
                <a:spcPts val="0"/>
              </a:spcBef>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64395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639156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‹Nr.›</a:t>
            </a:fld>
            <a:r>
              <a:rPr lang="en-GB" dirty="0"/>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en-GB"/>
              <a:t>Title of the slide</a:t>
            </a:r>
            <a:endParaRPr lang="en-GB" dirty="0"/>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5" y="5914632"/>
            <a:ext cx="11383200" cy="215444"/>
          </a:xfrm>
          <a:prstGeom prst="rect">
            <a:avLst/>
          </a:prstGeom>
        </p:spPr>
        <p:txBody>
          <a:bodyPr wrap="square" lIns="72000" anchor="b">
            <a:spAutoFit/>
          </a:bodyPr>
          <a:lstStyle>
            <a:lvl1pPr marL="0" indent="0">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ontent Placeholder 2">
            <a:extLst>
              <a:ext uri="{FF2B5EF4-FFF2-40B4-BE49-F238E27FC236}">
                <a16:creationId xmlns:a16="http://schemas.microsoft.com/office/drawing/2014/main" id="{C3448DD5-93B4-4A86-B5D7-CD4057F61538}"/>
              </a:ext>
            </a:extLst>
          </p:cNvPr>
          <p:cNvSpPr>
            <a:spLocks noGrp="1"/>
          </p:cNvSpPr>
          <p:nvPr>
            <p:ph idx="1" hasCustomPrompt="1"/>
          </p:nvPr>
        </p:nvSpPr>
        <p:spPr>
          <a:xfrm>
            <a:off x="40478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 typeface="Wingdings 2" panose="05020102010507070707" pitchFamily="18" charset="2"/>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3D580420-D108-4DFA-B447-3503E53C92F1}"/>
              </a:ext>
            </a:extLst>
          </p:cNvPr>
          <p:cNvSpPr>
            <a:spLocks noGrp="1"/>
          </p:cNvSpPr>
          <p:nvPr>
            <p:ph idx="15" hasCustomPrompt="1"/>
          </p:nvPr>
        </p:nvSpPr>
        <p:spPr>
          <a:xfrm>
            <a:off x="3309868"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 typeface="Wingdings 2" panose="05020102010507070707" pitchFamily="18" charset="2"/>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8" name="Content Placeholder 2">
            <a:extLst>
              <a:ext uri="{FF2B5EF4-FFF2-40B4-BE49-F238E27FC236}">
                <a16:creationId xmlns:a16="http://schemas.microsoft.com/office/drawing/2014/main" id="{22215690-EA4B-4816-B47C-BFB80C4C015D}"/>
              </a:ext>
            </a:extLst>
          </p:cNvPr>
          <p:cNvSpPr>
            <a:spLocks noGrp="1"/>
          </p:cNvSpPr>
          <p:nvPr>
            <p:ph idx="16" hasCustomPrompt="1"/>
          </p:nvPr>
        </p:nvSpPr>
        <p:spPr>
          <a:xfrm>
            <a:off x="6214951"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 typeface="Wingdings 2" panose="05020102010507070707" pitchFamily="18" charset="2"/>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9" name="Content Placeholder 2">
            <a:extLst>
              <a:ext uri="{FF2B5EF4-FFF2-40B4-BE49-F238E27FC236}">
                <a16:creationId xmlns:a16="http://schemas.microsoft.com/office/drawing/2014/main" id="{17D90A67-975F-482E-9AB6-7B0ED64C41FE}"/>
              </a:ext>
            </a:extLst>
          </p:cNvPr>
          <p:cNvSpPr>
            <a:spLocks noGrp="1"/>
          </p:cNvSpPr>
          <p:nvPr>
            <p:ph idx="19" hasCustomPrompt="1"/>
          </p:nvPr>
        </p:nvSpPr>
        <p:spPr>
          <a:xfrm>
            <a:off x="912003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 typeface="Wingdings 2" panose="05020102010507070707" pitchFamily="18" charset="2"/>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adre 19">
            <a:extLst>
              <a:ext uri="{FF2B5EF4-FFF2-40B4-BE49-F238E27FC236}">
                <a16:creationId xmlns:a16="http://schemas.microsoft.com/office/drawing/2014/main" id="{886789B0-90FF-4F37-9433-42344C0A572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280BA077-27FC-41FB-9A93-6BD14A48D7F0}"/>
              </a:ext>
            </a:extLst>
          </p:cNvPr>
          <p:cNvSpPr>
            <a:spLocks noGrp="1"/>
          </p:cNvSpPr>
          <p:nvPr>
            <p:ph type="body" sz="quarter" idx="20" hasCustomPrompt="1"/>
          </p:nvPr>
        </p:nvSpPr>
        <p:spPr>
          <a:xfrm>
            <a:off x="403200" y="1368000"/>
            <a:ext cx="11382428" cy="353943"/>
          </a:xfrm>
          <a:prstGeom prst="rect">
            <a:avLst/>
          </a:prstGeom>
          <a:noFill/>
        </p:spPr>
        <p:txBody>
          <a:bodyPr wrap="square" lIns="72000" rIns="72000" bIns="0">
            <a:spAutoFit/>
          </a:bodyPr>
          <a:lstStyle>
            <a:lvl1pPr marL="0" indent="0">
              <a:spcBef>
                <a:spcPts val="0"/>
              </a:spcBef>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99646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695396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0" name="Graphique 8">
            <a:extLst>
              <a:ext uri="{FF2B5EF4-FFF2-40B4-BE49-F238E27FC236}">
                <a16:creationId xmlns:a16="http://schemas.microsoft.com/office/drawing/2014/main" id="{03FBAD7D-854D-404C-B8B3-4E2C7D8E19D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11" name="Text Placeholder 8">
            <a:extLst>
              <a:ext uri="{FF2B5EF4-FFF2-40B4-BE49-F238E27FC236}">
                <a16:creationId xmlns:a16="http://schemas.microsoft.com/office/drawing/2014/main" id="{2B038926-763C-48F5-9721-AE1BAF188A38}"/>
              </a:ext>
            </a:extLst>
          </p:cNvPr>
          <p:cNvSpPr>
            <a:spLocks noGrp="1"/>
          </p:cNvSpPr>
          <p:nvPr>
            <p:ph type="body" sz="quarter" idx="17" hasCustomPrompt="1"/>
          </p:nvPr>
        </p:nvSpPr>
        <p:spPr>
          <a:xfrm>
            <a:off x="404786" y="5914632"/>
            <a:ext cx="11383200"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1B796240-8CD8-43A3-8D1A-C67B7CF9EE7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CE811145-30D4-4346-98CA-B97A784975AD}"/>
              </a:ext>
            </a:extLst>
          </p:cNvPr>
          <p:cNvSpPr>
            <a:spLocks noGrp="1"/>
          </p:cNvSpPr>
          <p:nvPr>
            <p:ph type="body" sz="quarter" idx="15"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74613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277492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a:xfrm>
            <a:off x="404785" y="1808820"/>
            <a:ext cx="11379845" cy="3868080"/>
          </a:xfrm>
          <a:prstGeom prst="rect">
            <a:avLst/>
          </a:prstGeom>
        </p:spPr>
        <p:txBody>
          <a:bodyPr/>
          <a:lstStyle>
            <a:lvl1pPr>
              <a:defRPr>
                <a:solidFill>
                  <a:schemeClr val="bg1"/>
                </a:solidFill>
              </a:defRPr>
            </a:lvl1pPr>
            <a:lvl2pPr marL="447675" indent="-314325">
              <a:buFont typeface="Wingdings 2" panose="05020102010507070707" pitchFamily="18" charset="2"/>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5266C08B-2F7E-4F8B-BF8E-E61C11C088E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CE0DAD37-9E91-4CB5-BBFB-D7D0AE680ADC}"/>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17" name="Espace réservé du numéro de diapositive 2">
            <a:extLst>
              <a:ext uri="{FF2B5EF4-FFF2-40B4-BE49-F238E27FC236}">
                <a16:creationId xmlns:a16="http://schemas.microsoft.com/office/drawing/2014/main" id="{FF24FD81-7B55-4044-B852-C1B3DF92DCD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18" name="Espace réservé du pied de page 4">
            <a:extLst>
              <a:ext uri="{FF2B5EF4-FFF2-40B4-BE49-F238E27FC236}">
                <a16:creationId xmlns:a16="http://schemas.microsoft.com/office/drawing/2014/main" id="{B9B9ED51-C446-4AC1-B24E-06FFE95D92F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9E12D94-276B-4046-B3E1-AA0B7ECE75A3}"/>
              </a:ext>
            </a:extLst>
          </p:cNvPr>
          <p:cNvSpPr>
            <a:spLocks noGrp="1"/>
          </p:cNvSpPr>
          <p:nvPr>
            <p:ph type="body" sz="quarter" idx="17" hasCustomPrompt="1"/>
          </p:nvPr>
        </p:nvSpPr>
        <p:spPr>
          <a:xfrm>
            <a:off x="404787" y="5914632"/>
            <a:ext cx="11383200"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CE3DF51A-74C3-4387-8AC2-7451AC9EA26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D139AACC-CA50-4151-87D7-5E65665D2864}"/>
              </a:ext>
            </a:extLst>
          </p:cNvPr>
          <p:cNvSpPr>
            <a:spLocks noGrp="1"/>
          </p:cNvSpPr>
          <p:nvPr>
            <p:ph type="body" sz="quarter" idx="15"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68663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6"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291682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383200"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A3C6331E-7AA2-48FC-848A-107CE4F05F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E4713064-6C17-45BD-90AB-6E9E0B88803A}"/>
              </a:ext>
            </a:extLst>
          </p:cNvPr>
          <p:cNvSpPr>
            <a:spLocks noGrp="1"/>
          </p:cNvSpPr>
          <p:nvPr>
            <p:ph type="body" sz="quarter" idx="18"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45765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_small">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3304345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99420" cy="3868080"/>
          </a:xfrm>
          <a:prstGeom prst="rect">
            <a:avLst/>
          </a:prstGeom>
        </p:spPr>
        <p:txBody>
          <a:bodyPr>
            <a:noAutofit/>
          </a:bodyPr>
          <a:lstStyle>
            <a:lvl1pPr>
              <a:spcBef>
                <a:spcPts val="1800"/>
              </a:spcBef>
              <a:defRPr sz="1600">
                <a:solidFill>
                  <a:schemeClr val="tx1"/>
                </a:solidFill>
              </a:defRPr>
            </a:lvl1pPr>
            <a:lvl2pPr marL="447675" indent="-314325">
              <a:buFont typeface="Wingdings 2" panose="05020102010507070707" pitchFamily="18" charset="2"/>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8000"/>
            <a:ext cx="7599414" cy="353943"/>
          </a:xfrm>
          <a:prstGeom prst="rect">
            <a:avLst/>
          </a:prstGeom>
          <a:noFill/>
        </p:spPr>
        <p:txBody>
          <a:bodyPr wrap="square" lIns="72000" rIns="72000" bIns="0">
            <a:spAutoFit/>
          </a:bodyPr>
          <a:lstStyle>
            <a:lvl1pPr marL="0" indent="0">
              <a:spcBef>
                <a:spcPts val="0"/>
              </a:spcBef>
              <a:buNone/>
              <a:defRPr sz="2000">
                <a:solidFill>
                  <a:schemeClr val="tx2"/>
                </a:solidFill>
              </a:defRPr>
            </a:lvl1pPr>
          </a:lstStyle>
          <a:p>
            <a:pPr lvl="0"/>
            <a:r>
              <a:rPr lang="en-GB" dirty="0"/>
              <a:t>Subtitle of the slide</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‹Nr.›</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en-GB"/>
              <a:t>TITLE OF THE SLIDE</a:t>
            </a:r>
            <a:endParaRPr lang="en-GB" dirty="0"/>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110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615579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5" y="5914632"/>
            <a:ext cx="11383200"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5CE47666-5F6C-4221-BE57-EDA03F18B7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D13D2839-C8C2-47A5-929D-74BCB3BF83A3}"/>
              </a:ext>
            </a:extLst>
          </p:cNvPr>
          <p:cNvSpPr>
            <a:spLocks noGrp="1"/>
          </p:cNvSpPr>
          <p:nvPr>
            <p:ph type="body" sz="quarter" idx="18"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71123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lumns_Dark Blue Bg ">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042955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en-GB"/>
              <a:t>Title of the slide</a:t>
            </a:r>
            <a:endParaRPr lang="en-GB" dirty="0"/>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5" y="5914632"/>
            <a:ext cx="11383200"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id="{8099771D-F956-4DB9-B4F7-7E761C11A3B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 Placeholder 5">
            <a:extLst>
              <a:ext uri="{FF2B5EF4-FFF2-40B4-BE49-F238E27FC236}">
                <a16:creationId xmlns:a16="http://schemas.microsoft.com/office/drawing/2014/main" id="{581BF1F8-6CC9-494D-8602-9E9AB8CE19EC}"/>
              </a:ext>
            </a:extLst>
          </p:cNvPr>
          <p:cNvSpPr>
            <a:spLocks noGrp="1"/>
          </p:cNvSpPr>
          <p:nvPr>
            <p:ph type="body" sz="quarter" idx="15"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94286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620895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7D382778-4BBE-4E08-86E4-7B7315AC1A6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BA150D9F-19CF-41D5-863B-7F91F1AB7D3B}"/>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D47377B4-5609-49EE-8F95-1C8A59DF904C}"/>
              </a:ext>
            </a:extLst>
          </p:cNvPr>
          <p:cNvSpPr>
            <a:spLocks noGrp="1"/>
          </p:cNvSpPr>
          <p:nvPr>
            <p:ph type="body" sz="quarter" idx="17" hasCustomPrompt="1"/>
          </p:nvPr>
        </p:nvSpPr>
        <p:spPr>
          <a:xfrm>
            <a:off x="404787" y="5914632"/>
            <a:ext cx="11383200"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77A1E76D-CD0A-45A9-B7A0-29F80C33545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D8A5B67A-D907-474E-A084-15CB97FC3B9E}"/>
              </a:ext>
            </a:extLst>
          </p:cNvPr>
          <p:cNvSpPr>
            <a:spLocks noGrp="1"/>
          </p:cNvSpPr>
          <p:nvPr>
            <p:ph type="body" sz="quarter" idx="15" hasCustomPrompt="1"/>
          </p:nvPr>
        </p:nvSpPr>
        <p:spPr>
          <a:xfrm>
            <a:off x="403200" y="1368596"/>
            <a:ext cx="11396957" cy="353943"/>
          </a:xfrm>
          <a:prstGeom prst="rect">
            <a:avLst/>
          </a:prstGeom>
          <a:noFill/>
        </p:spPr>
        <p:txBody>
          <a:bodyPr wrap="square" lIns="72000" rIns="72000" bIns="0">
            <a:spAutoFit/>
          </a:bodyPr>
          <a:lstStyle>
            <a:lvl1pPr marL="0" indent="0">
              <a:spcBef>
                <a:spcPts val="0"/>
              </a:spcBef>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50767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sp>
        <p:nvSpPr>
          <p:cNvPr id="15" name="Espace réservé du contenu 2">
            <a:extLst>
              <a:ext uri="{FF2B5EF4-FFF2-40B4-BE49-F238E27FC236}">
                <a16:creationId xmlns:a16="http://schemas.microsoft.com/office/drawing/2014/main" id="{EA31DD0A-B87C-4F5D-B7AB-7E8A0082D2F9}"/>
              </a:ext>
            </a:extLst>
          </p:cNvPr>
          <p:cNvSpPr>
            <a:spLocks noGrp="1"/>
          </p:cNvSpPr>
          <p:nvPr>
            <p:ph idx="18" hasCustomPrompt="1"/>
          </p:nvPr>
        </p:nvSpPr>
        <p:spPr>
          <a:xfrm>
            <a:off x="404785" y="1808820"/>
            <a:ext cx="11399539" cy="3868080"/>
          </a:xfrm>
          <a:prstGeom prst="rect">
            <a:avLst/>
          </a:prstGeom>
        </p:spPr>
        <p:txBody>
          <a:bodyPr/>
          <a:lstStyle>
            <a:lvl1pPr>
              <a:defRPr>
                <a:solidFill>
                  <a:schemeClr val="bg1"/>
                </a:solidFill>
              </a:defRPr>
            </a:lvl1pPr>
            <a:lvl2pPr marL="447675" indent="-314325">
              <a:buFont typeface="Wingdings 2" panose="05020102010507070707" pitchFamily="18" charset="2"/>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1</a:t>
            </a:r>
          </a:p>
          <a:p>
            <a:pPr lvl="2"/>
            <a:r>
              <a:rPr lang="en-GB" dirty="0"/>
              <a:t>Text level 2</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463794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3E2F2A02-19F4-4543-A149-7BA6112B4EB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3A83716A-3280-4F1F-A538-84B68BE706CD}"/>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16" name="Espace réservé du numéro de diapositive 2">
            <a:extLst>
              <a:ext uri="{FF2B5EF4-FFF2-40B4-BE49-F238E27FC236}">
                <a16:creationId xmlns:a16="http://schemas.microsoft.com/office/drawing/2014/main" id="{EA13E63A-DB9A-4943-94F5-7D1662AF82E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17" name="Espace réservé du pied de page 4">
            <a:extLst>
              <a:ext uri="{FF2B5EF4-FFF2-40B4-BE49-F238E27FC236}">
                <a16:creationId xmlns:a16="http://schemas.microsoft.com/office/drawing/2014/main" id="{AF25B436-5E52-4A56-8F65-3680B6E8DD4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121403F2-4414-4234-BC39-C68A3C040066}"/>
              </a:ext>
            </a:extLst>
          </p:cNvPr>
          <p:cNvSpPr>
            <a:spLocks noGrp="1"/>
          </p:cNvSpPr>
          <p:nvPr>
            <p:ph type="body" sz="quarter" idx="17" hasCustomPrompt="1"/>
          </p:nvPr>
        </p:nvSpPr>
        <p:spPr>
          <a:xfrm>
            <a:off x="404787" y="5914632"/>
            <a:ext cx="11383200"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7C4457B5-A8C3-46A7-868D-52171EF747E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94936C9F-D43C-4659-B9C5-2BCCD34522C8}"/>
              </a:ext>
            </a:extLst>
          </p:cNvPr>
          <p:cNvSpPr>
            <a:spLocks noGrp="1"/>
          </p:cNvSpPr>
          <p:nvPr>
            <p:ph type="body" sz="quarter" idx="15"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47683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574738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7" y="5914632"/>
            <a:ext cx="11383200"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5ABA2AAA-2D64-4286-AA8D-E8C4B33EF19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6818929B-5A27-4738-A956-5210DE317E64}"/>
              </a:ext>
            </a:extLst>
          </p:cNvPr>
          <p:cNvSpPr>
            <a:spLocks noGrp="1"/>
          </p:cNvSpPr>
          <p:nvPr>
            <p:ph type="body" sz="quarter" idx="18"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82664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471171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383200"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2B4A1FD1-2F6F-4AF1-B710-F76E885B228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 Placeholder 5">
            <a:extLst>
              <a:ext uri="{FF2B5EF4-FFF2-40B4-BE49-F238E27FC236}">
                <a16:creationId xmlns:a16="http://schemas.microsoft.com/office/drawing/2014/main" id="{9F66FD42-E6CB-4E63-977B-EE506F961D3C}"/>
              </a:ext>
            </a:extLst>
          </p:cNvPr>
          <p:cNvSpPr>
            <a:spLocks noGrp="1"/>
          </p:cNvSpPr>
          <p:nvPr>
            <p:ph type="body" sz="quarter" idx="19"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40794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s_Blue Bg ">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17091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en-GB"/>
              <a:t>Title of the slide</a:t>
            </a:r>
            <a:endParaRPr lang="en-GB" dirty="0"/>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86400" indent="-355600">
              <a:buFont typeface="Wingdings 2" panose="05020102010507070707" pitchFamily="18" charset="2"/>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Wingdings 2" panose="05020102010507070707" pitchFamily="18" charset="2"/>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5" y="5914632"/>
            <a:ext cx="11383200"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18" name="Cadre 17">
            <a:extLst>
              <a:ext uri="{FF2B5EF4-FFF2-40B4-BE49-F238E27FC236}">
                <a16:creationId xmlns:a16="http://schemas.microsoft.com/office/drawing/2014/main" id="{285449E9-76FD-41C4-AB0F-35C777B4B5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6959EC62-365E-4C00-96A9-63E12DBFEC2C}"/>
              </a:ext>
            </a:extLst>
          </p:cNvPr>
          <p:cNvSpPr>
            <a:spLocks noGrp="1"/>
          </p:cNvSpPr>
          <p:nvPr>
            <p:ph type="body" sz="quarter" idx="15"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35828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userDrawn="1">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D89E5884-F1A8-4E0D-9234-BB2A7C6AA43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818C64AC-1412-4DDD-9F43-C2EF05192161}"/>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18" name="Espace réservé du numéro de diapositive 2">
            <a:extLst>
              <a:ext uri="{FF2B5EF4-FFF2-40B4-BE49-F238E27FC236}">
                <a16:creationId xmlns:a16="http://schemas.microsoft.com/office/drawing/2014/main" id="{83E3C24A-2205-49DD-8B09-37A94D1654F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19" name="Espace réservé du pied de page 4">
            <a:extLst>
              <a:ext uri="{FF2B5EF4-FFF2-40B4-BE49-F238E27FC236}">
                <a16:creationId xmlns:a16="http://schemas.microsoft.com/office/drawing/2014/main" id="{D391BA41-15A6-4B3E-AA8F-038F30517DC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Cadre 10">
            <a:extLst>
              <a:ext uri="{FF2B5EF4-FFF2-40B4-BE49-F238E27FC236}">
                <a16:creationId xmlns:a16="http://schemas.microsoft.com/office/drawing/2014/main" id="{194712C5-0D63-4C06-B235-CC788C7E08B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7322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021404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D89E5884-F1A8-4E0D-9234-BB2A7C6AA43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818C64AC-1412-4DDD-9F43-C2EF05192161}"/>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18" name="Espace réservé du numéro de diapositive 2">
            <a:extLst>
              <a:ext uri="{FF2B5EF4-FFF2-40B4-BE49-F238E27FC236}">
                <a16:creationId xmlns:a16="http://schemas.microsoft.com/office/drawing/2014/main" id="{83E3C24A-2205-49DD-8B09-37A94D1654F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19" name="Espace réservé du pied de page 4">
            <a:extLst>
              <a:ext uri="{FF2B5EF4-FFF2-40B4-BE49-F238E27FC236}">
                <a16:creationId xmlns:a16="http://schemas.microsoft.com/office/drawing/2014/main" id="{D391BA41-15A6-4B3E-AA8F-038F30517DC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43749402-7B23-4B7E-B9FD-7CAE1CA86FA4}"/>
              </a:ext>
            </a:extLst>
          </p:cNvPr>
          <p:cNvSpPr>
            <a:spLocks noGrp="1"/>
          </p:cNvSpPr>
          <p:nvPr>
            <p:ph type="body" sz="quarter" idx="17" hasCustomPrompt="1"/>
          </p:nvPr>
        </p:nvSpPr>
        <p:spPr>
          <a:xfrm>
            <a:off x="404786" y="5914632"/>
            <a:ext cx="11383200"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194712C5-0D63-4C06-B235-CC788C7E08B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id="{B2E2F58F-0CC0-4B8A-9FDF-4861071FFF34}"/>
              </a:ext>
            </a:extLst>
          </p:cNvPr>
          <p:cNvSpPr>
            <a:spLocks noGrp="1"/>
          </p:cNvSpPr>
          <p:nvPr>
            <p:ph type="body" sz="quarter" idx="15"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86245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64905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2513B4C4-9B08-40EC-B04E-201CA7DE434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B6971712-3753-4718-88F2-399AFD21BA78}"/>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16" name="Espace réservé du numéro de diapositive 2">
            <a:extLst>
              <a:ext uri="{FF2B5EF4-FFF2-40B4-BE49-F238E27FC236}">
                <a16:creationId xmlns:a16="http://schemas.microsoft.com/office/drawing/2014/main" id="{3F3ECF30-253F-41F7-AE85-6ED0B962BF5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17" name="Espace réservé du pied de page 4">
            <a:extLst>
              <a:ext uri="{FF2B5EF4-FFF2-40B4-BE49-F238E27FC236}">
                <a16:creationId xmlns:a16="http://schemas.microsoft.com/office/drawing/2014/main" id="{EBE9D903-93C1-4E77-A737-5DA411D2FA9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4E21DDE-C5A0-4A10-8DBA-9017D1642C9A}"/>
              </a:ext>
            </a:extLst>
          </p:cNvPr>
          <p:cNvSpPr>
            <a:spLocks noGrp="1"/>
          </p:cNvSpPr>
          <p:nvPr>
            <p:ph type="body" sz="quarter" idx="17" hasCustomPrompt="1"/>
          </p:nvPr>
        </p:nvSpPr>
        <p:spPr>
          <a:xfrm>
            <a:off x="404786" y="5914632"/>
            <a:ext cx="11383200"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4E714486-5B7B-4F48-BEFC-281DDDE322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id="{8BCED95E-D46F-45DA-A8CA-82C0D5EC5C71}"/>
              </a:ext>
            </a:extLst>
          </p:cNvPr>
          <p:cNvSpPr>
            <a:spLocks noGrp="1"/>
          </p:cNvSpPr>
          <p:nvPr>
            <p:ph type="body" sz="quarter" idx="15"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bg1"/>
                </a:solidFill>
              </a:defRPr>
            </a:lvl1pPr>
          </a:lstStyle>
          <a:p>
            <a:pPr lvl="0"/>
            <a:r>
              <a:rPr lang="en-GB" dirty="0"/>
              <a:t>Subtitle of the slide</a:t>
            </a:r>
          </a:p>
        </p:txBody>
      </p:sp>
      <p:sp>
        <p:nvSpPr>
          <p:cNvPr id="18" name="Espace réservé du contenu 2">
            <a:extLst>
              <a:ext uri="{FF2B5EF4-FFF2-40B4-BE49-F238E27FC236}">
                <a16:creationId xmlns:a16="http://schemas.microsoft.com/office/drawing/2014/main" id="{23AE9234-7A03-47E3-B9FB-301147275941}"/>
              </a:ext>
            </a:extLst>
          </p:cNvPr>
          <p:cNvSpPr>
            <a:spLocks noGrp="1"/>
          </p:cNvSpPr>
          <p:nvPr>
            <p:ph idx="18" hasCustomPrompt="1"/>
          </p:nvPr>
        </p:nvSpPr>
        <p:spPr>
          <a:xfrm>
            <a:off x="404786" y="1808820"/>
            <a:ext cx="11379846" cy="3868080"/>
          </a:xfrm>
          <a:prstGeom prst="rect">
            <a:avLst/>
          </a:prstGeom>
        </p:spPr>
        <p:txBody>
          <a:bodyPr/>
          <a:lstStyle>
            <a:lvl1pPr>
              <a:defRPr>
                <a:solidFill>
                  <a:schemeClr val="bg1"/>
                </a:solidFill>
              </a:defRPr>
            </a:lvl1pPr>
            <a:lvl2pPr marL="447675" indent="-314325">
              <a:buFont typeface="Wingdings 2" panose="05020102010507070707" pitchFamily="18" charset="2"/>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135798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5"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51036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11382428" cy="3868080"/>
          </a:xfrm>
          <a:prstGeom prst="rect">
            <a:avLst/>
          </a:prstGeom>
        </p:spPr>
        <p:txBody>
          <a:bodyPr>
            <a:noAutofit/>
          </a:bodyPr>
          <a:lstStyle>
            <a:lvl1pPr>
              <a:spcBef>
                <a:spcPts val="1800"/>
              </a:spcBef>
              <a:defRPr sz="1600">
                <a:solidFill>
                  <a:schemeClr val="tx1"/>
                </a:solidFill>
              </a:defRPr>
            </a:lvl1pPr>
            <a:lvl2pPr marL="447675" indent="-314325">
              <a:buFont typeface="Wingdings 2" panose="05020102010507070707" pitchFamily="18" charset="2"/>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8000"/>
            <a:ext cx="11382428" cy="353943"/>
          </a:xfrm>
          <a:prstGeom prst="rect">
            <a:avLst/>
          </a:prstGeom>
          <a:noFill/>
        </p:spPr>
        <p:txBody>
          <a:bodyPr wrap="square" lIns="72000" rIns="72000" bIns="0">
            <a:spAutoFit/>
          </a:bodyPr>
          <a:lstStyle>
            <a:lvl1pPr marL="0" indent="0">
              <a:spcBef>
                <a:spcPts val="0"/>
              </a:spcBef>
              <a:buNone/>
              <a:defRPr sz="2000">
                <a:solidFill>
                  <a:schemeClr val="tx2"/>
                </a:solidFill>
              </a:defRPr>
            </a:lvl1pPr>
          </a:lstStyle>
          <a:p>
            <a:pPr lvl="0"/>
            <a:r>
              <a:rPr lang="en-GB" dirty="0"/>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7" y="5914632"/>
            <a:ext cx="11382428" cy="215444"/>
          </a:xfrm>
          <a:prstGeom prst="rect">
            <a:avLst/>
          </a:prstGeom>
        </p:spPr>
        <p:txBody>
          <a:bodyPr wrap="square" lIns="72000" anchor="b">
            <a:spAutoFit/>
          </a:bodyPr>
          <a:lstStyle>
            <a:lvl1pPr marL="0" indent="0">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‹Nr.›</a:t>
            </a:fld>
            <a:r>
              <a:rPr lang="en-GB" dirty="0"/>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en-GB"/>
              <a:t>TITLE OF THE SLIDE</a:t>
            </a:r>
            <a:endParaRPr lang="en-GB" dirty="0"/>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9369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userDrawn="1">
          <p15:clr>
            <a:srgbClr val="F26B43"/>
          </p15:clr>
        </p15:guide>
        <p15:guide id="2" pos="7425" userDrawn="1">
          <p15:clr>
            <a:srgbClr val="F26B43"/>
          </p15:clr>
        </p15:guide>
        <p15:guide id="3" orient="horz" pos="232" userDrawn="1">
          <p15:clr>
            <a:srgbClr val="F26B43"/>
          </p15:clr>
        </p15:guide>
        <p15:guide id="5" orient="horz" pos="1136" userDrawn="1">
          <p15:clr>
            <a:srgbClr val="F26B43"/>
          </p15:clr>
        </p15:guide>
        <p15:guide id="6" orient="horz" pos="3584" userDrawn="1">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119859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5" y="5914632"/>
            <a:ext cx="11383200"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07C69250-80AB-4E19-908E-FE1A9C259EA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521F5727-3448-4D99-A3D4-D79C85230CBE}"/>
              </a:ext>
            </a:extLst>
          </p:cNvPr>
          <p:cNvSpPr>
            <a:spLocks noGrp="1"/>
          </p:cNvSpPr>
          <p:nvPr>
            <p:ph type="body" sz="quarter" idx="18"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64843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541841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Wingdings 2" panose="05020102010507070707" pitchFamily="18" charset="2"/>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383200"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AEAD5079-35F7-4EBC-8A2B-EF2178EF68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5">
            <a:extLst>
              <a:ext uri="{FF2B5EF4-FFF2-40B4-BE49-F238E27FC236}">
                <a16:creationId xmlns:a16="http://schemas.microsoft.com/office/drawing/2014/main" id="{622EFE7B-A7FA-48C9-BE52-BF05F7886DBD}"/>
              </a:ext>
            </a:extLst>
          </p:cNvPr>
          <p:cNvSpPr>
            <a:spLocks noGrp="1"/>
          </p:cNvSpPr>
          <p:nvPr>
            <p:ph type="body" sz="quarter" idx="19"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57345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umns_Green Bg ">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22543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en-GB"/>
              <a:t>Title of the slide</a:t>
            </a:r>
            <a:endParaRPr lang="en-GB" dirty="0"/>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Wingdings 2" panose="05020102010507070707" pitchFamily="18" charset="2"/>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Wingdings 2" panose="05020102010507070707" pitchFamily="18" charset="2"/>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Wingdings 2" panose="05020102010507070707" pitchFamily="18" charset="2"/>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Wingdings 2" panose="05020102010507070707" pitchFamily="18" charset="2"/>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7" y="5914632"/>
            <a:ext cx="11383200"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13" name="Text Placeholder 5">
            <a:extLst>
              <a:ext uri="{FF2B5EF4-FFF2-40B4-BE49-F238E27FC236}">
                <a16:creationId xmlns:a16="http://schemas.microsoft.com/office/drawing/2014/main" id="{793AA855-02DB-4B05-8E81-A158AE9F8E1F}"/>
              </a:ext>
            </a:extLst>
          </p:cNvPr>
          <p:cNvSpPr>
            <a:spLocks noGrp="1"/>
          </p:cNvSpPr>
          <p:nvPr>
            <p:ph type="body" sz="quarter" idx="15"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65566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786753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‹Nr.›</a:t>
            </a:fld>
            <a:r>
              <a:rPr lang="en-GB" dirty="0"/>
              <a:t> ‒ </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hasCustomPrompt="1"/>
          </p:nvPr>
        </p:nvSpPr>
        <p:spPr/>
        <p:txBody>
          <a:bodyPr/>
          <a:lstStyle>
            <a:lvl1pPr>
              <a:defRPr/>
            </a:lvl1pPr>
          </a:lstStyle>
          <a:p>
            <a:r>
              <a:rPr lang="en-GB"/>
              <a:t>Title of the slide</a:t>
            </a:r>
            <a:endParaRPr lang="en-GB" dirty="0"/>
          </a:p>
        </p:txBody>
      </p:sp>
      <p:sp>
        <p:nvSpPr>
          <p:cNvPr id="10" name="Cadre 9">
            <a:extLst>
              <a:ext uri="{FF2B5EF4-FFF2-40B4-BE49-F238E27FC236}">
                <a16:creationId xmlns:a16="http://schemas.microsoft.com/office/drawing/2014/main" id="{890877FE-2B52-4BAA-A5B3-3185907E441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9514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2121245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‹Nr.›</a:t>
            </a:fld>
            <a:r>
              <a:rPr lang="en-GB" dirty="0"/>
              <a:t> ‒ </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hasCustomPrompt="1"/>
          </p:nvPr>
        </p:nvSpPr>
        <p:spPr/>
        <p:txBody>
          <a:bodyPr/>
          <a:lstStyle>
            <a:lvl1pPr>
              <a:defRPr/>
            </a:lvl1pPr>
          </a:lstStyle>
          <a:p>
            <a:r>
              <a:rPr lang="en-GB"/>
              <a:t>Title of the slide</a:t>
            </a:r>
            <a:endParaRPr lang="en-GB" dirty="0"/>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404787" y="5914632"/>
            <a:ext cx="11383200" cy="215444"/>
          </a:xfrm>
          <a:prstGeom prst="rect">
            <a:avLst/>
          </a:prstGeom>
        </p:spPr>
        <p:txBody>
          <a:bodyPr wrap="square" lIns="72000" anchor="b">
            <a:spAutoFit/>
          </a:bodyPr>
          <a:lstStyle>
            <a:lvl1pPr marL="0" indent="0">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adre 9">
            <a:extLst>
              <a:ext uri="{FF2B5EF4-FFF2-40B4-BE49-F238E27FC236}">
                <a16:creationId xmlns:a16="http://schemas.microsoft.com/office/drawing/2014/main" id="{890877FE-2B52-4BAA-A5B3-3185907E441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2105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847817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lvl1pPr>
              <a:defRPr>
                <a:latin typeface="+mn-lt"/>
              </a:defRPr>
            </a:lvl1pPr>
          </a:lstStyle>
          <a:p>
            <a:fld id="{D61AABEC-672F-4B68-B914-690DA978312C}" type="slidenum">
              <a:rPr lang="en-GB" smtClean="0"/>
              <a:pPr/>
              <a:t>‹Nr.›</a:t>
            </a:fld>
            <a:r>
              <a:rPr lang="en-GB"/>
              <a:t> ‒ </a:t>
            </a:r>
            <a:endParaRPr lang="en-GB" dirty="0"/>
          </a:p>
        </p:txBody>
      </p:sp>
      <p:sp>
        <p:nvSpPr>
          <p:cNvPr id="4" name="Titre 3">
            <a:extLst>
              <a:ext uri="{FF2B5EF4-FFF2-40B4-BE49-F238E27FC236}">
                <a16:creationId xmlns:a16="http://schemas.microsoft.com/office/drawing/2014/main" id="{8A63819D-3826-4C37-A6B2-F6BF2FA7C128}"/>
              </a:ext>
            </a:extLst>
          </p:cNvPr>
          <p:cNvSpPr>
            <a:spLocks noGrp="1"/>
          </p:cNvSpPr>
          <p:nvPr>
            <p:ph type="title" hasCustomPrompt="1"/>
          </p:nvPr>
        </p:nvSpPr>
        <p:spPr/>
        <p:txBody>
          <a:bodyPr/>
          <a:lstStyle>
            <a:lvl1pPr>
              <a:defRPr/>
            </a:lvl1pPr>
          </a:lstStyle>
          <a:p>
            <a:r>
              <a:rPr lang="en-GB"/>
              <a:t>Title of the slide</a:t>
            </a:r>
            <a:endParaRPr lang="en-GB" dirty="0"/>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404787" y="5914632"/>
            <a:ext cx="11383200" cy="215444"/>
          </a:xfrm>
          <a:prstGeom prst="rect">
            <a:avLst/>
          </a:prstGeom>
        </p:spPr>
        <p:txBody>
          <a:bodyPr wrap="square" lIns="72000" anchor="b">
            <a:spAutoFit/>
          </a:bodyPr>
          <a:lstStyle>
            <a:lvl1pPr marL="0" indent="0">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adre 9">
            <a:extLst>
              <a:ext uri="{FF2B5EF4-FFF2-40B4-BE49-F238E27FC236}">
                <a16:creationId xmlns:a16="http://schemas.microsoft.com/office/drawing/2014/main" id="{890877FE-2B52-4BAA-A5B3-3185907E441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id="{AC3FB288-71BB-4BE4-BA5F-316EB2EBC053}"/>
              </a:ext>
            </a:extLst>
          </p:cNvPr>
          <p:cNvSpPr>
            <a:spLocks noGrp="1"/>
          </p:cNvSpPr>
          <p:nvPr>
            <p:ph type="body" sz="quarter" idx="15"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87135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7" userDrawn="1">
          <p15:clr>
            <a:srgbClr val="F26B43"/>
          </p15:clr>
        </p15:guide>
        <p15:guide id="2" pos="7427" userDrawn="1">
          <p15:clr>
            <a:srgbClr val="F26B43"/>
          </p15:clr>
        </p15:guide>
        <p15:guide id="3" orient="horz" pos="232" userDrawn="1">
          <p15:clr>
            <a:srgbClr val="F26B43"/>
          </p15:clr>
        </p15:guide>
        <p15:guide id="4" orient="horz" pos="600" userDrawn="1">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840901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‹Nr.›</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en-GB"/>
              <a:t>Title of the slide</a:t>
            </a:r>
            <a:endParaRPr lang="en-GB" dirty="0"/>
          </a:p>
        </p:txBody>
      </p:sp>
      <p:sp>
        <p:nvSpPr>
          <p:cNvPr id="15" name="Espace réservé du texte 15">
            <a:extLst>
              <a:ext uri="{FF2B5EF4-FFF2-40B4-BE49-F238E27FC236}">
                <a16:creationId xmlns:a16="http://schemas.microsoft.com/office/drawing/2014/main" id="{515C157A-6F74-44A8-9785-4A8F9335C023}"/>
              </a:ext>
            </a:extLst>
          </p:cNvPr>
          <p:cNvSpPr>
            <a:spLocks noGrp="1"/>
          </p:cNvSpPr>
          <p:nvPr>
            <p:ph type="body" sz="quarter" idx="24" hasCustomPrompt="1"/>
          </p:nvPr>
        </p:nvSpPr>
        <p:spPr>
          <a:xfrm>
            <a:off x="403200" y="2785487"/>
            <a:ext cx="3195010" cy="1231106"/>
          </a:xfrm>
          <a:prstGeom prst="rect">
            <a:avLst/>
          </a:prstGeom>
        </p:spPr>
        <p:txBody>
          <a:bodyPr wrap="square" lIns="0" rIns="0">
            <a:spAutoFit/>
          </a:bodyPr>
          <a:lstStyle>
            <a:lvl1pPr>
              <a:defRPr sz="1600"/>
            </a:lvl1pPr>
            <a:lvl2pPr marL="447675" indent="-314325">
              <a:buSzPct val="80000"/>
              <a:buFont typeface="Wingdings 2" panose="05020102010507070707" pitchFamily="18"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A3F60031-8B36-438E-A717-35784DD2D5A1}"/>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SzPct val="80000"/>
              <a:buFont typeface="Wingdings 2" panose="05020102010507070707" pitchFamily="18"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2942971D-C98D-4428-A689-9423825AAD87}"/>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SzPct val="80000"/>
              <a:buFont typeface="Wingdings 2" panose="05020102010507070707" pitchFamily="18" charset="2"/>
              <a:buChar char=""/>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A6334CC9-1D70-4436-83AA-B17CBD593119}"/>
              </a:ext>
            </a:extLst>
          </p:cNvPr>
          <p:cNvSpPr>
            <a:spLocks noGrp="1"/>
          </p:cNvSpPr>
          <p:nvPr>
            <p:ph type="body" sz="quarter" idx="27" hasCustomPrompt="1"/>
          </p:nvPr>
        </p:nvSpPr>
        <p:spPr>
          <a:xfrm>
            <a:off x="403200"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20EA07A4-D40F-47BA-8114-083CB3AD118C}"/>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B648F2B2-21C5-4074-BA28-735D9BA02091}"/>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8" name="Cadre 27">
            <a:extLst>
              <a:ext uri="{FF2B5EF4-FFF2-40B4-BE49-F238E27FC236}">
                <a16:creationId xmlns:a16="http://schemas.microsoft.com/office/drawing/2014/main" id="{9BF4A03B-F37B-4965-80F6-0B709DC7EE3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id="{D2CE9F02-BCD7-4B24-924F-B7B1C07B7140}"/>
              </a:ext>
            </a:extLst>
          </p:cNvPr>
          <p:cNvSpPr>
            <a:spLocks noGrp="1"/>
          </p:cNvSpPr>
          <p:nvPr>
            <p:ph type="body" sz="quarter" idx="15" hasCustomPrompt="1"/>
          </p:nvPr>
        </p:nvSpPr>
        <p:spPr>
          <a:xfrm>
            <a:off x="403200" y="1368596"/>
            <a:ext cx="11379846" cy="353943"/>
          </a:xfrm>
          <a:prstGeom prst="rect">
            <a:avLst/>
          </a:prstGeom>
          <a:noFill/>
        </p:spPr>
        <p:txBody>
          <a:bodyPr wrap="square" lIns="72000" rIns="72000" bIns="0">
            <a:spAutoFit/>
          </a:bodyPr>
          <a:lstStyle>
            <a:lvl1pPr marL="0" indent="0">
              <a:spcBef>
                <a:spcPts val="0"/>
              </a:spcBef>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84028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4134648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‹Nr.›</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en-GB"/>
              <a:t>Title of the slide</a:t>
            </a:r>
            <a:endParaRPr lang="en-GB" dirty="0"/>
          </a:p>
        </p:txBody>
      </p:sp>
      <p:sp>
        <p:nvSpPr>
          <p:cNvPr id="25" name="Espace réservé du texte 4">
            <a:extLst>
              <a:ext uri="{FF2B5EF4-FFF2-40B4-BE49-F238E27FC236}">
                <a16:creationId xmlns:a16="http://schemas.microsoft.com/office/drawing/2014/main" id="{1A62086C-76E4-4718-9B87-7C2FB4830775}"/>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F85B39E-ADE6-4814-B538-973092E927F1}"/>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8" name="Espace réservé du texte 4">
            <a:extLst>
              <a:ext uri="{FF2B5EF4-FFF2-40B4-BE49-F238E27FC236}">
                <a16:creationId xmlns:a16="http://schemas.microsoft.com/office/drawing/2014/main" id="{9CE6EC93-06F2-4F91-965C-189C479505A1}"/>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9" name="Espace réservé du texte 15">
            <a:extLst>
              <a:ext uri="{FF2B5EF4-FFF2-40B4-BE49-F238E27FC236}">
                <a16:creationId xmlns:a16="http://schemas.microsoft.com/office/drawing/2014/main" id="{F78CE628-C138-44AB-BF90-4CD6DCBF6C9B}"/>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 typeface="Wingdings 2" panose="05020102010507070707" pitchFamily="18"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0" name="Espace réservé du texte 15">
            <a:extLst>
              <a:ext uri="{FF2B5EF4-FFF2-40B4-BE49-F238E27FC236}">
                <a16:creationId xmlns:a16="http://schemas.microsoft.com/office/drawing/2014/main" id="{6683BE0B-F7A1-470B-9F10-E4277EE351EC}"/>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 typeface="Wingdings 2" panose="05020102010507070707" pitchFamily="18"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2" name="Espace réservé du texte 15">
            <a:extLst>
              <a:ext uri="{FF2B5EF4-FFF2-40B4-BE49-F238E27FC236}">
                <a16:creationId xmlns:a16="http://schemas.microsoft.com/office/drawing/2014/main" id="{4171E4E7-27E3-4CAE-8117-8B0985E3269E}"/>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 typeface="Wingdings 2" panose="05020102010507070707" pitchFamily="18"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3" name="Espace réservé du texte 4">
            <a:extLst>
              <a:ext uri="{FF2B5EF4-FFF2-40B4-BE49-F238E27FC236}">
                <a16:creationId xmlns:a16="http://schemas.microsoft.com/office/drawing/2014/main" id="{CF196C90-BFA5-4EB1-809E-257C96ED6B2B}"/>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34" name="Espace réservé du texte 15">
            <a:extLst>
              <a:ext uri="{FF2B5EF4-FFF2-40B4-BE49-F238E27FC236}">
                <a16:creationId xmlns:a16="http://schemas.microsoft.com/office/drawing/2014/main" id="{BA8D7796-2153-4B06-BE09-A751E28741D5}"/>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 typeface="Wingdings 2" panose="05020102010507070707" pitchFamily="18" charset="2"/>
              <a:buChar char=""/>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35" name="Cadre 34">
            <a:extLst>
              <a:ext uri="{FF2B5EF4-FFF2-40B4-BE49-F238E27FC236}">
                <a16:creationId xmlns:a16="http://schemas.microsoft.com/office/drawing/2014/main" id="{5950ADE3-A3C7-426D-AFD5-0939554DBFB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6C401719-DE65-4BED-82B6-EEC883CD2F53}"/>
              </a:ext>
            </a:extLst>
          </p:cNvPr>
          <p:cNvSpPr>
            <a:spLocks noGrp="1"/>
          </p:cNvSpPr>
          <p:nvPr>
            <p:ph type="body" sz="quarter" idx="15"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7106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4172591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‹Nr.›</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1231106"/>
          </a:xfrm>
          <a:prstGeom prst="rect">
            <a:avLst/>
          </a:prstGeom>
        </p:spPr>
        <p:txBody>
          <a:bodyPr wrap="square" lIns="0" rIns="0">
            <a:spAutoFit/>
          </a:bodyPr>
          <a:lstStyle>
            <a:lvl1pPr>
              <a:defRPr sz="1600"/>
            </a:lvl1pPr>
            <a:lvl2pPr marL="447675" indent="-314325">
              <a:buFont typeface="Wingdings 2" panose="05020102010507070707" pitchFamily="18"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1231106"/>
          </a:xfrm>
          <a:prstGeom prst="rect">
            <a:avLst/>
          </a:prstGeom>
        </p:spPr>
        <p:txBody>
          <a:bodyPr wrap="square" lIns="0" rIns="0">
            <a:spAutoFit/>
          </a:bodyPr>
          <a:lstStyle>
            <a:lvl1pPr>
              <a:defRPr sz="1600"/>
            </a:lvl1pPr>
            <a:lvl2pPr marL="447675" indent="-314325">
              <a:buFont typeface="Wingdings 2" panose="05020102010507070707" pitchFamily="18"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1231106"/>
          </a:xfrm>
          <a:prstGeom prst="rect">
            <a:avLst/>
          </a:prstGeom>
        </p:spPr>
        <p:txBody>
          <a:bodyPr wrap="square" lIns="0" rIns="0">
            <a:spAutoFit/>
          </a:bodyPr>
          <a:lstStyle>
            <a:lvl1pPr>
              <a:defRPr sz="1600"/>
            </a:lvl1pPr>
            <a:lvl2pPr marL="447675" indent="-314325">
              <a:buFont typeface="Wingdings 2" panose="05020102010507070707" pitchFamily="18"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prstGeom prst="rect">
            <a:avLst/>
          </a:prstGeo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en-GB"/>
              <a:t>Title of the slide</a:t>
            </a:r>
            <a:endParaRPr lang="en-GB" dirty="0"/>
          </a:p>
        </p:txBody>
      </p:sp>
      <p:sp>
        <p:nvSpPr>
          <p:cNvPr id="15" name="Cadre 14">
            <a:extLst>
              <a:ext uri="{FF2B5EF4-FFF2-40B4-BE49-F238E27FC236}">
                <a16:creationId xmlns:a16="http://schemas.microsoft.com/office/drawing/2014/main" id="{17FC6A8B-1DAF-41A9-8654-1DA19B158FA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 Placeholder 5">
            <a:extLst>
              <a:ext uri="{FF2B5EF4-FFF2-40B4-BE49-F238E27FC236}">
                <a16:creationId xmlns:a16="http://schemas.microsoft.com/office/drawing/2014/main" id="{42C34B12-7FFB-4675-97AD-ADA54ECBE709}"/>
              </a:ext>
            </a:extLst>
          </p:cNvPr>
          <p:cNvSpPr>
            <a:spLocks noGrp="1"/>
          </p:cNvSpPr>
          <p:nvPr>
            <p:ph type="body" sz="quarter" idx="15"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73074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1679787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‹Nr.›</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prstGeom prst="rect">
            <a:avLst/>
          </a:prstGeo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prstGeom prst="rect">
            <a:avLst/>
          </a:prstGeo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1477328"/>
          </a:xfrm>
          <a:prstGeom prst="rect">
            <a:avLst/>
          </a:prstGeom>
        </p:spPr>
        <p:txBody>
          <a:bodyPr lIns="0" rIns="0">
            <a:spAutoFit/>
          </a:bodyPr>
          <a:lstStyle>
            <a:lvl1pPr>
              <a:defRPr sz="1600"/>
            </a:lvl1pPr>
            <a:lvl2pPr marL="447675" indent="-314325">
              <a:buFont typeface="Wingdings 2" panose="05020102010507070707" pitchFamily="18"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1477328"/>
          </a:xfrm>
          <a:prstGeom prst="rect">
            <a:avLst/>
          </a:prstGeom>
        </p:spPr>
        <p:txBody>
          <a:bodyPr lIns="0" rIns="0">
            <a:spAutoFit/>
          </a:bodyPr>
          <a:lstStyle>
            <a:lvl1pPr>
              <a:defRPr sz="1600"/>
            </a:lvl1pPr>
            <a:lvl2pPr marL="447675" indent="-314325">
              <a:buFont typeface="Wingdings 2" panose="05020102010507070707" pitchFamily="18"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1477328"/>
          </a:xfrm>
          <a:prstGeom prst="rect">
            <a:avLst/>
          </a:prstGeom>
        </p:spPr>
        <p:txBody>
          <a:bodyPr lIns="0" rIns="0">
            <a:spAutoFit/>
          </a:bodyPr>
          <a:lstStyle>
            <a:lvl1pPr>
              <a:defRPr sz="1600"/>
            </a:lvl1pPr>
            <a:lvl2pPr marL="447675" indent="-314325">
              <a:buFont typeface="Wingdings 2" panose="05020102010507070707" pitchFamily="18" charset="2"/>
              <a:buChar char=""/>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1477328"/>
          </a:xfrm>
          <a:prstGeom prst="rect">
            <a:avLst/>
          </a:prstGeom>
        </p:spPr>
        <p:txBody>
          <a:bodyPr lIns="0" rIns="0">
            <a:spAutoFit/>
          </a:bodyPr>
          <a:lstStyle>
            <a:lvl1pPr>
              <a:defRPr sz="1600"/>
            </a:lvl1pPr>
            <a:lvl2pPr marL="447675" indent="-314325">
              <a:buFont typeface="Wingdings 2" panose="05020102010507070707" pitchFamily="18" charset="2"/>
              <a:buChar char=""/>
              <a:defRPr sz="1600"/>
            </a:lvl2pPr>
            <a:lvl3pPr>
              <a:defRPr sz="1400"/>
            </a:lvl3pPr>
            <a:lvl4pPr marL="758825" indent="0">
              <a:buNone/>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en-GB"/>
              <a:t>Title of the slide</a:t>
            </a:r>
            <a:endParaRPr lang="en-GB" dirty="0"/>
          </a:p>
        </p:txBody>
      </p:sp>
      <p:sp>
        <p:nvSpPr>
          <p:cNvPr id="22" name="Cadre 21">
            <a:extLst>
              <a:ext uri="{FF2B5EF4-FFF2-40B4-BE49-F238E27FC236}">
                <a16:creationId xmlns:a16="http://schemas.microsoft.com/office/drawing/2014/main" id="{DCCEC75F-BBD9-499D-9268-3D89E7E6B8F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CA573106-FD8F-40EB-9CBA-13741FBF8C5D}"/>
              </a:ext>
            </a:extLst>
          </p:cNvPr>
          <p:cNvSpPr>
            <a:spLocks noGrp="1"/>
          </p:cNvSpPr>
          <p:nvPr>
            <p:ph type="body" sz="quarter" idx="15"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16081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ver_2">
    <p:bg>
      <p:bgPr>
        <a:solidFill>
          <a:schemeClr val="bg1"/>
        </a:solidFill>
        <a:effectLst/>
      </p:bgPr>
    </p:bg>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61EE5D04-9E0A-4FDF-A67D-5A30620B035D}"/>
              </a:ext>
            </a:extLst>
          </p:cNvPr>
          <p:cNvSpPr>
            <a:spLocks noGrp="1"/>
          </p:cNvSpPr>
          <p:nvPr>
            <p:ph type="pic" sz="quarter" idx="13" hasCustomPrompt="1"/>
          </p:nvPr>
        </p:nvSpPr>
        <p:spPr>
          <a:xfrm>
            <a:off x="116205" y="114300"/>
            <a:ext cx="11956733" cy="6627813"/>
          </a:xfrm>
          <a:pattFill prst="wdDnDiag">
            <a:fgClr>
              <a:schemeClr val="bg1">
                <a:lumMod val="85000"/>
              </a:schemeClr>
            </a:fgClr>
            <a:bgClr>
              <a:schemeClr val="bg1"/>
            </a:bgClr>
          </a:pattFill>
        </p:spPr>
        <p:txBody>
          <a:bodyPr vert="horz" lIns="0" tIns="0" rIns="0" bIns="0" rtlCol="0" anchor="ctr">
            <a:noAutofit/>
          </a:bodyPr>
          <a:lstStyle>
            <a:lvl1pPr marL="0" marR="0" indent="0" algn="ctr"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lang="en-GB" sz="2400"/>
            </a:lvl1pPr>
          </a:lstStyle>
          <a:p>
            <a:pPr marL="0" marR="0" lvl="0" indent="0" algn="ctr" defTabSz="914400" rtl="0" eaLnBrk="1" fontAlgn="auto" latinLnBrk="0" hangingPunct="1">
              <a:lnSpc>
                <a:spcPct val="110000"/>
              </a:lnSpc>
              <a:spcBef>
                <a:spcPts val="400"/>
              </a:spcBef>
              <a:spcAft>
                <a:spcPts val="400"/>
              </a:spcAft>
              <a:buClrTx/>
              <a:buSzPct val="50000"/>
              <a:buFont typeface="HelveticaNeueLT Std Lt Cn" panose="020B0406020202030204" pitchFamily="34" charset="0"/>
              <a:buNone/>
              <a:tabLst/>
              <a:defRPr/>
            </a:pPr>
            <a:r>
              <a:rPr lang="en-GB" dirty="0"/>
              <a:t>Click to insert Image</a:t>
            </a:r>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3493799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7551996" cy="215444"/>
          </a:xfrm>
          <a:prstGeom prst="rect">
            <a:avLst/>
          </a:prstGeom>
        </p:spPr>
        <p:txBody>
          <a:bodyPr wrap="square" lIns="108000" tIns="0" rIns="180000" bIns="0">
            <a:spAutoFit/>
          </a:bodyPr>
          <a:lstStyle>
            <a:lvl1pPr>
              <a:defRPr sz="1400">
                <a:solidFill>
                  <a:schemeClr val="bg1"/>
                </a:solidFill>
              </a:defRPr>
            </a:lvl1pPr>
          </a:lstStyle>
          <a:p>
            <a:fld id="{DD578A03-1436-4C59-BC69-748A1D1A8153}" type="datetime1">
              <a:rPr lang="de-DE" smtClean="0"/>
              <a:t>25.05.2021</a:t>
            </a:fld>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THE CHAPTER</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7551996" cy="400110"/>
          </a:xfrm>
          <a:prstGeom prst="rect">
            <a:avLst/>
          </a:prstGeom>
        </p:spPr>
        <p:txBody>
          <a:bodyPr wrap="squar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Grafik 32">
            <a:extLst>
              <a:ext uri="{FF2B5EF4-FFF2-40B4-BE49-F238E27FC236}">
                <a16:creationId xmlns:a16="http://schemas.microsoft.com/office/drawing/2014/main" id="{17935C5C-EC31-4767-9ABD-1F351DBF5349}"/>
              </a:ext>
            </a:extLst>
          </p:cNvPr>
          <p:cNvPicPr>
            <a:picLocks noChangeAspect="1"/>
          </p:cNvPicPr>
          <p:nvPr userDrawn="1"/>
        </p:nvPicPr>
        <p:blipFill>
          <a:blip r:embed="rId6"/>
          <a:stretch>
            <a:fillRect/>
          </a:stretch>
        </p:blipFill>
        <p:spPr>
          <a:xfrm>
            <a:off x="7716180" y="5352479"/>
            <a:ext cx="3909082" cy="805331"/>
          </a:xfrm>
          <a:prstGeom prst="rect">
            <a:avLst/>
          </a:prstGeom>
        </p:spPr>
      </p:pic>
    </p:spTree>
    <p:extLst>
      <p:ext uri="{BB962C8B-B14F-4D97-AF65-F5344CB8AC3E}">
        <p14:creationId xmlns:p14="http://schemas.microsoft.com/office/powerpoint/2010/main" val="352436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
          <p15:clr>
            <a:srgbClr val="F26B43"/>
          </p15:clr>
        </p15:guide>
        <p15:guide id="2" pos="360">
          <p15:clr>
            <a:srgbClr val="A4A3A4"/>
          </p15:clr>
        </p15:guide>
        <p15:guide id="3" orient="horz" pos="323" userDrawn="1">
          <p15:clr>
            <a:srgbClr val="F26B43"/>
          </p15:clr>
        </p15:guide>
        <p15:guide id="4" orient="horz" pos="1888">
          <p15:clr>
            <a:srgbClr val="F26B43"/>
          </p15:clr>
        </p15:guide>
        <p15:guide id="5" orient="horz" pos="3317">
          <p15:clr>
            <a:srgbClr val="F26B43"/>
          </p15:clr>
        </p15:guide>
        <p15:guide id="6" orient="horz" pos="3929">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left_diagram_area_right">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41203894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‹Nr.›</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en-GB"/>
              <a:t>Title of the slide</a:t>
            </a:r>
            <a:endParaRPr lang="en-GB" dirty="0"/>
          </a:p>
        </p:txBody>
      </p:sp>
      <p:sp>
        <p:nvSpPr>
          <p:cNvPr id="22" name="Cadre 21">
            <a:extLst>
              <a:ext uri="{FF2B5EF4-FFF2-40B4-BE49-F238E27FC236}">
                <a16:creationId xmlns:a16="http://schemas.microsoft.com/office/drawing/2014/main" id="{DCCEC75F-BBD9-499D-9268-3D89E7E6B8F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CA573106-FD8F-40EB-9CBA-13741FBF8C5D}"/>
              </a:ext>
            </a:extLst>
          </p:cNvPr>
          <p:cNvSpPr>
            <a:spLocks noGrp="1"/>
          </p:cNvSpPr>
          <p:nvPr>
            <p:ph type="body" sz="quarter" idx="15"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tx2"/>
                </a:solidFill>
              </a:defRPr>
            </a:lvl1pPr>
          </a:lstStyle>
          <a:p>
            <a:pPr lvl="0"/>
            <a:r>
              <a:rPr lang="en-GB" dirty="0"/>
              <a:t>Subtitle of the slide</a:t>
            </a:r>
          </a:p>
        </p:txBody>
      </p:sp>
      <p:sp>
        <p:nvSpPr>
          <p:cNvPr id="20" name="Content Placeholder 2">
            <a:extLst>
              <a:ext uri="{FF2B5EF4-FFF2-40B4-BE49-F238E27FC236}">
                <a16:creationId xmlns:a16="http://schemas.microsoft.com/office/drawing/2014/main" id="{002B297F-C072-401A-A32B-620D8195125C}"/>
              </a:ext>
            </a:extLst>
          </p:cNvPr>
          <p:cNvSpPr>
            <a:spLocks noGrp="1"/>
          </p:cNvSpPr>
          <p:nvPr>
            <p:ph idx="1" hasCustomPrompt="1"/>
          </p:nvPr>
        </p:nvSpPr>
        <p:spPr>
          <a:xfrm>
            <a:off x="407368" y="2049183"/>
            <a:ext cx="3519489"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23" name="Content Placeholder 7">
            <a:extLst>
              <a:ext uri="{FF2B5EF4-FFF2-40B4-BE49-F238E27FC236}">
                <a16:creationId xmlns:a16="http://schemas.microsoft.com/office/drawing/2014/main" id="{A9CABBC0-FF72-4BE2-8AFB-BB45D99A1885}"/>
              </a:ext>
            </a:extLst>
          </p:cNvPr>
          <p:cNvSpPr>
            <a:spLocks noGrp="1"/>
          </p:cNvSpPr>
          <p:nvPr>
            <p:ph sz="quarter" idx="19" hasCustomPrompt="1"/>
          </p:nvPr>
        </p:nvSpPr>
        <p:spPr>
          <a:xfrm>
            <a:off x="4370414" y="2049183"/>
            <a:ext cx="7416800" cy="3877200"/>
          </a:xfrm>
          <a:solidFill>
            <a:srgbClr val="E8E8E8"/>
          </a:solidFill>
        </p:spPr>
        <p:txBody>
          <a:bodyPr/>
          <a:lstStyle>
            <a:lvl1pPr>
              <a:defRPr sz="1400"/>
            </a:lvl1pPr>
            <a:lvl2pPr>
              <a:defRPr sz="1200"/>
            </a:lvl2pPr>
            <a:lvl3pPr>
              <a:defRPr sz="1200"/>
            </a:lvl3pPr>
            <a:lvl4pPr>
              <a:defRPr sz="1200"/>
            </a:lvl4pPr>
            <a:lvl5pPr>
              <a:defRPr sz="1200"/>
            </a:lvl5pPr>
          </a:lstStyle>
          <a:p>
            <a:pPr lvl="0"/>
            <a:r>
              <a:rPr lang="en-US" dirty="0"/>
              <a:t>Insert diagram or visual content here</a:t>
            </a:r>
          </a:p>
        </p:txBody>
      </p:sp>
    </p:spTree>
    <p:extLst>
      <p:ext uri="{BB962C8B-B14F-4D97-AF65-F5344CB8AC3E}">
        <p14:creationId xmlns:p14="http://schemas.microsoft.com/office/powerpoint/2010/main" val="171442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gram_area_left_text right">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2774038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‹Nr.›</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en-GB"/>
              <a:t>Title of the slide</a:t>
            </a:r>
            <a:endParaRPr lang="en-GB" dirty="0"/>
          </a:p>
        </p:txBody>
      </p:sp>
      <p:sp>
        <p:nvSpPr>
          <p:cNvPr id="22" name="Cadre 21">
            <a:extLst>
              <a:ext uri="{FF2B5EF4-FFF2-40B4-BE49-F238E27FC236}">
                <a16:creationId xmlns:a16="http://schemas.microsoft.com/office/drawing/2014/main" id="{DCCEC75F-BBD9-499D-9268-3D89E7E6B8F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id="{CA573106-FD8F-40EB-9CBA-13741FBF8C5D}"/>
              </a:ext>
            </a:extLst>
          </p:cNvPr>
          <p:cNvSpPr>
            <a:spLocks noGrp="1"/>
          </p:cNvSpPr>
          <p:nvPr>
            <p:ph type="body" sz="quarter" idx="15"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tx2"/>
                </a:solidFill>
              </a:defRPr>
            </a:lvl1pPr>
          </a:lstStyle>
          <a:p>
            <a:pPr lvl="0"/>
            <a:r>
              <a:rPr lang="en-GB" dirty="0"/>
              <a:t>Subtitle of the slide</a:t>
            </a:r>
          </a:p>
        </p:txBody>
      </p:sp>
      <p:sp>
        <p:nvSpPr>
          <p:cNvPr id="20" name="Content Placeholder 2">
            <a:extLst>
              <a:ext uri="{FF2B5EF4-FFF2-40B4-BE49-F238E27FC236}">
                <a16:creationId xmlns:a16="http://schemas.microsoft.com/office/drawing/2014/main" id="{002B297F-C072-401A-A32B-620D8195125C}"/>
              </a:ext>
            </a:extLst>
          </p:cNvPr>
          <p:cNvSpPr>
            <a:spLocks noGrp="1"/>
          </p:cNvSpPr>
          <p:nvPr>
            <p:ph idx="1" hasCustomPrompt="1"/>
          </p:nvPr>
        </p:nvSpPr>
        <p:spPr>
          <a:xfrm>
            <a:off x="8267725" y="2049183"/>
            <a:ext cx="3519489"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23" name="Content Placeholder 7">
            <a:extLst>
              <a:ext uri="{FF2B5EF4-FFF2-40B4-BE49-F238E27FC236}">
                <a16:creationId xmlns:a16="http://schemas.microsoft.com/office/drawing/2014/main" id="{A9CABBC0-FF72-4BE2-8AFB-BB45D99A1885}"/>
              </a:ext>
            </a:extLst>
          </p:cNvPr>
          <p:cNvSpPr>
            <a:spLocks noGrp="1"/>
          </p:cNvSpPr>
          <p:nvPr>
            <p:ph sz="quarter" idx="19" hasCustomPrompt="1"/>
          </p:nvPr>
        </p:nvSpPr>
        <p:spPr>
          <a:xfrm>
            <a:off x="407368" y="2049183"/>
            <a:ext cx="7416800" cy="3877200"/>
          </a:xfrm>
          <a:solidFill>
            <a:srgbClr val="E8E8E8"/>
          </a:solidFill>
        </p:spPr>
        <p:txBody>
          <a:bodyPr/>
          <a:lstStyle>
            <a:lvl1pPr>
              <a:defRPr sz="1400"/>
            </a:lvl1pPr>
            <a:lvl2pPr>
              <a:defRPr sz="1200"/>
            </a:lvl2pPr>
            <a:lvl3pPr>
              <a:defRPr sz="1200"/>
            </a:lvl3pPr>
            <a:lvl4pPr>
              <a:defRPr sz="1200"/>
            </a:lvl4pPr>
            <a:lvl5pPr>
              <a:defRPr sz="1200"/>
            </a:lvl5pPr>
          </a:lstStyle>
          <a:p>
            <a:pPr lvl="0"/>
            <a:r>
              <a:rPr lang="en-US" dirty="0"/>
              <a:t>Insert diagram or visual content here</a:t>
            </a:r>
          </a:p>
        </p:txBody>
      </p:sp>
    </p:spTree>
    <p:extLst>
      <p:ext uri="{BB962C8B-B14F-4D97-AF65-F5344CB8AC3E}">
        <p14:creationId xmlns:p14="http://schemas.microsoft.com/office/powerpoint/2010/main" val="32935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1868769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4" name="Titre 3">
            <a:extLst>
              <a:ext uri="{FF2B5EF4-FFF2-40B4-BE49-F238E27FC236}">
                <a16:creationId xmlns:a16="http://schemas.microsoft.com/office/drawing/2014/main" id="{20156DF7-56BC-40D5-8DA8-2F22C6D867BD}"/>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14" name="Espace réservé du numéro de diapositive 2">
            <a:extLst>
              <a:ext uri="{FF2B5EF4-FFF2-40B4-BE49-F238E27FC236}">
                <a16:creationId xmlns:a16="http://schemas.microsoft.com/office/drawing/2014/main" id="{050AD626-E7A4-427F-9A3F-B6A6BA21F6B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15" name="Espace réservé du pied de page 4">
            <a:extLst>
              <a:ext uri="{FF2B5EF4-FFF2-40B4-BE49-F238E27FC236}">
                <a16:creationId xmlns:a16="http://schemas.microsoft.com/office/drawing/2014/main" id="{A9AA2E6C-EBCE-4B97-AB00-23968A3265E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Tree>
    <p:extLst>
      <p:ext uri="{BB962C8B-B14F-4D97-AF65-F5344CB8AC3E}">
        <p14:creationId xmlns:p14="http://schemas.microsoft.com/office/powerpoint/2010/main" val="418895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7">
          <p15:clr>
            <a:srgbClr val="F26B43"/>
          </p15:clr>
        </p15:guide>
        <p15:guide id="2" pos="7423">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906302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4" name="Titre 3">
            <a:extLst>
              <a:ext uri="{FF2B5EF4-FFF2-40B4-BE49-F238E27FC236}">
                <a16:creationId xmlns:a16="http://schemas.microsoft.com/office/drawing/2014/main" id="{20156DF7-56BC-40D5-8DA8-2F22C6D867BD}"/>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14" name="Espace réservé du numéro de diapositive 2">
            <a:extLst>
              <a:ext uri="{FF2B5EF4-FFF2-40B4-BE49-F238E27FC236}">
                <a16:creationId xmlns:a16="http://schemas.microsoft.com/office/drawing/2014/main" id="{050AD626-E7A4-427F-9A3F-B6A6BA21F6B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15" name="Espace réservé du pied de page 4">
            <a:extLst>
              <a:ext uri="{FF2B5EF4-FFF2-40B4-BE49-F238E27FC236}">
                <a16:creationId xmlns:a16="http://schemas.microsoft.com/office/drawing/2014/main" id="{A9AA2E6C-EBCE-4B97-AB00-23968A3265E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317C93FA-7D2C-4658-80E0-B891EA08A0CE}"/>
              </a:ext>
            </a:extLst>
          </p:cNvPr>
          <p:cNvSpPr>
            <a:spLocks noGrp="1"/>
          </p:cNvSpPr>
          <p:nvPr>
            <p:ph type="body" sz="quarter" idx="18" hasCustomPrompt="1"/>
          </p:nvPr>
        </p:nvSpPr>
        <p:spPr>
          <a:xfrm>
            <a:off x="404785" y="5914632"/>
            <a:ext cx="11383200"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Text Placeholder 5">
            <a:extLst>
              <a:ext uri="{FF2B5EF4-FFF2-40B4-BE49-F238E27FC236}">
                <a16:creationId xmlns:a16="http://schemas.microsoft.com/office/drawing/2014/main" id="{45D7D27C-78A9-42B0-BF87-F097DEF202C2}"/>
              </a:ext>
            </a:extLst>
          </p:cNvPr>
          <p:cNvSpPr>
            <a:spLocks noGrp="1"/>
          </p:cNvSpPr>
          <p:nvPr>
            <p:ph type="body" sz="quarter" idx="15" hasCustomPrompt="1"/>
          </p:nvPr>
        </p:nvSpPr>
        <p:spPr>
          <a:xfrm>
            <a:off x="403200" y="1368596"/>
            <a:ext cx="11383200" cy="353943"/>
          </a:xfrm>
          <a:prstGeom prst="rect">
            <a:avLst/>
          </a:prstGeom>
          <a:noFill/>
        </p:spPr>
        <p:txBody>
          <a:bodyPr wrap="square" lIns="72000" rIns="72000" bIns="0">
            <a:spAutoFit/>
          </a:bodyPr>
          <a:lstStyle>
            <a:lvl1pPr marL="0" indent="0">
              <a:spcBef>
                <a:spcPts val="0"/>
              </a:spcBef>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00752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7">
          <p15:clr>
            <a:srgbClr val="F26B43"/>
          </p15:clr>
        </p15:guide>
        <p15:guide id="2" pos="7423" userDrawn="1">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7" name="Espace réservé pour une image  16">
            <a:extLst>
              <a:ext uri="{FF2B5EF4-FFF2-40B4-BE49-F238E27FC236}">
                <a16:creationId xmlns:a16="http://schemas.microsoft.com/office/drawing/2014/main" id="{ACCC50F6-A13C-4A72-BF1F-65509E750763}"/>
              </a:ext>
            </a:extLst>
          </p:cNvPr>
          <p:cNvSpPr>
            <a:spLocks noGrp="1"/>
          </p:cNvSpPr>
          <p:nvPr>
            <p:ph type="pic" sz="quarter" idx="16"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pattFill prst="wdDnDiag">
            <a:fgClr>
              <a:schemeClr val="bg1">
                <a:lumMod val="85000"/>
              </a:schemeClr>
            </a:fgClr>
            <a:bgClr>
              <a:schemeClr val="bg1"/>
            </a:bgClr>
          </a:pattFill>
        </p:spPr>
        <p:txBody>
          <a:bodyPr vert="horz" lIns="0" tIns="0" rIns="0" bIns="0" rtlCol="0" anchor="ctr">
            <a:noAutofit/>
          </a:bodyPr>
          <a:lstStyle>
            <a:lvl1pPr algn="ctr">
              <a:defRPr lang="en-GB" sz="2400" dirty="0"/>
            </a:lvl1pPr>
          </a:lstStyle>
          <a:p>
            <a:pPr marL="0" lvl="0" indent="0">
              <a:lnSpc>
                <a:spcPct val="110000"/>
              </a:lnSpc>
              <a:spcBef>
                <a:spcPts val="400"/>
              </a:spcBef>
              <a:spcAft>
                <a:spcPts val="400"/>
              </a:spcAft>
              <a:buNone/>
            </a:pPr>
            <a:r>
              <a:rPr lang="en-GB" dirty="0"/>
              <a:t>Click to insert Image</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3258902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‹Nr.›</a:t>
            </a:fld>
            <a:r>
              <a:rPr lang="en-GB" dirty="0"/>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404786" y="1808820"/>
            <a:ext cx="4431074" cy="3868080"/>
          </a:xfrm>
          <a:prstGeom prst="rect">
            <a:avLst/>
          </a:prstGeom>
        </p:spPr>
        <p:txBody>
          <a:bodyPr>
            <a:normAutofit/>
          </a:bodyPr>
          <a:lstStyle>
            <a:lvl1pPr>
              <a:spcBef>
                <a:spcPts val="1800"/>
              </a:spcBef>
              <a:defRPr sz="1800">
                <a:solidFill>
                  <a:schemeClr val="tx1"/>
                </a:solidFill>
              </a:defRPr>
            </a:lvl1pPr>
            <a:lvl2pPr marL="447675" indent="-314325">
              <a:buFont typeface="Wingdings 2" panose="05020102010507070707" pitchFamily="18" charset="2"/>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a:xfrm>
            <a:off x="404786" y="382816"/>
            <a:ext cx="4428492" cy="480131"/>
          </a:xfrm>
        </p:spPr>
        <p:txBody>
          <a:bodyPr/>
          <a:lstStyle>
            <a:lvl1pPr>
              <a:defRPr/>
            </a:lvl1pPr>
          </a:lstStyle>
          <a:p>
            <a:r>
              <a:rPr lang="en-GB"/>
              <a:t>Title of the slide</a:t>
            </a:r>
            <a:endParaRPr lang="en-GB" dirty="0"/>
          </a:p>
        </p:txBody>
      </p:sp>
      <p:sp>
        <p:nvSpPr>
          <p:cNvPr id="12" name="Text Placeholder 8">
            <a:extLst>
              <a:ext uri="{FF2B5EF4-FFF2-40B4-BE49-F238E27FC236}">
                <a16:creationId xmlns:a16="http://schemas.microsoft.com/office/drawing/2014/main" id="{E1843EEE-85CE-4470-99A7-7C858A82380C}"/>
              </a:ext>
            </a:extLst>
          </p:cNvPr>
          <p:cNvSpPr>
            <a:spLocks noGrp="1"/>
          </p:cNvSpPr>
          <p:nvPr>
            <p:ph type="body" sz="quarter" idx="18" hasCustomPrompt="1"/>
          </p:nvPr>
        </p:nvSpPr>
        <p:spPr>
          <a:xfrm>
            <a:off x="404787" y="5914632"/>
            <a:ext cx="4428000" cy="215444"/>
          </a:xfrm>
          <a:prstGeom prst="rect">
            <a:avLst/>
          </a:prstGeom>
        </p:spPr>
        <p:txBody>
          <a:bodyPr wrap="square" lIns="72000" anchor="b">
            <a:spAutoFit/>
          </a:bodyPr>
          <a:lstStyle>
            <a:lvl1pPr marL="0" indent="0">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Text Placeholder 5">
            <a:extLst>
              <a:ext uri="{FF2B5EF4-FFF2-40B4-BE49-F238E27FC236}">
                <a16:creationId xmlns:a16="http://schemas.microsoft.com/office/drawing/2014/main" id="{3EAC0C95-AD9D-4FA2-B736-C3D930C8D9A6}"/>
              </a:ext>
            </a:extLst>
          </p:cNvPr>
          <p:cNvSpPr>
            <a:spLocks noGrp="1"/>
          </p:cNvSpPr>
          <p:nvPr>
            <p:ph type="body" sz="quarter" idx="15" hasCustomPrompt="1"/>
          </p:nvPr>
        </p:nvSpPr>
        <p:spPr>
          <a:xfrm>
            <a:off x="403200" y="1368596"/>
            <a:ext cx="4428492" cy="353943"/>
          </a:xfrm>
          <a:prstGeom prst="rect">
            <a:avLst/>
          </a:prstGeom>
          <a:noFill/>
        </p:spPr>
        <p:txBody>
          <a:bodyPr wrap="square" lIns="72000" rIns="72000" bIns="0">
            <a:spAutoFit/>
          </a:bodyPr>
          <a:lstStyle>
            <a:lvl1pPr marL="0" indent="0">
              <a:spcBef>
                <a:spcPts val="0"/>
              </a:spcBef>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93076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02572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‹Nr.›</a:t>
            </a:fld>
            <a:r>
              <a:rPr lang="en-GB" dirty="0"/>
              <a:t> ‒ </a:t>
            </a:r>
          </a:p>
        </p:txBody>
      </p:sp>
      <p:sp>
        <p:nvSpPr>
          <p:cNvPr id="14" name="Espace réservé pour une image  6">
            <a:extLst>
              <a:ext uri="{FF2B5EF4-FFF2-40B4-BE49-F238E27FC236}">
                <a16:creationId xmlns:a16="http://schemas.microsoft.com/office/drawing/2014/main" id="{ADB061CB-E113-4E2C-A030-D5294AB9CA1B}"/>
              </a:ext>
            </a:extLst>
          </p:cNvPr>
          <p:cNvSpPr>
            <a:spLocks noGrp="1"/>
          </p:cNvSpPr>
          <p:nvPr>
            <p:ph type="pic" sz="quarter" idx="13"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pattFill prst="wdDnDiag">
            <a:fgClr>
              <a:schemeClr val="bg1">
                <a:lumMod val="85000"/>
              </a:schemeClr>
            </a:fgClr>
            <a:bgClr>
              <a:schemeClr val="bg1"/>
            </a:bgClr>
          </a:pattFill>
        </p:spPr>
        <p:txBody>
          <a:bodyPr vert="horz" lIns="0" tIns="0" rIns="0" bIns="0" rtlCol="0" anchor="ctr">
            <a:noAutofit/>
          </a:bodyPr>
          <a:lstStyle>
            <a:lvl1pPr algn="ctr">
              <a:defRPr lang="en-GB" sz="2400" dirty="0"/>
            </a:lvl1pPr>
          </a:lstStyle>
          <a:p>
            <a:pPr marL="0" lvl="0" indent="0">
              <a:lnSpc>
                <a:spcPct val="110000"/>
              </a:lnSpc>
              <a:spcBef>
                <a:spcPts val="400"/>
              </a:spcBef>
              <a:spcAft>
                <a:spcPts val="400"/>
              </a:spcAft>
              <a:buNone/>
            </a:pPr>
            <a:r>
              <a:rPr lang="en-GB"/>
              <a:t>Click to insert Image</a:t>
            </a:r>
            <a:endParaRPr lang="en-GB" dirty="0"/>
          </a:p>
        </p:txBody>
      </p:sp>
      <p:sp>
        <p:nvSpPr>
          <p:cNvPr id="15" name="Text Placeholder 8">
            <a:extLst>
              <a:ext uri="{FF2B5EF4-FFF2-40B4-BE49-F238E27FC236}">
                <a16:creationId xmlns:a16="http://schemas.microsoft.com/office/drawing/2014/main" id="{2932D004-2B84-41C6-A8B9-1BF4F63E7501}"/>
              </a:ext>
            </a:extLst>
          </p:cNvPr>
          <p:cNvSpPr>
            <a:spLocks noGrp="1"/>
          </p:cNvSpPr>
          <p:nvPr>
            <p:ph type="body" sz="quarter" idx="24" hasCustomPrompt="1"/>
          </p:nvPr>
        </p:nvSpPr>
        <p:spPr>
          <a:xfrm>
            <a:off x="404787" y="5914632"/>
            <a:ext cx="4539086" cy="215444"/>
          </a:xfrm>
          <a:prstGeom prst="rect">
            <a:avLst/>
          </a:prstGeom>
        </p:spPr>
        <p:txBody>
          <a:bodyPr wrap="square" lIns="72000" anchor="b">
            <a:spAutoFit/>
          </a:bodyPr>
          <a:lstStyle>
            <a:lvl1pPr marL="0" indent="0">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3973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Visual on the righ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de-DE" smtClean="0"/>
              <a:pPr/>
              <a:t>‹Nr.›</a:t>
            </a:fld>
            <a:r>
              <a:rPr lang="de-DE"/>
              <a:t> ‒ </a:t>
            </a:r>
            <a:endParaRPr lang="de-DE" dirty="0"/>
          </a:p>
        </p:txBody>
      </p:sp>
      <p:sp>
        <p:nvSpPr>
          <p:cNvPr id="8" name="Picture Placeholder 4">
            <a:extLst>
              <a:ext uri="{FF2B5EF4-FFF2-40B4-BE49-F238E27FC236}">
                <a16:creationId xmlns:a16="http://schemas.microsoft.com/office/drawing/2014/main" id="{19D0EDA5-3F7E-4B99-BCBE-8E3FF1C17F63}"/>
              </a:ext>
            </a:extLst>
          </p:cNvPr>
          <p:cNvSpPr>
            <a:spLocks noGrp="1"/>
          </p:cNvSpPr>
          <p:nvPr>
            <p:ph type="pic" sz="quarter" idx="11" hasCustomPrompt="1"/>
          </p:nvPr>
        </p:nvSpPr>
        <p:spPr>
          <a:xfrm>
            <a:off x="4403812" y="476671"/>
            <a:ext cx="7383376" cy="5471691"/>
          </a:xfrm>
          <a:pattFill prst="wdDnDiag">
            <a:fgClr>
              <a:schemeClr val="bg1">
                <a:lumMod val="85000"/>
              </a:schemeClr>
            </a:fgClr>
            <a:bgClr>
              <a:schemeClr val="bg1"/>
            </a:bgClr>
          </a:pattFill>
        </p:spPr>
        <p:txBody>
          <a:bodyPr anchor="ctr"/>
          <a:lstStyle>
            <a:lvl1pPr algn="ctr">
              <a:defRPr/>
            </a:lvl1pPr>
          </a:lstStyle>
          <a:p>
            <a:r>
              <a:rPr lang="de-DE"/>
              <a:t>Click to insert image</a:t>
            </a:r>
            <a:endParaRPr lang="de-DE" dirty="0"/>
          </a:p>
        </p:txBody>
      </p:sp>
      <p:sp>
        <p:nvSpPr>
          <p:cNvPr id="9" name="Text Placeholder 6">
            <a:extLst>
              <a:ext uri="{FF2B5EF4-FFF2-40B4-BE49-F238E27FC236}">
                <a16:creationId xmlns:a16="http://schemas.microsoft.com/office/drawing/2014/main" id="{CB8CB60A-D623-49A2-A0B2-601F9CAA8B86}"/>
              </a:ext>
            </a:extLst>
          </p:cNvPr>
          <p:cNvSpPr>
            <a:spLocks noGrp="1"/>
          </p:cNvSpPr>
          <p:nvPr>
            <p:ph type="body" sz="quarter" idx="12" hasCustomPrompt="1"/>
          </p:nvPr>
        </p:nvSpPr>
        <p:spPr>
          <a:xfrm>
            <a:off x="393700" y="1803401"/>
            <a:ext cx="3576639" cy="4144962"/>
          </a:xfrm>
        </p:spPr>
        <p:txBody>
          <a:bodyPr/>
          <a:lstStyle/>
          <a:p>
            <a:pPr lvl="0"/>
            <a:r>
              <a:rPr lang="de-DE"/>
              <a:t>Edit Master text styles</a:t>
            </a:r>
          </a:p>
          <a:p>
            <a:pPr lvl="1"/>
            <a:r>
              <a:rPr lang="de-DE"/>
              <a:t>Second level</a:t>
            </a:r>
          </a:p>
          <a:p>
            <a:pPr lvl="2"/>
            <a:r>
              <a:rPr lang="de-DE"/>
              <a:t>Third level</a:t>
            </a:r>
            <a:endParaRPr lang="de-DE" dirty="0"/>
          </a:p>
        </p:txBody>
      </p:sp>
      <p:sp>
        <p:nvSpPr>
          <p:cNvPr id="10" name="Textplatzhalter 4">
            <a:extLst>
              <a:ext uri="{FF2B5EF4-FFF2-40B4-BE49-F238E27FC236}">
                <a16:creationId xmlns:a16="http://schemas.microsoft.com/office/drawing/2014/main" id="{F94F7A36-2760-4EA9-9E77-088A31E3C870}"/>
              </a:ext>
            </a:extLst>
          </p:cNvPr>
          <p:cNvSpPr>
            <a:spLocks noGrp="1"/>
          </p:cNvSpPr>
          <p:nvPr>
            <p:ph type="body" sz="quarter" idx="15" hasCustomPrompt="1"/>
          </p:nvPr>
        </p:nvSpPr>
        <p:spPr>
          <a:xfrm>
            <a:off x="403200" y="382816"/>
            <a:ext cx="3576639" cy="1255728"/>
          </a:xfrm>
        </p:spPr>
        <p:txBody>
          <a:bodyPr vert="horz" wrap="square" lIns="72000" tIns="45720" rIns="72000" bIns="45720" rtlCol="0" anchor="t">
            <a:spAutoFit/>
          </a:bodyPr>
          <a:lstStyle>
            <a:lvl1pPr>
              <a:defRPr lang="de-DE" sz="2800" cap="all" spc="120" baseline="0" dirty="0" smtClean="0">
                <a:solidFill>
                  <a:schemeClr val="bg2"/>
                </a:solidFill>
                <a:ea typeface="+mj-ea"/>
                <a:cs typeface="+mj-cs"/>
              </a:defRPr>
            </a:lvl1pPr>
            <a:lvl2pPr>
              <a:defRPr lang="de-DE" sz="1800" dirty="0" smtClean="0"/>
            </a:lvl2pPr>
            <a:lvl3pPr>
              <a:defRPr lang="de-DE" sz="1800" dirty="0" smtClean="0"/>
            </a:lvl3pPr>
            <a:lvl4pPr>
              <a:defRPr lang="de-DE" sz="1800" dirty="0" smtClean="0">
                <a:solidFill>
                  <a:schemeClr val="tx1"/>
                </a:solidFill>
              </a:defRPr>
            </a:lvl4pPr>
            <a:lvl5pPr>
              <a:defRPr lang="en-GB" sz="1800" dirty="0">
                <a:solidFill>
                  <a:schemeClr val="tx1"/>
                </a:solidFill>
              </a:defRPr>
            </a:lvl5pPr>
          </a:lstStyle>
          <a:p>
            <a:pPr marL="0" lvl="0">
              <a:lnSpc>
                <a:spcPct val="90000"/>
              </a:lnSpc>
              <a:spcBef>
                <a:spcPct val="0"/>
              </a:spcBef>
              <a:buNone/>
            </a:pPr>
            <a:r>
              <a:rPr lang="de-DE" dirty="0"/>
              <a:t>Click </a:t>
            </a:r>
            <a:r>
              <a:rPr lang="de-DE" dirty="0" err="1"/>
              <a:t>to</a:t>
            </a:r>
            <a:r>
              <a:rPr lang="de-DE" dirty="0"/>
              <a:t> </a:t>
            </a:r>
            <a:r>
              <a:rPr lang="de-DE" dirty="0" err="1"/>
              <a:t>edit</a:t>
            </a:r>
            <a:r>
              <a:rPr lang="de-DE" dirty="0"/>
              <a:t> Master title style</a:t>
            </a:r>
            <a:endParaRPr lang="en-GB" dirty="0"/>
          </a:p>
        </p:txBody>
      </p:sp>
    </p:spTree>
    <p:extLst>
      <p:ext uri="{BB962C8B-B14F-4D97-AF65-F5344CB8AC3E}">
        <p14:creationId xmlns:p14="http://schemas.microsoft.com/office/powerpoint/2010/main" val="206882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Visual on the lef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de-DE" smtClean="0"/>
              <a:pPr/>
              <a:t>‹Nr.›</a:t>
            </a:fld>
            <a:r>
              <a:rPr lang="de-DE"/>
              <a:t> ‒ </a:t>
            </a:r>
            <a:endParaRPr lang="de-DE" dirty="0"/>
          </a:p>
        </p:txBody>
      </p:sp>
      <p:sp>
        <p:nvSpPr>
          <p:cNvPr id="10" name="Picture Placeholder 4">
            <a:extLst>
              <a:ext uri="{FF2B5EF4-FFF2-40B4-BE49-F238E27FC236}">
                <a16:creationId xmlns:a16="http://schemas.microsoft.com/office/drawing/2014/main" id="{CB7EF569-D9EA-405B-A4B8-D7C814274939}"/>
              </a:ext>
            </a:extLst>
          </p:cNvPr>
          <p:cNvSpPr>
            <a:spLocks noGrp="1"/>
          </p:cNvSpPr>
          <p:nvPr>
            <p:ph type="pic" sz="quarter" idx="11" hasCustomPrompt="1"/>
          </p:nvPr>
        </p:nvSpPr>
        <p:spPr>
          <a:xfrm>
            <a:off x="485775" y="476671"/>
            <a:ext cx="7345472" cy="5471691"/>
          </a:xfrm>
          <a:pattFill prst="wdDnDiag">
            <a:fgClr>
              <a:schemeClr val="bg1">
                <a:lumMod val="85000"/>
              </a:schemeClr>
            </a:fgClr>
            <a:bgClr>
              <a:schemeClr val="bg1"/>
            </a:bgClr>
          </a:pattFill>
        </p:spPr>
        <p:txBody>
          <a:bodyPr anchor="ctr"/>
          <a:lstStyle>
            <a:lvl1pPr algn="ctr">
              <a:defRPr/>
            </a:lvl1pPr>
          </a:lstStyle>
          <a:p>
            <a:r>
              <a:rPr lang="de-DE"/>
              <a:t>Click to insert image</a:t>
            </a:r>
            <a:endParaRPr lang="de-DE" dirty="0"/>
          </a:p>
        </p:txBody>
      </p:sp>
      <p:sp>
        <p:nvSpPr>
          <p:cNvPr id="13" name="Text Placeholder 6">
            <a:extLst>
              <a:ext uri="{FF2B5EF4-FFF2-40B4-BE49-F238E27FC236}">
                <a16:creationId xmlns:a16="http://schemas.microsoft.com/office/drawing/2014/main" id="{A109637A-2202-477B-8975-C4047DB20FAF}"/>
              </a:ext>
            </a:extLst>
          </p:cNvPr>
          <p:cNvSpPr>
            <a:spLocks noGrp="1"/>
          </p:cNvSpPr>
          <p:nvPr>
            <p:ph type="body" sz="quarter" idx="12" hasCustomPrompt="1"/>
          </p:nvPr>
        </p:nvSpPr>
        <p:spPr>
          <a:xfrm>
            <a:off x="8257208" y="1803400"/>
            <a:ext cx="3529980" cy="4144963"/>
          </a:xfrm>
        </p:spPr>
        <p:txBody>
          <a:bodyPr/>
          <a:lstStyle/>
          <a:p>
            <a:pPr lvl="0"/>
            <a:r>
              <a:rPr lang="de-DE"/>
              <a:t>Edit Master text styles</a:t>
            </a:r>
          </a:p>
          <a:p>
            <a:pPr lvl="1"/>
            <a:r>
              <a:rPr lang="de-DE"/>
              <a:t>Second level</a:t>
            </a:r>
          </a:p>
          <a:p>
            <a:pPr lvl="2"/>
            <a:r>
              <a:rPr lang="de-DE"/>
              <a:t>Third level</a:t>
            </a:r>
            <a:endParaRPr lang="de-DE" dirty="0"/>
          </a:p>
        </p:txBody>
      </p:sp>
      <p:sp>
        <p:nvSpPr>
          <p:cNvPr id="5" name="Textplatzhalter 4">
            <a:extLst>
              <a:ext uri="{FF2B5EF4-FFF2-40B4-BE49-F238E27FC236}">
                <a16:creationId xmlns:a16="http://schemas.microsoft.com/office/drawing/2014/main" id="{0582FDD0-0C50-41E0-8FB9-49E5F550E3C7}"/>
              </a:ext>
            </a:extLst>
          </p:cNvPr>
          <p:cNvSpPr>
            <a:spLocks noGrp="1"/>
          </p:cNvSpPr>
          <p:nvPr>
            <p:ph type="body" sz="quarter" idx="15" hasCustomPrompt="1"/>
          </p:nvPr>
        </p:nvSpPr>
        <p:spPr>
          <a:xfrm>
            <a:off x="8256587" y="382817"/>
            <a:ext cx="3528000" cy="1255728"/>
          </a:xfrm>
        </p:spPr>
        <p:txBody>
          <a:bodyPr vert="horz" wrap="square" lIns="72000" tIns="45720" rIns="72000" bIns="45720" rtlCol="0" anchor="t">
            <a:spAutoFit/>
          </a:bodyPr>
          <a:lstStyle>
            <a:lvl1pPr>
              <a:defRPr lang="de-DE" sz="2800" cap="all" spc="120" baseline="0" dirty="0">
                <a:solidFill>
                  <a:schemeClr val="bg2"/>
                </a:solidFill>
                <a:ea typeface="+mj-ea"/>
                <a:cs typeface="+mj-cs"/>
              </a:defRPr>
            </a:lvl1pPr>
          </a:lstStyle>
          <a:p>
            <a:pPr marL="0" lvl="0">
              <a:lnSpc>
                <a:spcPct val="90000"/>
              </a:lnSpc>
              <a:spcBef>
                <a:spcPct val="0"/>
              </a:spcBef>
              <a:buNone/>
            </a:pPr>
            <a:r>
              <a:rPr lang="de-DE" dirty="0"/>
              <a:t>Click </a:t>
            </a:r>
            <a:r>
              <a:rPr lang="de-DE" dirty="0" err="1"/>
              <a:t>to</a:t>
            </a:r>
            <a:r>
              <a:rPr lang="de-DE" dirty="0"/>
              <a:t> </a:t>
            </a:r>
            <a:r>
              <a:rPr lang="de-DE" dirty="0" err="1"/>
              <a:t>edit</a:t>
            </a:r>
            <a:r>
              <a:rPr lang="de-DE" dirty="0"/>
              <a:t> Master title style</a:t>
            </a:r>
          </a:p>
        </p:txBody>
      </p:sp>
    </p:spTree>
    <p:extLst>
      <p:ext uri="{BB962C8B-B14F-4D97-AF65-F5344CB8AC3E}">
        <p14:creationId xmlns:p14="http://schemas.microsoft.com/office/powerpoint/2010/main" val="352726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with title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‹Nr.›</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en-GB" dirty="0"/>
              <a:t>Title of the slide</a:t>
            </a:r>
          </a:p>
        </p:txBody>
      </p:sp>
      <p:sp>
        <p:nvSpPr>
          <p:cNvPr id="16" name="Cadre 15">
            <a:extLst>
              <a:ext uri="{FF2B5EF4-FFF2-40B4-BE49-F238E27FC236}">
                <a16:creationId xmlns:a16="http://schemas.microsoft.com/office/drawing/2014/main" id="{A049C2FF-866E-4770-BF24-2A2A45738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2237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3" name="Titre 2">
            <a:extLst>
              <a:ext uri="{FF2B5EF4-FFF2-40B4-BE49-F238E27FC236}">
                <a16:creationId xmlns:a16="http://schemas.microsoft.com/office/drawing/2014/main" id="{FC2D6908-8D7A-4CE7-9DE7-6E0F205FACEA}"/>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13" name="Espace réservé du numéro de diapositive 2">
            <a:extLst>
              <a:ext uri="{FF2B5EF4-FFF2-40B4-BE49-F238E27FC236}">
                <a16:creationId xmlns:a16="http://schemas.microsoft.com/office/drawing/2014/main" id="{24ADEA99-782B-4EA9-8B50-5C36455F7ED5}"/>
              </a:ext>
            </a:extLst>
          </p:cNvPr>
          <p:cNvSpPr>
            <a:spLocks noGrp="1"/>
          </p:cNvSpPr>
          <p:nvPr>
            <p:ph type="sldNum" sz="quarter" idx="20"/>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16" name="Espace réservé du pied de page 4">
            <a:extLst>
              <a:ext uri="{FF2B5EF4-FFF2-40B4-BE49-F238E27FC236}">
                <a16:creationId xmlns:a16="http://schemas.microsoft.com/office/drawing/2014/main" id="{1C65FA57-AC6F-4E7C-BFE5-E8B5F9BC459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Tree>
    <p:extLst>
      <p:ext uri="{BB962C8B-B14F-4D97-AF65-F5344CB8AC3E}">
        <p14:creationId xmlns:p14="http://schemas.microsoft.com/office/powerpoint/2010/main" val="211690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pos="30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1"/>
            </p:custDataLst>
            <p:extLst>
              <p:ext uri="{D42A27DB-BD31-4B8C-83A1-F6EECF244321}">
                <p14:modId xmlns:p14="http://schemas.microsoft.com/office/powerpoint/2010/main" val="1232666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64988" y="1649866"/>
            <a:ext cx="7546216" cy="661720"/>
          </a:xfrm>
          <a:prstGeom prst="rect">
            <a:avLst/>
          </a:prstGeom>
        </p:spPr>
        <p:txBody>
          <a:bodyPr wrap="square" lIns="108000" rIns="180000">
            <a:spAutoFit/>
          </a:bodyPr>
          <a:lstStyle>
            <a:lvl1pPr marL="450850" indent="-450850">
              <a:lnSpc>
                <a:spcPct val="100000"/>
              </a:lnSpc>
              <a:spcBef>
                <a:spcPts val="1800"/>
              </a:spcBef>
              <a:buSzPct val="100000"/>
              <a:buFont typeface="+mj-lt"/>
              <a:buAutoNum type="arabicPeriod"/>
              <a:defRPr sz="1600">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2</a:t>
            </a:r>
          </a:p>
        </p:txBody>
      </p:sp>
      <p:pic>
        <p:nvPicPr>
          <p:cNvPr id="10" name="Graphique 8">
            <a:extLst>
              <a:ext uri="{FF2B5EF4-FFF2-40B4-BE49-F238E27FC236}">
                <a16:creationId xmlns:a16="http://schemas.microsoft.com/office/drawing/2014/main" id="{9A9743B7-8D0B-4F4B-900B-FE6932488C3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12" name="Espace réservé du pied de page 4">
            <a:extLst>
              <a:ext uri="{FF2B5EF4-FFF2-40B4-BE49-F238E27FC236}">
                <a16:creationId xmlns:a16="http://schemas.microsoft.com/office/drawing/2014/main" id="{26F3B280-A751-4795-8CA3-6E2A172C029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Cadre 10">
            <a:extLst>
              <a:ext uri="{FF2B5EF4-FFF2-40B4-BE49-F238E27FC236}">
                <a16:creationId xmlns:a16="http://schemas.microsoft.com/office/drawing/2014/main" id="{6F646978-984E-4505-9B5C-9086DFEE20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6641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‹Nr.›</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pattFill prst="wdDnDiag">
            <a:fgClr>
              <a:schemeClr val="bg1">
                <a:lumMod val="85000"/>
              </a:schemeClr>
            </a:fgClr>
            <a:bgClr>
              <a:schemeClr val="bg1"/>
            </a:bgClr>
          </a:pattFill>
        </p:spPr>
        <p:txBody>
          <a:bodyPr vert="horz" lIns="0" tIns="0" rIns="0" bIns="0" rtlCol="0" anchor="ctr">
            <a:noAutofit/>
          </a:bodyPr>
          <a:lstStyle>
            <a:lvl1pPr>
              <a:defRPr lang="en-GB" sz="2400" dirty="0"/>
            </a:lvl1pPr>
          </a:lstStyle>
          <a:p>
            <a:pPr marL="0" lvl="0" indent="0" algn="ctr">
              <a:lnSpc>
                <a:spcPct val="110000"/>
              </a:lnSpc>
              <a:spcBef>
                <a:spcPts val="400"/>
              </a:spcBef>
              <a:spcAft>
                <a:spcPts val="400"/>
              </a:spcAft>
              <a:buNone/>
            </a:pPr>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pattFill prst="wdDnDiag">
            <a:fgClr>
              <a:schemeClr val="bg1">
                <a:lumMod val="85000"/>
              </a:schemeClr>
            </a:fgClr>
            <a:bgClr>
              <a:schemeClr val="bg1"/>
            </a:bgClr>
          </a:pattFill>
        </p:spPr>
        <p:txBody>
          <a:bodyPr vert="horz" lIns="0" tIns="0" rIns="0" bIns="0" rtlCol="0" anchor="ctr">
            <a:noAutofit/>
          </a:bodyPr>
          <a:lstStyle>
            <a:lvl1pPr>
              <a:defRPr lang="en-GB" sz="2400" dirty="0"/>
            </a:lvl1pPr>
          </a:lstStyle>
          <a:p>
            <a:pPr marL="0" lvl="0" indent="0" algn="ctr">
              <a:lnSpc>
                <a:spcPct val="110000"/>
              </a:lnSpc>
              <a:spcBef>
                <a:spcPts val="400"/>
              </a:spcBef>
              <a:spcAft>
                <a:spcPts val="400"/>
              </a:spcAft>
              <a:buNone/>
            </a:pPr>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pattFill prst="wdDnDiag">
            <a:fgClr>
              <a:schemeClr val="bg1">
                <a:lumMod val="85000"/>
              </a:schemeClr>
            </a:fgClr>
            <a:bgClr>
              <a:schemeClr val="bg1"/>
            </a:bgClr>
          </a:pattFill>
        </p:spPr>
        <p:txBody>
          <a:bodyPr vert="horz" lIns="0" tIns="0" rIns="0" bIns="0" rtlCol="0" anchor="ctr">
            <a:noAutofit/>
          </a:bodyPr>
          <a:lstStyle>
            <a:lvl1pPr>
              <a:defRPr lang="en-GB" sz="2400" dirty="0"/>
            </a:lvl1pPr>
          </a:lstStyle>
          <a:p>
            <a:pPr marL="0" lvl="0" indent="0" algn="ctr">
              <a:lnSpc>
                <a:spcPct val="110000"/>
              </a:lnSpc>
              <a:spcBef>
                <a:spcPts val="400"/>
              </a:spcBef>
              <a:spcAft>
                <a:spcPts val="400"/>
              </a:spcAft>
              <a:buNone/>
            </a:pPr>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en-GB"/>
              <a:t>Title of the slide</a:t>
            </a:r>
            <a:endParaRPr lang="en-GB" dirty="0"/>
          </a:p>
        </p:txBody>
      </p:sp>
      <p:sp>
        <p:nvSpPr>
          <p:cNvPr id="14" name="Cadre 13">
            <a:extLst>
              <a:ext uri="{FF2B5EF4-FFF2-40B4-BE49-F238E27FC236}">
                <a16:creationId xmlns:a16="http://schemas.microsoft.com/office/drawing/2014/main" id="{EF680AAE-5E06-4510-A29A-EA1B5C3FC64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3528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Visual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5300" y="2060848"/>
            <a:ext cx="3121480" cy="2736304"/>
          </a:xfrm>
          <a:prstGeom prst="rect">
            <a:avLst/>
          </a:prstGeom>
          <a:pattFill prst="wdDnDiag">
            <a:fgClr>
              <a:schemeClr val="bg1">
                <a:lumMod val="85000"/>
              </a:schemeClr>
            </a:fgClr>
            <a:bgClr>
              <a:schemeClr val="bg1"/>
            </a:bgClr>
          </a:pattFill>
        </p:spPr>
        <p:txBody>
          <a:bodyPr vert="horz" lIns="0" tIns="0" rIns="0" bIns="0" rtlCol="0" anchor="ctr">
            <a:noAutofit/>
          </a:bodyPr>
          <a:lstStyle>
            <a:lvl1pPr>
              <a:defRPr lang="en-GB" sz="2400" dirty="0"/>
            </a:lvl1pPr>
          </a:lstStyle>
          <a:p>
            <a:pPr marL="0" lvl="0" indent="0" algn="ctr">
              <a:lnSpc>
                <a:spcPct val="110000"/>
              </a:lnSpc>
              <a:spcBef>
                <a:spcPts val="400"/>
              </a:spcBef>
              <a:spcAft>
                <a:spcPts val="400"/>
              </a:spcAft>
              <a:buNone/>
            </a:pPr>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4535260" y="2060848"/>
            <a:ext cx="3121480" cy="2736304"/>
          </a:xfrm>
          <a:prstGeom prst="rect">
            <a:avLst/>
          </a:prstGeom>
          <a:pattFill prst="wdDnDiag">
            <a:fgClr>
              <a:schemeClr val="bg1">
                <a:lumMod val="85000"/>
              </a:schemeClr>
            </a:fgClr>
            <a:bgClr>
              <a:schemeClr val="bg1"/>
            </a:bgClr>
          </a:pattFill>
        </p:spPr>
        <p:txBody>
          <a:bodyPr vert="horz" lIns="0" tIns="0" rIns="0" bIns="0" rtlCol="0" anchor="ctr">
            <a:noAutofit/>
          </a:bodyPr>
          <a:lstStyle>
            <a:lvl1pPr>
              <a:defRPr lang="en-GB" sz="2400" dirty="0"/>
            </a:lvl1pPr>
          </a:lstStyle>
          <a:p>
            <a:pPr marL="0" lvl="0" indent="0" algn="ctr">
              <a:lnSpc>
                <a:spcPct val="110000"/>
              </a:lnSpc>
              <a:spcBef>
                <a:spcPts val="400"/>
              </a:spcBef>
              <a:spcAft>
                <a:spcPts val="400"/>
              </a:spcAft>
              <a:buNone/>
            </a:pPr>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8575220" y="2060848"/>
            <a:ext cx="3121480" cy="2736304"/>
          </a:xfrm>
          <a:prstGeom prst="rect">
            <a:avLst/>
          </a:prstGeom>
          <a:pattFill prst="wdDnDiag">
            <a:fgClr>
              <a:schemeClr val="bg1">
                <a:lumMod val="85000"/>
              </a:schemeClr>
            </a:fgClr>
            <a:bgClr>
              <a:schemeClr val="bg1"/>
            </a:bgClr>
          </a:pattFill>
        </p:spPr>
        <p:txBody>
          <a:bodyPr vert="horz" lIns="0" tIns="0" rIns="0" bIns="0" rtlCol="0" anchor="ctr">
            <a:noAutofit/>
          </a:bodyPr>
          <a:lstStyle>
            <a:lvl1pPr>
              <a:defRPr lang="en-GB" sz="2400" dirty="0"/>
            </a:lvl1pPr>
          </a:lstStyle>
          <a:p>
            <a:pPr marL="0" lvl="0" indent="0" algn="ctr">
              <a:lnSpc>
                <a:spcPct val="110000"/>
              </a:lnSpc>
              <a:spcBef>
                <a:spcPts val="400"/>
              </a:spcBef>
              <a:spcAft>
                <a:spcPts val="400"/>
              </a:spcAft>
              <a:buNone/>
            </a:pPr>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Tree>
    <p:extLst>
      <p:ext uri="{BB962C8B-B14F-4D97-AF65-F5344CB8AC3E}">
        <p14:creationId xmlns:p14="http://schemas.microsoft.com/office/powerpoint/2010/main" val="187050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pos="7379" userDrawn="1">
          <p15:clr>
            <a:srgbClr val="FBAE40"/>
          </p15:clr>
        </p15:guide>
        <p15:guide id="6" pos="306"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extLst>
              <p:ext uri="{D42A27DB-BD31-4B8C-83A1-F6EECF244321}">
                <p14:modId xmlns:p14="http://schemas.microsoft.com/office/powerpoint/2010/main" val="2348797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a:prstGeom prst="rect">
            <a:avLst/>
          </a:prstGeom>
          <a:pattFill prst="wdDnDiag">
            <a:fgClr>
              <a:schemeClr val="bg1">
                <a:lumMod val="85000"/>
              </a:schemeClr>
            </a:fgClr>
            <a:bgClr>
              <a:schemeClr val="bg1"/>
            </a:bgClr>
          </a:pattFill>
        </p:spPr>
        <p:txBody>
          <a:bodyPr vert="horz" lIns="0" tIns="0" rIns="0" bIns="0" rtlCol="0" anchor="ctr">
            <a:noAutofit/>
          </a:bodyPr>
          <a:lstStyle>
            <a:lvl1pPr>
              <a:defRPr lang="en-GB" sz="2400"/>
            </a:lvl1pPr>
          </a:lstStyle>
          <a:p>
            <a:pPr marL="0" lvl="0" indent="0" algn="ctr">
              <a:lnSpc>
                <a:spcPct val="110000"/>
              </a:lnSpc>
              <a:spcBef>
                <a:spcPts val="400"/>
              </a:spcBef>
              <a:spcAft>
                <a:spcPts val="400"/>
              </a:spcAft>
              <a:buNone/>
            </a:pP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a:prstGeom prst="rect">
            <a:avLst/>
          </a:prstGeom>
          <a:pattFill prst="wdDnDiag">
            <a:fgClr>
              <a:schemeClr val="bg1">
                <a:lumMod val="85000"/>
              </a:schemeClr>
            </a:fgClr>
            <a:bgClr>
              <a:schemeClr val="bg1"/>
            </a:bgClr>
          </a:pattFill>
        </p:spPr>
        <p:txBody>
          <a:bodyPr vert="horz" lIns="0" tIns="0" rIns="0" bIns="0" rtlCol="0" anchor="ctr">
            <a:noAutofit/>
          </a:bodyPr>
          <a:lstStyle>
            <a:lvl1pPr>
              <a:defRPr lang="en-GB" sz="2400"/>
            </a:lvl1pPr>
          </a:lstStyle>
          <a:p>
            <a:pPr marL="0" lvl="0" indent="0" algn="ctr">
              <a:lnSpc>
                <a:spcPct val="110000"/>
              </a:lnSpc>
              <a:spcBef>
                <a:spcPts val="400"/>
              </a:spcBef>
              <a:spcAft>
                <a:spcPts val="400"/>
              </a:spcAft>
              <a:buNone/>
            </a:pP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a:prstGeom prst="rect">
            <a:avLst/>
          </a:prstGeom>
          <a:pattFill prst="wdDnDiag">
            <a:fgClr>
              <a:schemeClr val="bg1">
                <a:lumMod val="85000"/>
              </a:schemeClr>
            </a:fgClr>
            <a:bgClr>
              <a:schemeClr val="bg1"/>
            </a:bgClr>
          </a:pattFill>
        </p:spPr>
        <p:txBody>
          <a:bodyPr vert="horz" lIns="0" tIns="0" rIns="0" bIns="0" rtlCol="0" anchor="ctr">
            <a:noAutofit/>
          </a:bodyPr>
          <a:lstStyle>
            <a:lvl1pPr>
              <a:defRPr lang="en-GB" sz="2400"/>
            </a:lvl1pPr>
          </a:lstStyle>
          <a:p>
            <a:pPr marL="0" lvl="0" indent="0" algn="ctr">
              <a:lnSpc>
                <a:spcPct val="110000"/>
              </a:lnSpc>
              <a:spcBef>
                <a:spcPts val="400"/>
              </a:spcBef>
              <a:spcAft>
                <a:spcPts val="400"/>
              </a:spcAft>
              <a:buNone/>
            </a:pP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5" name="Cadre 14">
            <a:extLst>
              <a:ext uri="{FF2B5EF4-FFF2-40B4-BE49-F238E27FC236}">
                <a16:creationId xmlns:a16="http://schemas.microsoft.com/office/drawing/2014/main" id="{68EED736-1703-4230-AAE3-5752B65C5AC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3576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2" userDrawn="1">
          <p15:clr>
            <a:srgbClr val="F26B43"/>
          </p15:clr>
        </p15:guide>
        <p15:guide id="2" orient="horz" pos="613" userDrawn="1">
          <p15:clr>
            <a:srgbClr val="F26B43"/>
          </p15:clr>
        </p15:guide>
        <p15:guide id="3" pos="247" userDrawn="1">
          <p15:clr>
            <a:srgbClr val="F26B43"/>
          </p15:clr>
        </p15:guide>
        <p15:guide id="4" pos="7424" userDrawn="1">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extLst>
              <p:ext uri="{D42A27DB-BD31-4B8C-83A1-F6EECF244321}">
                <p14:modId xmlns:p14="http://schemas.microsoft.com/office/powerpoint/2010/main" val="2809081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a:prstGeom prst="rect">
            <a:avLst/>
          </a:prstGeom>
          <a:pattFill prst="wdDnDiag">
            <a:fgClr>
              <a:schemeClr val="bg1">
                <a:lumMod val="85000"/>
              </a:schemeClr>
            </a:fgClr>
            <a:bgClr>
              <a:schemeClr val="bg1"/>
            </a:bgClr>
          </a:pattFill>
        </p:spPr>
        <p:txBody>
          <a:bodyPr vert="horz" lIns="0" tIns="0" rIns="0" bIns="0" rtlCol="0" anchor="ctr">
            <a:noAutofit/>
          </a:bodyPr>
          <a:lstStyle>
            <a:lvl1pPr>
              <a:defRPr lang="en-GB" sz="2400"/>
            </a:lvl1pPr>
          </a:lstStyle>
          <a:p>
            <a:pPr marL="0" lvl="0" indent="0" algn="ctr">
              <a:lnSpc>
                <a:spcPct val="110000"/>
              </a:lnSpc>
              <a:spcBef>
                <a:spcPts val="400"/>
              </a:spcBef>
              <a:spcAft>
                <a:spcPts val="400"/>
              </a:spcAft>
              <a:buNone/>
            </a:pP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a:prstGeom prst="rect">
            <a:avLst/>
          </a:prstGeom>
          <a:pattFill prst="wdDnDiag">
            <a:fgClr>
              <a:schemeClr val="bg1">
                <a:lumMod val="85000"/>
              </a:schemeClr>
            </a:fgClr>
            <a:bgClr>
              <a:schemeClr val="bg1"/>
            </a:bgClr>
          </a:pattFill>
        </p:spPr>
        <p:txBody>
          <a:bodyPr vert="horz" lIns="0" tIns="0" rIns="0" bIns="0" rtlCol="0" anchor="ctr">
            <a:noAutofit/>
          </a:bodyPr>
          <a:lstStyle>
            <a:lvl1pPr>
              <a:defRPr lang="en-GB" sz="2400"/>
            </a:lvl1pPr>
          </a:lstStyle>
          <a:p>
            <a:pPr marL="0" lvl="0" indent="0" algn="ctr">
              <a:lnSpc>
                <a:spcPct val="110000"/>
              </a:lnSpc>
              <a:spcBef>
                <a:spcPts val="400"/>
              </a:spcBef>
              <a:spcAft>
                <a:spcPts val="400"/>
              </a:spcAft>
              <a:buNone/>
            </a:pP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a:prstGeom prst="rect">
            <a:avLst/>
          </a:prstGeom>
          <a:pattFill prst="wdDnDiag">
            <a:fgClr>
              <a:schemeClr val="bg1">
                <a:lumMod val="85000"/>
              </a:schemeClr>
            </a:fgClr>
            <a:bgClr>
              <a:schemeClr val="bg1"/>
            </a:bgClr>
          </a:pattFill>
        </p:spPr>
        <p:txBody>
          <a:bodyPr vert="horz" lIns="0" tIns="0" rIns="0" bIns="0" rtlCol="0" anchor="ctr">
            <a:noAutofit/>
          </a:bodyPr>
          <a:lstStyle>
            <a:lvl1pPr>
              <a:defRPr lang="en-GB" sz="2400"/>
            </a:lvl1pPr>
          </a:lstStyle>
          <a:p>
            <a:pPr marL="0" lvl="0" indent="0" algn="ctr">
              <a:lnSpc>
                <a:spcPct val="110000"/>
              </a:lnSpc>
              <a:spcBef>
                <a:spcPts val="400"/>
              </a:spcBef>
              <a:spcAft>
                <a:spcPts val="400"/>
              </a:spcAft>
              <a:buNone/>
            </a:pP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655BB120-DEC8-4862-A749-F95DCFBBD8A3}"/>
              </a:ext>
            </a:extLst>
          </p:cNvPr>
          <p:cNvSpPr>
            <a:spLocks noGrp="1"/>
          </p:cNvSpPr>
          <p:nvPr>
            <p:ph type="title" hasCustomPrompt="1"/>
          </p:nvPr>
        </p:nvSpPr>
        <p:spPr/>
        <p:txBody>
          <a:bodyPr/>
          <a:lstStyle>
            <a:lvl1pPr>
              <a:defRPr>
                <a:solidFill>
                  <a:schemeClr val="bg1"/>
                </a:solidFill>
              </a:defRPr>
            </a:lvl1pPr>
          </a:lstStyle>
          <a:p>
            <a:r>
              <a:rPr lang="en-GB"/>
              <a:t>TITLE OF THE SLIDE</a:t>
            </a:r>
            <a:endParaRPr lang="en-GB" dirty="0"/>
          </a:p>
        </p:txBody>
      </p:sp>
      <p:sp>
        <p:nvSpPr>
          <p:cNvPr id="21" name="Espace réservé du numéro de diapositive 2">
            <a:extLst>
              <a:ext uri="{FF2B5EF4-FFF2-40B4-BE49-F238E27FC236}">
                <a16:creationId xmlns:a16="http://schemas.microsoft.com/office/drawing/2014/main" id="{884DC4C2-9D2C-4842-A411-C03316909904}"/>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23" name="Espace réservé du pied de page 4">
            <a:extLst>
              <a:ext uri="{FF2B5EF4-FFF2-40B4-BE49-F238E27FC236}">
                <a16:creationId xmlns:a16="http://schemas.microsoft.com/office/drawing/2014/main" id="{80203216-1526-40D8-82F2-453F753FA3DB}"/>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9" name="Text Placeholder 8">
            <a:extLst>
              <a:ext uri="{FF2B5EF4-FFF2-40B4-BE49-F238E27FC236}">
                <a16:creationId xmlns:a16="http://schemas.microsoft.com/office/drawing/2014/main" id="{2B73FA08-BEBA-4849-818A-CAA0CE59A661}"/>
              </a:ext>
            </a:extLst>
          </p:cNvPr>
          <p:cNvSpPr>
            <a:spLocks noGrp="1"/>
          </p:cNvSpPr>
          <p:nvPr>
            <p:ph type="body" sz="quarter" idx="18" hasCustomPrompt="1"/>
          </p:nvPr>
        </p:nvSpPr>
        <p:spPr>
          <a:xfrm>
            <a:off x="404787" y="5914632"/>
            <a:ext cx="11400278" cy="215444"/>
          </a:xfrm>
          <a:prstGeom prst="rect">
            <a:avLst/>
          </a:prstGeom>
        </p:spPr>
        <p:txBody>
          <a:bodyPr wrap="square" lIns="72000" anchor="b">
            <a:spAutoFit/>
          </a:bodyPr>
          <a:lstStyle>
            <a:lvl1pPr marL="0" indent="0">
              <a:spcBef>
                <a:spcPts val="0"/>
              </a:spcBef>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FF22C7FD-AB94-474F-A263-6F71CCCBCD7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7793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2" userDrawn="1">
          <p15:clr>
            <a:srgbClr val="F26B43"/>
          </p15:clr>
        </p15:guide>
        <p15:guide id="2" orient="horz" pos="613">
          <p15:clr>
            <a:srgbClr val="F26B43"/>
          </p15:clr>
        </p15:guide>
        <p15:guide id="3" pos="247">
          <p15:clr>
            <a:srgbClr val="F26B43"/>
          </p15:clr>
        </p15:guide>
        <p15:guide id="4" pos="7424">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7" name="Cadre 6">
            <a:extLst>
              <a:ext uri="{FF2B5EF4-FFF2-40B4-BE49-F238E27FC236}">
                <a16:creationId xmlns:a16="http://schemas.microsoft.com/office/drawing/2014/main" id="{DDD157D2-6F21-42E5-B4EA-1247BDAA62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338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2121045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adre 7">
            <a:extLst>
              <a:ext uri="{FF2B5EF4-FFF2-40B4-BE49-F238E27FC236}">
                <a16:creationId xmlns:a16="http://schemas.microsoft.com/office/drawing/2014/main" id="{2477EA9A-3073-4EA7-A4DD-B3342BEE6CC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Grafik 9">
            <a:extLst>
              <a:ext uri="{FF2B5EF4-FFF2-40B4-BE49-F238E27FC236}">
                <a16:creationId xmlns:a16="http://schemas.microsoft.com/office/drawing/2014/main" id="{9660F578-1325-46C4-9850-2FF0123F0935}"/>
              </a:ext>
            </a:extLst>
          </p:cNvPr>
          <p:cNvPicPr>
            <a:picLocks noChangeAspect="1"/>
          </p:cNvPicPr>
          <p:nvPr userDrawn="1"/>
        </p:nvPicPr>
        <p:blipFill>
          <a:blip r:embed="rId5"/>
          <a:stretch>
            <a:fillRect/>
          </a:stretch>
        </p:blipFill>
        <p:spPr>
          <a:xfrm>
            <a:off x="7716180" y="5352479"/>
            <a:ext cx="3909082" cy="805331"/>
          </a:xfrm>
          <a:prstGeom prst="rect">
            <a:avLst/>
          </a:prstGeom>
        </p:spPr>
      </p:pic>
    </p:spTree>
    <p:extLst>
      <p:ext uri="{BB962C8B-B14F-4D97-AF65-F5344CB8AC3E}">
        <p14:creationId xmlns:p14="http://schemas.microsoft.com/office/powerpoint/2010/main" val="248926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2677157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ZoneTexte 9">
            <a:extLst>
              <a:ext uri="{FF2B5EF4-FFF2-40B4-BE49-F238E27FC236}">
                <a16:creationId xmlns:a16="http://schemas.microsoft.com/office/drawing/2014/main" id="{C539E3ED-BDF3-459B-ADDB-C44E9D3916BA}"/>
              </a:ext>
            </a:extLst>
          </p:cNvPr>
          <p:cNvSpPr txBox="1"/>
          <p:nvPr userDrawn="1"/>
        </p:nvSpPr>
        <p:spPr>
          <a:xfrm>
            <a:off x="515380" y="944724"/>
            <a:ext cx="3416320" cy="1200329"/>
          </a:xfrm>
          <a:prstGeom prst="rect">
            <a:avLst/>
          </a:prstGeom>
          <a:noFill/>
        </p:spPr>
        <p:txBody>
          <a:bodyPr wrap="none" rtlCol="0">
            <a:spAutoFit/>
          </a:bodyPr>
          <a:lstStyle/>
          <a:p>
            <a:r>
              <a:rPr lang="en-GB" sz="7200" b="1">
                <a:solidFill>
                  <a:schemeClr val="bg1"/>
                </a:solidFill>
                <a:latin typeface="+mn-lt"/>
              </a:rPr>
              <a:t>THANK</a:t>
            </a:r>
            <a:endParaRPr lang="en-GB" sz="7200" b="1" dirty="0">
              <a:solidFill>
                <a:schemeClr val="bg1"/>
              </a:solidFill>
              <a:latin typeface="+mn-lt"/>
            </a:endParaRPr>
          </a:p>
        </p:txBody>
      </p:sp>
      <p:sp>
        <p:nvSpPr>
          <p:cNvPr id="20" name="ZoneTexte 19">
            <a:extLst>
              <a:ext uri="{FF2B5EF4-FFF2-40B4-BE49-F238E27FC236}">
                <a16:creationId xmlns:a16="http://schemas.microsoft.com/office/drawing/2014/main" id="{6EB9C8AA-305A-4586-B066-7FD90B345C8E}"/>
              </a:ext>
            </a:extLst>
          </p:cNvPr>
          <p:cNvSpPr txBox="1"/>
          <p:nvPr userDrawn="1"/>
        </p:nvSpPr>
        <p:spPr>
          <a:xfrm>
            <a:off x="613347" y="2014987"/>
            <a:ext cx="2628292" cy="1116124"/>
          </a:xfrm>
          <a:prstGeom prst="rect">
            <a:avLst/>
          </a:prstGeom>
          <a:solidFill>
            <a:schemeClr val="tx2"/>
          </a:solidFill>
        </p:spPr>
        <p:txBody>
          <a:bodyPr wrap="square" lIns="180000" rIns="180000" rtlCol="0">
            <a:noAutofit/>
          </a:bodyPr>
          <a:lstStyle/>
          <a:p>
            <a:pPr algn="ctr"/>
            <a:r>
              <a:rPr lang="en-GB" sz="7200" b="1">
                <a:solidFill>
                  <a:schemeClr val="bg1"/>
                </a:solidFill>
                <a:latin typeface="+mn-lt"/>
              </a:rPr>
              <a:t>YOU</a:t>
            </a:r>
            <a:endParaRPr lang="en-GB" sz="7200" b="1" dirty="0">
              <a:solidFill>
                <a:schemeClr val="bg1"/>
              </a:solidFill>
              <a:latin typeface="+mn-lt"/>
            </a:endParaRPr>
          </a:p>
        </p:txBody>
      </p:sp>
      <p:sp>
        <p:nvSpPr>
          <p:cNvPr id="11" name="Cadre 10">
            <a:extLst>
              <a:ext uri="{FF2B5EF4-FFF2-40B4-BE49-F238E27FC236}">
                <a16:creationId xmlns:a16="http://schemas.microsoft.com/office/drawing/2014/main" id="{F945265E-2B42-4452-B3C5-C3D6662D38A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Grafik 12">
            <a:extLst>
              <a:ext uri="{FF2B5EF4-FFF2-40B4-BE49-F238E27FC236}">
                <a16:creationId xmlns:a16="http://schemas.microsoft.com/office/drawing/2014/main" id="{4F00CC90-572B-4D1C-BFA0-5660777C8553}"/>
              </a:ext>
            </a:extLst>
          </p:cNvPr>
          <p:cNvPicPr>
            <a:picLocks noChangeAspect="1"/>
          </p:cNvPicPr>
          <p:nvPr userDrawn="1"/>
        </p:nvPicPr>
        <p:blipFill>
          <a:blip r:embed="rId5"/>
          <a:stretch>
            <a:fillRect/>
          </a:stretch>
        </p:blipFill>
        <p:spPr>
          <a:xfrm>
            <a:off x="7716180" y="5352479"/>
            <a:ext cx="3909082" cy="805331"/>
          </a:xfrm>
          <a:prstGeom prst="rect">
            <a:avLst/>
          </a:prstGeom>
        </p:spPr>
      </p:pic>
    </p:spTree>
    <p:extLst>
      <p:ext uri="{BB962C8B-B14F-4D97-AF65-F5344CB8AC3E}">
        <p14:creationId xmlns:p14="http://schemas.microsoft.com/office/powerpoint/2010/main" val="16624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1192412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F679F638-3664-4A3D-B3CC-1AE9AB09B32C}"/>
              </a:ext>
            </a:extLst>
          </p:cNvPr>
          <p:cNvSpPr/>
          <p:nvPr userDrawn="1"/>
        </p:nvSpPr>
        <p:spPr>
          <a:xfrm>
            <a:off x="613347" y="2022491"/>
            <a:ext cx="2628292"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e 33">
            <a:extLst>
              <a:ext uri="{FF2B5EF4-FFF2-40B4-BE49-F238E27FC236}">
                <a16:creationId xmlns:a16="http://schemas.microsoft.com/office/drawing/2014/main" id="{113FDBA7-5D27-421C-85B6-3FA82D4FF202}"/>
              </a:ext>
            </a:extLst>
          </p:cNvPr>
          <p:cNvGrpSpPr/>
          <p:nvPr userDrawn="1"/>
        </p:nvGrpSpPr>
        <p:grpSpPr>
          <a:xfrm>
            <a:off x="697167" y="1903445"/>
            <a:ext cx="2376783" cy="1354217"/>
            <a:chOff x="794460" y="1664804"/>
            <a:chExt cx="2376783" cy="1354217"/>
          </a:xfrm>
        </p:grpSpPr>
        <p:sp>
          <p:nvSpPr>
            <p:cNvPr id="36" name="TextBox 12">
              <a:extLst>
                <a:ext uri="{FF2B5EF4-FFF2-40B4-BE49-F238E27FC236}">
                  <a16:creationId xmlns:a16="http://schemas.microsoft.com/office/drawing/2014/main" id="{6DBE849B-11CF-4A64-8448-70B62EB6CF22}"/>
                </a:ext>
              </a:extLst>
            </p:cNvPr>
            <p:cNvSpPr txBox="1">
              <a:spLocks/>
            </p:cNvSpPr>
            <p:nvPr userDrawn="1"/>
          </p:nvSpPr>
          <p:spPr>
            <a:xfrm>
              <a:off x="794460" y="1664804"/>
              <a:ext cx="814325" cy="1354217"/>
            </a:xfrm>
            <a:prstGeom prst="rect">
              <a:avLst/>
            </a:prstGeom>
            <a:noFill/>
          </p:spPr>
          <p:txBody>
            <a:bodyPr wrap="none" lIns="0" tIns="0" rIns="0" bIns="0" rtlCol="0" anchor="ctr">
              <a:noAutofit/>
            </a:bodyPr>
            <a:lstStyle/>
            <a:p>
              <a:pPr algn="ctr"/>
              <a:r>
                <a:rPr lang="en-GB" sz="8000" b="1" dirty="0">
                  <a:blipFill>
                    <a:blip r:embed="rId5"/>
                    <a:stretch>
                      <a:fillRect/>
                    </a:stretch>
                  </a:blipFill>
                </a:rPr>
                <a:t>Y</a:t>
              </a:r>
            </a:p>
          </p:txBody>
        </p:sp>
        <p:sp>
          <p:nvSpPr>
            <p:cNvPr id="37" name="TextBox 12">
              <a:extLst>
                <a:ext uri="{FF2B5EF4-FFF2-40B4-BE49-F238E27FC236}">
                  <a16:creationId xmlns:a16="http://schemas.microsoft.com/office/drawing/2014/main" id="{A243C84E-50CC-4C5F-B7D5-5A14645EA45A}"/>
                </a:ext>
              </a:extLst>
            </p:cNvPr>
            <p:cNvSpPr txBox="1">
              <a:spLocks/>
            </p:cNvSpPr>
            <p:nvPr userDrawn="1"/>
          </p:nvSpPr>
          <p:spPr>
            <a:xfrm>
              <a:off x="1550687" y="1664804"/>
              <a:ext cx="814325" cy="1354217"/>
            </a:xfrm>
            <a:prstGeom prst="rect">
              <a:avLst/>
            </a:prstGeom>
            <a:noFill/>
          </p:spPr>
          <p:txBody>
            <a:bodyPr wrap="none" lIns="0" tIns="0" rIns="0" bIns="0" rtlCol="0" anchor="ctr">
              <a:noAutofit/>
            </a:bodyPr>
            <a:lstStyle/>
            <a:p>
              <a:pPr algn="ctr"/>
              <a:r>
                <a:rPr lang="en-GB" sz="8000" b="1" dirty="0">
                  <a:blipFill>
                    <a:blip r:embed="rId5"/>
                    <a:stretch>
                      <a:fillRect/>
                    </a:stretch>
                  </a:blipFill>
                </a:rPr>
                <a:t>O</a:t>
              </a:r>
            </a:p>
          </p:txBody>
        </p:sp>
        <p:sp>
          <p:nvSpPr>
            <p:cNvPr id="38" name="TextBox 12">
              <a:extLst>
                <a:ext uri="{FF2B5EF4-FFF2-40B4-BE49-F238E27FC236}">
                  <a16:creationId xmlns:a16="http://schemas.microsoft.com/office/drawing/2014/main" id="{4DE2360C-0138-43FB-88B6-A916D5FF6C06}"/>
                </a:ext>
              </a:extLst>
            </p:cNvPr>
            <p:cNvSpPr txBox="1">
              <a:spLocks/>
            </p:cNvSpPr>
            <p:nvPr userDrawn="1"/>
          </p:nvSpPr>
          <p:spPr>
            <a:xfrm>
              <a:off x="2356918" y="1664804"/>
              <a:ext cx="814325" cy="1354217"/>
            </a:xfrm>
            <a:prstGeom prst="rect">
              <a:avLst/>
            </a:prstGeom>
            <a:noFill/>
          </p:spPr>
          <p:txBody>
            <a:bodyPr wrap="none" lIns="0" tIns="0" rIns="0" bIns="0" rtlCol="0" anchor="ctr">
              <a:noAutofit/>
            </a:bodyPr>
            <a:lstStyle/>
            <a:p>
              <a:pPr algn="ctr"/>
              <a:r>
                <a:rPr lang="en-GB" sz="8000" b="1" dirty="0">
                  <a:blipFill>
                    <a:blip r:embed="rId5"/>
                    <a:stretch>
                      <a:fillRect/>
                    </a:stretch>
                  </a:blipFill>
                </a:rPr>
                <a:t>U</a:t>
              </a:r>
            </a:p>
          </p:txBody>
        </p:sp>
      </p:grpSp>
      <p:sp>
        <p:nvSpPr>
          <p:cNvPr id="40" name="ZoneTexte 39">
            <a:extLst>
              <a:ext uri="{FF2B5EF4-FFF2-40B4-BE49-F238E27FC236}">
                <a16:creationId xmlns:a16="http://schemas.microsoft.com/office/drawing/2014/main" id="{63612154-01AA-4A44-9626-0CEFBE31DD80}"/>
              </a:ext>
            </a:extLst>
          </p:cNvPr>
          <p:cNvSpPr txBox="1"/>
          <p:nvPr userDrawn="1"/>
        </p:nvSpPr>
        <p:spPr>
          <a:xfrm>
            <a:off x="515380" y="944724"/>
            <a:ext cx="3416320" cy="1200329"/>
          </a:xfrm>
          <a:prstGeom prst="rect">
            <a:avLst/>
          </a:prstGeom>
          <a:noFill/>
        </p:spPr>
        <p:txBody>
          <a:bodyPr wrap="none" rtlCol="0">
            <a:spAutoFit/>
          </a:bodyPr>
          <a:lstStyle/>
          <a:p>
            <a:r>
              <a:rPr lang="en-GB" sz="7200" b="1">
                <a:solidFill>
                  <a:schemeClr val="bg1"/>
                </a:solidFill>
                <a:latin typeface="+mn-lt"/>
              </a:rPr>
              <a:t>THANK</a:t>
            </a:r>
            <a:endParaRPr lang="en-GB" sz="7200" b="1" dirty="0">
              <a:solidFill>
                <a:schemeClr val="bg1"/>
              </a:solidFill>
              <a:latin typeface="+mn-lt"/>
            </a:endParaRPr>
          </a:p>
        </p:txBody>
      </p:sp>
      <p:sp>
        <p:nvSpPr>
          <p:cNvPr id="13" name="Cadre 12">
            <a:extLst>
              <a:ext uri="{FF2B5EF4-FFF2-40B4-BE49-F238E27FC236}">
                <a16:creationId xmlns:a16="http://schemas.microsoft.com/office/drawing/2014/main" id="{DD99AA5A-3B38-4496-8080-775E9B06BE0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6" name="Grafik 15">
            <a:extLst>
              <a:ext uri="{FF2B5EF4-FFF2-40B4-BE49-F238E27FC236}">
                <a16:creationId xmlns:a16="http://schemas.microsoft.com/office/drawing/2014/main" id="{7488B235-7E75-4538-8C68-40543A9C01FB}"/>
              </a:ext>
            </a:extLst>
          </p:cNvPr>
          <p:cNvPicPr>
            <a:picLocks noChangeAspect="1"/>
          </p:cNvPicPr>
          <p:nvPr userDrawn="1"/>
        </p:nvPicPr>
        <p:blipFill>
          <a:blip r:embed="rId6"/>
          <a:stretch>
            <a:fillRect/>
          </a:stretch>
        </p:blipFill>
        <p:spPr>
          <a:xfrm>
            <a:off x="7716180" y="5352479"/>
            <a:ext cx="3909082" cy="805331"/>
          </a:xfrm>
          <a:prstGeom prst="rect">
            <a:avLst/>
          </a:prstGeom>
        </p:spPr>
      </p:pic>
    </p:spTree>
    <p:extLst>
      <p:ext uri="{BB962C8B-B14F-4D97-AF65-F5344CB8AC3E}">
        <p14:creationId xmlns:p14="http://schemas.microsoft.com/office/powerpoint/2010/main" val="142489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172" y="1647826"/>
            <a:ext cx="11295782" cy="39953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5" hasCustomPrompt="1"/>
          </p:nvPr>
        </p:nvSpPr>
        <p:spPr bwMode="gray">
          <a:xfrm>
            <a:off x="448172" y="1110360"/>
            <a:ext cx="1129578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p:txBody>
          <a:bodyPr/>
          <a:lstStyle/>
          <a:p>
            <a:r>
              <a:rPr lang="en-US"/>
              <a:t>Click to edit Master title style</a:t>
            </a:r>
          </a:p>
        </p:txBody>
      </p:sp>
      <p:sp>
        <p:nvSpPr>
          <p:cNvPr id="14" name="Text Placeholder 2"/>
          <p:cNvSpPr>
            <a:spLocks noGrp="1"/>
          </p:cNvSpPr>
          <p:nvPr>
            <p:ph type="body" sz="quarter" idx="16" hasCustomPrompt="1"/>
          </p:nvPr>
        </p:nvSpPr>
        <p:spPr>
          <a:xfrm>
            <a:off x="448173" y="5808616"/>
            <a:ext cx="11293397" cy="350412"/>
          </a:xfrm>
        </p:spPr>
        <p:txBody>
          <a:bodyPr t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chemeClr val="tx1"/>
                </a:solidFill>
                <a:latin typeface="+mn-lt"/>
                <a:ea typeface="+mn-ea"/>
                <a:cs typeface="Arial" pitchFamily="34" charset="0"/>
              </a:defRPr>
            </a:lvl1pPr>
          </a:lstStyle>
          <a:p>
            <a:pPr lvl="0"/>
            <a:r>
              <a:rPr lang="en-US" dirty="0"/>
              <a:t>Click to edit source</a:t>
            </a:r>
          </a:p>
        </p:txBody>
      </p:sp>
      <p:sp>
        <p:nvSpPr>
          <p:cNvPr id="6" name="Espace réservé du numéro de diapositive 1">
            <a:extLst>
              <a:ext uri="{FF2B5EF4-FFF2-40B4-BE49-F238E27FC236}">
                <a16:creationId xmlns:a16="http://schemas.microsoft.com/office/drawing/2014/main" id="{08872648-DEFF-4E0D-BD98-8E0F07F491EA}"/>
              </a:ext>
            </a:extLst>
          </p:cNvPr>
          <p:cNvSpPr>
            <a:spLocks noGrp="1"/>
          </p:cNvSpPr>
          <p:nvPr>
            <p:ph type="sldNum" sz="quarter" idx="20"/>
          </p:nvPr>
        </p:nvSpPr>
        <p:spPr>
          <a:xfrm>
            <a:off x="382932" y="6219234"/>
            <a:ext cx="360037" cy="365125"/>
          </a:xfrm>
        </p:spPr>
        <p:txBody>
          <a:bodyPr/>
          <a:lstStyle/>
          <a:p>
            <a:fld id="{D61AABEC-672F-4B68-B914-690DA978312C}" type="slidenum">
              <a:rPr lang="en-GB" smtClean="0"/>
              <a:pPr/>
              <a:t>‹Nr.›</a:t>
            </a:fld>
            <a:r>
              <a:rPr lang="en-GB" dirty="0"/>
              <a:t> ‒ </a:t>
            </a:r>
          </a:p>
        </p:txBody>
      </p:sp>
    </p:spTree>
    <p:custDataLst>
      <p:tags r:id="rId1"/>
    </p:custDataLst>
    <p:extLst>
      <p:ext uri="{BB962C8B-B14F-4D97-AF65-F5344CB8AC3E}">
        <p14:creationId xmlns:p14="http://schemas.microsoft.com/office/powerpoint/2010/main" val="36163034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26DFB-8ECC-48D3-9F29-64320B77BBA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343D102-AD65-43C3-BEB0-6227DC4192D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52CF60-1E4E-4320-B306-A6A2186B6547}"/>
              </a:ext>
            </a:extLst>
          </p:cNvPr>
          <p:cNvSpPr>
            <a:spLocks noGrp="1"/>
          </p:cNvSpPr>
          <p:nvPr>
            <p:ph type="dt" sz="half" idx="10"/>
          </p:nvPr>
        </p:nvSpPr>
        <p:spPr/>
        <p:txBody>
          <a:bodyPr/>
          <a:lstStyle/>
          <a:p>
            <a:fld id="{06E58247-BD8B-46E7-9151-14B11FA88323}" type="datetime1">
              <a:rPr lang="de-DE" smtClean="0"/>
              <a:t>25.05.2021</a:t>
            </a:fld>
            <a:endParaRPr lang="de-DE"/>
          </a:p>
        </p:txBody>
      </p:sp>
      <p:sp>
        <p:nvSpPr>
          <p:cNvPr id="5" name="Fußzeilenplatzhalter 4">
            <a:extLst>
              <a:ext uri="{FF2B5EF4-FFF2-40B4-BE49-F238E27FC236}">
                <a16:creationId xmlns:a16="http://schemas.microsoft.com/office/drawing/2014/main" id="{04319A99-4CD9-4F15-9B07-777B3E8F3581}"/>
              </a:ext>
            </a:extLst>
          </p:cNvPr>
          <p:cNvSpPr>
            <a:spLocks noGrp="1"/>
          </p:cNvSpPr>
          <p:nvPr>
            <p:ph type="ftr" sz="quarter" idx="11"/>
          </p:nvPr>
        </p:nvSpPr>
        <p:spPr/>
        <p:txBody>
          <a:bodyPr/>
          <a:lstStyle/>
          <a:p>
            <a:endParaRPr lang="de-DE"/>
          </a:p>
        </p:txBody>
      </p:sp>
      <p:sp>
        <p:nvSpPr>
          <p:cNvPr id="7" name="Espace réservé du numéro de diapositive 1">
            <a:extLst>
              <a:ext uri="{FF2B5EF4-FFF2-40B4-BE49-F238E27FC236}">
                <a16:creationId xmlns:a16="http://schemas.microsoft.com/office/drawing/2014/main" id="{AAA18913-5059-4555-AC8C-DC135DE170D8}"/>
              </a:ext>
            </a:extLst>
          </p:cNvPr>
          <p:cNvSpPr>
            <a:spLocks noGrp="1"/>
          </p:cNvSpPr>
          <p:nvPr>
            <p:ph type="sldNum" sz="quarter" idx="20"/>
          </p:nvPr>
        </p:nvSpPr>
        <p:spPr>
          <a:xfrm>
            <a:off x="382932" y="6219234"/>
            <a:ext cx="360037" cy="365125"/>
          </a:xfrm>
        </p:spPr>
        <p:txBody>
          <a:bodyPr/>
          <a:lstStyle/>
          <a:p>
            <a:fld id="{D61AABEC-672F-4B68-B914-690DA978312C}" type="slidenum">
              <a:rPr lang="en-GB" smtClean="0"/>
              <a:pPr/>
              <a:t>‹Nr.›</a:t>
            </a:fld>
            <a:r>
              <a:rPr lang="en-GB" dirty="0"/>
              <a:t> ‒ </a:t>
            </a:r>
          </a:p>
        </p:txBody>
      </p:sp>
    </p:spTree>
    <p:extLst>
      <p:ext uri="{BB962C8B-B14F-4D97-AF65-F5344CB8AC3E}">
        <p14:creationId xmlns:p14="http://schemas.microsoft.com/office/powerpoint/2010/main" val="3447323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257532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spcBef>
                <a:spcPts val="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6" name="Graphique 8">
            <a:extLst>
              <a:ext uri="{FF2B5EF4-FFF2-40B4-BE49-F238E27FC236}">
                <a16:creationId xmlns:a16="http://schemas.microsoft.com/office/drawing/2014/main" id="{E4759D16-3C68-46E4-914B-85AEC88CBD3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3DEA2039-7C0C-4137-BC63-7489537E8A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18" name="Espace réservé du pied de page 4">
            <a:extLst>
              <a:ext uri="{FF2B5EF4-FFF2-40B4-BE49-F238E27FC236}">
                <a16:creationId xmlns:a16="http://schemas.microsoft.com/office/drawing/2014/main" id="{6F0D60AE-1577-4008-9F3D-2335AB963E1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0" name="Cadre 19">
            <a:extLst>
              <a:ext uri="{FF2B5EF4-FFF2-40B4-BE49-F238E27FC236}">
                <a16:creationId xmlns:a16="http://schemas.microsoft.com/office/drawing/2014/main" id="{907E0E55-DA25-4581-B98C-62CD55A16F5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740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9_34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‹Nr.›</a:t>
            </a:fld>
            <a:r>
              <a:rPr lang="en-GB" dirty="0"/>
              <a:t> ‒ </a:t>
            </a:r>
          </a:p>
        </p:txBody>
      </p:sp>
      <p:sp>
        <p:nvSpPr>
          <p:cNvPr id="10" name="Espace réservé pour une image  14">
            <a:extLst>
              <a:ext uri="{FF2B5EF4-FFF2-40B4-BE49-F238E27FC236}">
                <a16:creationId xmlns:a16="http://schemas.microsoft.com/office/drawing/2014/main" id="{F49EE7E2-D40C-6545-A6B9-E549D193E67A}"/>
              </a:ext>
            </a:extLst>
          </p:cNvPr>
          <p:cNvSpPr>
            <a:spLocks noGrp="1"/>
          </p:cNvSpPr>
          <p:nvPr>
            <p:ph type="pic" sz="quarter" idx="13" hasCustomPrompt="1"/>
          </p:nvPr>
        </p:nvSpPr>
        <p:spPr>
          <a:xfrm>
            <a:off x="8250936" y="1364488"/>
            <a:ext cx="3941064" cy="4325112"/>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9" name="Titre 7">
            <a:extLst>
              <a:ext uri="{FF2B5EF4-FFF2-40B4-BE49-F238E27FC236}">
                <a16:creationId xmlns:a16="http://schemas.microsoft.com/office/drawing/2014/main" id="{8A632EEF-3933-3B47-9B45-5FE4645AC478}"/>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8" name="Content Placeholder 2">
            <a:extLst>
              <a:ext uri="{FF2B5EF4-FFF2-40B4-BE49-F238E27FC236}">
                <a16:creationId xmlns:a16="http://schemas.microsoft.com/office/drawing/2014/main" id="{E08E59F6-D20D-EC43-8F97-30530849D348}"/>
              </a:ext>
            </a:extLst>
          </p:cNvPr>
          <p:cNvSpPr>
            <a:spLocks noGrp="1"/>
          </p:cNvSpPr>
          <p:nvPr>
            <p:ph idx="1" hasCustomPrompt="1"/>
          </p:nvPr>
        </p:nvSpPr>
        <p:spPr>
          <a:xfrm>
            <a:off x="404786" y="1785503"/>
            <a:ext cx="7205472"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1" name="Text Placeholder 2">
            <a:extLst>
              <a:ext uri="{FF2B5EF4-FFF2-40B4-BE49-F238E27FC236}">
                <a16:creationId xmlns:a16="http://schemas.microsoft.com/office/drawing/2014/main" id="{0841EF0E-5CF4-C147-AC50-FDB903770DBD}"/>
              </a:ext>
            </a:extLst>
          </p:cNvPr>
          <p:cNvSpPr>
            <a:spLocks noGrp="1"/>
          </p:cNvSpPr>
          <p:nvPr>
            <p:ph type="body" sz="quarter" idx="21" hasCustomPrompt="1"/>
          </p:nvPr>
        </p:nvSpPr>
        <p:spPr>
          <a:xfrm>
            <a:off x="404785" y="1368493"/>
            <a:ext cx="7205472"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241973671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1"/>
            </p:custDataLst>
            <p:extLst>
              <p:ext uri="{D42A27DB-BD31-4B8C-83A1-F6EECF244321}">
                <p14:modId xmlns:p14="http://schemas.microsoft.com/office/powerpoint/2010/main" val="3060752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hasCustomPrompt="1"/>
          </p:nvPr>
        </p:nvSpPr>
        <p:spPr>
          <a:xfrm>
            <a:off x="459207" y="2816932"/>
            <a:ext cx="7551996" cy="461665"/>
          </a:xfrm>
          <a:prstGeom prst="rect">
            <a:avLst/>
          </a:prstGeom>
        </p:spPr>
        <p:txBody>
          <a:bodyPr lIns="108000" rIns="180000">
            <a:spAutoFit/>
          </a:bodyPr>
          <a:lstStyle>
            <a:lvl1pPr marL="0" indent="0">
              <a:spcBef>
                <a:spcPts val="0"/>
              </a:spcBef>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blipFill>
                  <a:blip r:embed="rId6"/>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a:t>Title of the chapter</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fld id="{D61AABEC-672F-4B68-B914-690DA978312C}" type="slidenum">
              <a:rPr lang="en-GB" smtClean="0"/>
              <a:pPr/>
              <a:t>‹Nr.›</a:t>
            </a:fld>
            <a:r>
              <a:rPr lang="en-GB" dirty="0"/>
              <a:t> ‒ </a:t>
            </a:r>
          </a:p>
        </p:txBody>
      </p:sp>
      <p:sp>
        <p:nvSpPr>
          <p:cNvPr id="8" name="Cadre 7">
            <a:extLst>
              <a:ext uri="{FF2B5EF4-FFF2-40B4-BE49-F238E27FC236}">
                <a16:creationId xmlns:a16="http://schemas.microsoft.com/office/drawing/2014/main" id="{A42C5E95-BCE9-407E-AE64-73EA646B2B4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98662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hapter_3">
    <p:bg>
      <p:bgPr>
        <a:solidFill>
          <a:schemeClr val="bg1"/>
        </a:solidFill>
        <a:effectLst/>
      </p:bgPr>
    </p:bg>
    <p:spTree>
      <p:nvGrpSpPr>
        <p:cNvPr id="1" name=""/>
        <p:cNvGrpSpPr/>
        <p:nvPr/>
      </p:nvGrpSpPr>
      <p:grpSpPr>
        <a:xfrm>
          <a:off x="0" y="0"/>
          <a:ext cx="0" cy="0"/>
          <a:chOff x="0" y="0"/>
          <a:chExt cx="0" cy="0"/>
        </a:xfrm>
      </p:grpSpPr>
      <p:sp>
        <p:nvSpPr>
          <p:cNvPr id="13" name="Bildplatzhalter 3">
            <a:extLst>
              <a:ext uri="{FF2B5EF4-FFF2-40B4-BE49-F238E27FC236}">
                <a16:creationId xmlns:a16="http://schemas.microsoft.com/office/drawing/2014/main" id="{2D560E3F-808F-4D7E-A887-425974FD40D2}"/>
              </a:ext>
            </a:extLst>
          </p:cNvPr>
          <p:cNvSpPr>
            <a:spLocks noGrp="1"/>
          </p:cNvSpPr>
          <p:nvPr>
            <p:ph type="pic" sz="quarter" idx="15"/>
          </p:nvPr>
        </p:nvSpPr>
        <p:spPr>
          <a:xfrm>
            <a:off x="116205" y="114300"/>
            <a:ext cx="11956733" cy="6627813"/>
          </a:xfrm>
          <a:pattFill prst="wdDnDiag">
            <a:fgClr>
              <a:schemeClr val="bg1">
                <a:lumMod val="85000"/>
              </a:schemeClr>
            </a:fgClr>
            <a:bgClr>
              <a:schemeClr val="bg1"/>
            </a:bgClr>
          </a:pattFill>
        </p:spPr>
        <p:txBody>
          <a:bodyPr vert="horz" lIns="0" tIns="0" rIns="0" bIns="0" rtlCol="0" anchor="ctr">
            <a:noAutofit/>
          </a:bodyPr>
          <a:lstStyle>
            <a:lvl1pPr>
              <a:defRPr lang="en-GB" sz="2400" dirty="0"/>
            </a:lvl1pPr>
          </a:lstStyle>
          <a:p>
            <a:pPr marL="0" lvl="0" indent="0" algn="ctr">
              <a:lnSpc>
                <a:spcPct val="110000"/>
              </a:lnSpc>
              <a:spcBef>
                <a:spcPts val="400"/>
              </a:spcBef>
              <a:spcAft>
                <a:spcPts val="400"/>
              </a:spcAft>
              <a:buNone/>
            </a:pPr>
            <a:endParaRPr lang="en-GB" dirty="0"/>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422508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spcBef>
                <a:spcPts val="0"/>
              </a:spcBef>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0" name="Graphique 8">
            <a:extLst>
              <a:ext uri="{FF2B5EF4-FFF2-40B4-BE49-F238E27FC236}">
                <a16:creationId xmlns:a16="http://schemas.microsoft.com/office/drawing/2014/main" id="{12566D07-C10F-4149-9D24-43409582809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Tree>
    <p:extLst>
      <p:ext uri="{BB962C8B-B14F-4D97-AF65-F5344CB8AC3E}">
        <p14:creationId xmlns:p14="http://schemas.microsoft.com/office/powerpoint/2010/main" val="345285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56">
          <p15:clr>
            <a:srgbClr val="F26B43"/>
          </p15:clr>
        </p15:guide>
        <p15:guide id="2" orient="horz" pos="3906">
          <p15:clr>
            <a:srgbClr val="F26B43"/>
          </p15:clr>
        </p15:guide>
        <p15:guide id="3" pos="288">
          <p15:clr>
            <a:srgbClr val="F26B43"/>
          </p15:clr>
        </p15:guide>
        <p15:guide id="4" pos="360">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Visual in bg">
    <p:bg>
      <p:bgPr>
        <a:solidFill>
          <a:schemeClr val="bg1"/>
        </a:solidFill>
        <a:effectLst/>
      </p:bgPr>
    </p:bg>
    <p:spTree>
      <p:nvGrpSpPr>
        <p:cNvPr id="1" name=""/>
        <p:cNvGrpSpPr/>
        <p:nvPr/>
      </p:nvGrpSpPr>
      <p:grpSpPr>
        <a:xfrm>
          <a:off x="0" y="0"/>
          <a:ext cx="0" cy="0"/>
          <a:chOff x="0" y="0"/>
          <a:chExt cx="0" cy="0"/>
        </a:xfrm>
      </p:grpSpPr>
      <p:sp>
        <p:nvSpPr>
          <p:cNvPr id="16" name="Bildplatzhalter 3">
            <a:extLst>
              <a:ext uri="{FF2B5EF4-FFF2-40B4-BE49-F238E27FC236}">
                <a16:creationId xmlns:a16="http://schemas.microsoft.com/office/drawing/2014/main" id="{C46DA37C-6A55-4791-88D9-695574F6D3FD}"/>
              </a:ext>
            </a:extLst>
          </p:cNvPr>
          <p:cNvSpPr>
            <a:spLocks noGrp="1"/>
          </p:cNvSpPr>
          <p:nvPr>
            <p:ph type="pic" sz="quarter" idx="15" hasCustomPrompt="1"/>
          </p:nvPr>
        </p:nvSpPr>
        <p:spPr>
          <a:xfrm>
            <a:off x="116205" y="114300"/>
            <a:ext cx="11956733" cy="6627813"/>
          </a:xfrm>
          <a:pattFill prst="wdDnDiag">
            <a:fgClr>
              <a:schemeClr val="bg1">
                <a:lumMod val="85000"/>
              </a:schemeClr>
            </a:fgClr>
            <a:bgClr>
              <a:schemeClr val="bg1"/>
            </a:bgClr>
          </a:pattFill>
        </p:spPr>
        <p:txBody>
          <a:bodyPr vert="horz" lIns="0" tIns="0" rIns="0" bIns="0" rtlCol="0" anchor="ctr">
            <a:noAutofit/>
          </a:bodyPr>
          <a:lstStyle>
            <a:lvl1pPr algn="ctr">
              <a:defRPr lang="en-GB" sz="2400" dirty="0"/>
            </a:lvl1pPr>
          </a:lstStyle>
          <a:p>
            <a:pPr marL="0" lvl="0" indent="0">
              <a:lnSpc>
                <a:spcPct val="110000"/>
              </a:lnSpc>
              <a:spcBef>
                <a:spcPts val="400"/>
              </a:spcBef>
              <a:spcAft>
                <a:spcPts val="400"/>
              </a:spcAft>
              <a:buNone/>
            </a:pPr>
            <a:r>
              <a:rPr lang="en-GB" dirty="0"/>
              <a:t>Click to insert Image</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p:txBody>
          <a:bodyPr/>
          <a:lstStyle>
            <a:lvl1pPr>
              <a:defRPr>
                <a:solidFill>
                  <a:schemeClr val="bg1"/>
                </a:solidFill>
              </a:defRPr>
            </a:lvl1pPr>
          </a:lstStyle>
          <a:p>
            <a:r>
              <a:rPr lang="en-GB"/>
              <a:t>Title/text of the slide</a:t>
            </a:r>
            <a:endParaRPr lang="en-GB" dirty="0"/>
          </a:p>
        </p:txBody>
      </p:sp>
      <p:pic>
        <p:nvPicPr>
          <p:cNvPr id="10" name="Graphique 8">
            <a:extLst>
              <a:ext uri="{FF2B5EF4-FFF2-40B4-BE49-F238E27FC236}">
                <a16:creationId xmlns:a16="http://schemas.microsoft.com/office/drawing/2014/main" id="{55CF31FB-0777-4002-8B91-D7D7686039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2" name="Espace réservé du numéro de diapositive 2">
            <a:extLst>
              <a:ext uri="{FF2B5EF4-FFF2-40B4-BE49-F238E27FC236}">
                <a16:creationId xmlns:a16="http://schemas.microsoft.com/office/drawing/2014/main" id="{5E6B0BDD-2859-4F0A-A7E1-A44BEFADC16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‹Nr.›</a:t>
            </a:fld>
            <a:r>
              <a:rPr lang="en-GB"/>
              <a:t> ‒ </a:t>
            </a:r>
            <a:endParaRPr lang="en-GB" dirty="0"/>
          </a:p>
        </p:txBody>
      </p:sp>
      <p:sp>
        <p:nvSpPr>
          <p:cNvPr id="22" name="Espace réservé du pied de page 4">
            <a:extLst>
              <a:ext uri="{FF2B5EF4-FFF2-40B4-BE49-F238E27FC236}">
                <a16:creationId xmlns:a16="http://schemas.microsoft.com/office/drawing/2014/main" id="{04B60333-0DC7-4034-98AF-DFFAB277B14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Tree>
    <p:extLst>
      <p:ext uri="{BB962C8B-B14F-4D97-AF65-F5344CB8AC3E}">
        <p14:creationId xmlns:p14="http://schemas.microsoft.com/office/powerpoint/2010/main" val="193339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8">
          <p15:clr>
            <a:srgbClr val="F26B43"/>
          </p15:clr>
        </p15:guide>
        <p15:guide id="2" pos="306">
          <p15:clr>
            <a:srgbClr val="A4A3A4"/>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2.png"/><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62"/>
            </p:custDataLst>
            <p:extLst>
              <p:ext uri="{D42A27DB-BD31-4B8C-83A1-F6EECF244321}">
                <p14:modId xmlns:p14="http://schemas.microsoft.com/office/powerpoint/2010/main" val="3512338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64" imgW="532" imgH="530" progId="TCLayout.ActiveDocument.1">
                  <p:embed/>
                </p:oleObj>
              </mc:Choice>
              <mc:Fallback>
                <p:oleObj name="Diapositive think-cell" r:id="rId64"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6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6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r>
              <a:rPr lang="en-GB" dirty="0"/>
              <a:t>TITLE OF THE SLIDE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5" y="1808820"/>
            <a:ext cx="11382427" cy="3868080"/>
          </a:xfrm>
          <a:prstGeom prst="rect">
            <a:avLst/>
          </a:prstGeom>
        </p:spPr>
        <p:txBody>
          <a:bodyPr vert="horz" lIns="0" tIns="45720" rIns="0" bIns="45720" rtlCol="0">
            <a:noAutofit/>
          </a:bodyPr>
          <a:lstStyle/>
          <a:p>
            <a:pPr lvl="0"/>
            <a:r>
              <a:rPr lang="en-GB" dirty="0"/>
              <a:t>Click to change the text styles on the slide master</a:t>
            </a:r>
          </a:p>
          <a:p>
            <a:pPr lvl="1"/>
            <a:r>
              <a:rPr lang="en-GB" dirty="0"/>
              <a:t>Text level 1</a:t>
            </a:r>
          </a:p>
          <a:p>
            <a:pPr lvl="2"/>
            <a:r>
              <a:rPr lang="en-GB" dirty="0"/>
              <a:t>Text level 2</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1400" b="1">
                <a:solidFill>
                  <a:schemeClr val="tx1"/>
                </a:solidFill>
                <a:latin typeface="+mn-lt"/>
              </a:defRPr>
            </a:lvl1pPr>
          </a:lstStyle>
          <a:p>
            <a:fld id="{D61AABEC-672F-4B68-B914-690DA978312C}" type="slidenum">
              <a:rPr lang="en-GB" smtClean="0"/>
              <a:pPr/>
              <a:t>‹Nr.›</a:t>
            </a:fld>
            <a:r>
              <a:rPr lang="en-GB"/>
              <a:t> ‒ </a:t>
            </a:r>
            <a:endParaRPr lang="en-GB" dirty="0"/>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tx1"/>
                </a:solidFill>
              </a:rPr>
              <a:t>© Ipsos | </a:t>
            </a:r>
            <a:r>
              <a:rPr lang="en-GB" sz="1400" dirty="0" err="1">
                <a:solidFill>
                  <a:schemeClr val="tx1"/>
                </a:solidFill>
              </a:rPr>
              <a:t>Patientenstudie</a:t>
            </a:r>
            <a:r>
              <a:rPr lang="en-GB" sz="1400" dirty="0">
                <a:solidFill>
                  <a:schemeClr val="tx1"/>
                </a:solidFill>
              </a:rPr>
              <a:t> </a:t>
            </a:r>
            <a:r>
              <a:rPr lang="en-GB" sz="1400" dirty="0" err="1">
                <a:solidFill>
                  <a:schemeClr val="tx1"/>
                </a:solidFill>
              </a:rPr>
              <a:t>Erbliche</a:t>
            </a:r>
            <a:r>
              <a:rPr lang="en-GB" sz="1400" dirty="0">
                <a:solidFill>
                  <a:schemeClr val="tx1"/>
                </a:solidFill>
              </a:rPr>
              <a:t> </a:t>
            </a:r>
            <a:r>
              <a:rPr lang="en-GB" sz="1400" dirty="0" err="1">
                <a:solidFill>
                  <a:schemeClr val="tx1"/>
                </a:solidFill>
              </a:rPr>
              <a:t>Netzhautdystrophien</a:t>
            </a:r>
            <a:r>
              <a:rPr lang="en-GB" sz="1400" dirty="0">
                <a:solidFill>
                  <a:schemeClr val="tx1"/>
                </a:solidFill>
              </a:rPr>
              <a:t> / </a:t>
            </a:r>
            <a:r>
              <a:rPr lang="en-GB" sz="1400" dirty="0" err="1">
                <a:solidFill>
                  <a:schemeClr val="tx1"/>
                </a:solidFill>
              </a:rPr>
              <a:t>Ergebnisbericht</a:t>
            </a:r>
            <a:endParaRPr lang="en-GB" sz="1400" dirty="0">
              <a:solidFill>
                <a:schemeClr val="tx1"/>
              </a:solidFill>
            </a:endParaRPr>
          </a:p>
        </p:txBody>
      </p:sp>
      <p:pic>
        <p:nvPicPr>
          <p:cNvPr id="12" name="Graphique 8">
            <a:extLst>
              <a:ext uri="{FF2B5EF4-FFF2-40B4-BE49-F238E27FC236}">
                <a16:creationId xmlns:a16="http://schemas.microsoft.com/office/drawing/2014/main" id="{11C5A540-F007-4FEB-B81F-D7A7222E2502}"/>
              </a:ext>
            </a:extLst>
          </p:cNvPr>
          <p:cNvPicPr>
            <a:picLocks noChangeAspect="1"/>
          </p:cNvPicPr>
          <p:nvPr userDrawn="1"/>
        </p:nvPicPr>
        <p:blipFill>
          <a:blip r:embed="rId6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9" name="Cadre 8">
            <a:extLst>
              <a:ext uri="{FF2B5EF4-FFF2-40B4-BE49-F238E27FC236}">
                <a16:creationId xmlns:a16="http://schemas.microsoft.com/office/drawing/2014/main" id="{DADADD2C-AA31-4B61-9336-3D1B1D6CDBA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649" r:id="rId1"/>
    <p:sldLayoutId id="2147483775" r:id="rId2"/>
    <p:sldLayoutId id="2147483650" r:id="rId3"/>
    <p:sldLayoutId id="2147483764" r:id="rId4"/>
    <p:sldLayoutId id="2147483664" r:id="rId5"/>
    <p:sldLayoutId id="2147483651" r:id="rId6"/>
    <p:sldLayoutId id="2147483662" r:id="rId7"/>
    <p:sldLayoutId id="2147483766" r:id="rId8"/>
    <p:sldLayoutId id="2147483767" r:id="rId9"/>
    <p:sldLayoutId id="2147483763" r:id="rId10"/>
    <p:sldLayoutId id="2147483707" r:id="rId11"/>
    <p:sldLayoutId id="2147483683" r:id="rId12"/>
    <p:sldLayoutId id="2147483684" r:id="rId13"/>
    <p:sldLayoutId id="2147483697" r:id="rId14"/>
    <p:sldLayoutId id="2147483698" r:id="rId15"/>
    <p:sldLayoutId id="2147483737" r:id="rId16"/>
    <p:sldLayoutId id="2147483721" r:id="rId17"/>
    <p:sldLayoutId id="2147483687" r:id="rId18"/>
    <p:sldLayoutId id="2147483706" r:id="rId19"/>
    <p:sldLayoutId id="2147483705" r:id="rId20"/>
    <p:sldLayoutId id="2147483741" r:id="rId21"/>
    <p:sldLayoutId id="2147483722" r:id="rId22"/>
    <p:sldLayoutId id="2147483690" r:id="rId23"/>
    <p:sldLayoutId id="2147483699" r:id="rId24"/>
    <p:sldLayoutId id="2147483703" r:id="rId25"/>
    <p:sldLayoutId id="2147483745" r:id="rId26"/>
    <p:sldLayoutId id="2147483769" r:id="rId27"/>
    <p:sldLayoutId id="2147483723" r:id="rId28"/>
    <p:sldLayoutId id="2147483688" r:id="rId29"/>
    <p:sldLayoutId id="2147483700" r:id="rId30"/>
    <p:sldLayoutId id="2147483704" r:id="rId31"/>
    <p:sldLayoutId id="2147483749" r:id="rId32"/>
    <p:sldLayoutId id="2147483765" r:id="rId33"/>
    <p:sldLayoutId id="2147483768" r:id="rId34"/>
    <p:sldLayoutId id="2147483654" r:id="rId35"/>
    <p:sldLayoutId id="2147483730" r:id="rId36"/>
    <p:sldLayoutId id="2147483729" r:id="rId37"/>
    <p:sldLayoutId id="2147483732" r:id="rId38"/>
    <p:sldLayoutId id="2147483731" r:id="rId39"/>
    <p:sldLayoutId id="2147483773" r:id="rId40"/>
    <p:sldLayoutId id="2147483774" r:id="rId41"/>
    <p:sldLayoutId id="2147483770" r:id="rId42"/>
    <p:sldLayoutId id="2147483714" r:id="rId43"/>
    <p:sldLayoutId id="2147483696" r:id="rId44"/>
    <p:sldLayoutId id="2147483776" r:id="rId45"/>
    <p:sldLayoutId id="2147483779" r:id="rId46"/>
    <p:sldLayoutId id="2147483780" r:id="rId47"/>
    <p:sldLayoutId id="2147483733" r:id="rId48"/>
    <p:sldLayoutId id="2147483712" r:id="rId49"/>
    <p:sldLayoutId id="2147483734" r:id="rId50"/>
    <p:sldLayoutId id="2147483713" r:id="rId51"/>
    <p:sldLayoutId id="2147483676" r:id="rId52"/>
    <p:sldLayoutId id="2147483711" r:id="rId53"/>
    <p:sldLayoutId id="2147483720" r:id="rId54"/>
    <p:sldLayoutId id="2147483671" r:id="rId55"/>
    <p:sldLayoutId id="2147483693" r:id="rId56"/>
    <p:sldLayoutId id="2147483709" r:id="rId57"/>
    <p:sldLayoutId id="2147483782" r:id="rId58"/>
    <p:sldLayoutId id="2147483810" r:id="rId59"/>
    <p:sldLayoutId id="2147483811" r:id="rId6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50850" indent="-314325" algn="l" defTabSz="914400" rtl="0" eaLnBrk="1" latinLnBrk="0" hangingPunct="1">
        <a:lnSpc>
          <a:spcPct val="100000"/>
        </a:lnSpc>
        <a:spcBef>
          <a:spcPts val="600"/>
        </a:spcBef>
        <a:buSzPct val="80000"/>
        <a:buFont typeface="Wingdings 2" panose="05020102010507070707" pitchFamily="18" charset="2"/>
        <a:buChar char=""/>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5.xml"/><Relationship Id="rId7" Type="http://schemas.openxmlformats.org/officeDocument/2006/relationships/image" Target="../media/image7.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35.xml"/><Relationship Id="rId1" Type="http://schemas.openxmlformats.org/officeDocument/2006/relationships/tags" Target="../tags/tag106.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59.xml"/><Relationship Id="rId6" Type="http://schemas.openxmlformats.org/officeDocument/2006/relationships/image" Target="../media/image9.png"/><Relationship Id="rId5" Type="http://schemas.openxmlformats.org/officeDocument/2006/relationships/image" Target="../media/image10.emf"/><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59.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hart" Target="../charts/chart12.xml"/><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hart" Target="../charts/chart14.xml"/><Relationship Id="rId10" Type="http://schemas.openxmlformats.org/officeDocument/2006/relationships/image" Target="../media/image17.png"/><Relationship Id="rId4" Type="http://schemas.openxmlformats.org/officeDocument/2006/relationships/chart" Target="../charts/chart13.xml"/><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9.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chart" Target="../charts/chart21.xml"/><Relationship Id="rId1" Type="http://schemas.openxmlformats.org/officeDocument/2006/relationships/slideLayout" Target="../slideLayouts/slideLayout59.xml"/><Relationship Id="rId6"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3.xml"/><Relationship Id="rId1" Type="http://schemas.openxmlformats.org/officeDocument/2006/relationships/slideLayout" Target="../slideLayouts/slideLayout59.xml"/><Relationship Id="rId5" Type="http://schemas.openxmlformats.org/officeDocument/2006/relationships/image" Target="../media/image1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9.xml"/><Relationship Id="rId6" Type="http://schemas.openxmlformats.org/officeDocument/2006/relationships/image" Target="../media/image19.png"/><Relationship Id="rId5" Type="http://schemas.openxmlformats.org/officeDocument/2006/relationships/chart" Target="../charts/chart27.xml"/><Relationship Id="rId4" Type="http://schemas.openxmlformats.org/officeDocument/2006/relationships/chart" Target="../charts/char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28.xml"/><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9.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chart" Target="../charts/chart29.xml"/></Relationships>
</file>

<file path=ppt/slides/_rels/slide4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5.xml"/><Relationship Id="rId1" Type="http://schemas.openxmlformats.org/officeDocument/2006/relationships/slideLayout" Target="../slideLayouts/slideLayout5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chart" Target="../charts/chart32.xml"/></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35.xml"/><Relationship Id="rId4" Type="http://schemas.openxmlformats.org/officeDocument/2006/relationships/chart" Target="../charts/chart34.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ags" Target="../tags/tag105.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t 12" hidden="1">
            <a:extLst>
              <a:ext uri="{FF2B5EF4-FFF2-40B4-BE49-F238E27FC236}">
                <a16:creationId xmlns:a16="http://schemas.microsoft.com/office/drawing/2014/main" id="{EF1D2628-EDEE-4EF0-9105-EFA045742F4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3" name="Objet 12" hidden="1">
                        <a:extLst>
                          <a:ext uri="{FF2B5EF4-FFF2-40B4-BE49-F238E27FC236}">
                            <a16:creationId xmlns:a16="http://schemas.microsoft.com/office/drawing/2014/main" id="{EF1D2628-EDEE-4EF0-9105-EFA045742F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17B0C4DF-F103-4770-91D4-8AD983298DA7}"/>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 name="Titre 1">
            <a:extLst>
              <a:ext uri="{FF2B5EF4-FFF2-40B4-BE49-F238E27FC236}">
                <a16:creationId xmlns:a16="http://schemas.microsoft.com/office/drawing/2014/main" id="{03B6F63B-3C5A-4F3A-8067-2C69A669D3CD}"/>
              </a:ext>
            </a:extLst>
          </p:cNvPr>
          <p:cNvSpPr>
            <a:spLocks noGrp="1"/>
          </p:cNvSpPr>
          <p:nvPr>
            <p:ph type="title"/>
          </p:nvPr>
        </p:nvSpPr>
        <p:spPr>
          <a:xfrm>
            <a:off x="443372" y="152636"/>
            <a:ext cx="7551996" cy="3270401"/>
          </a:xfrm>
        </p:spPr>
        <p:txBody>
          <a:bodyPr>
            <a:normAutofit fontScale="90000"/>
          </a:bodyPr>
          <a:lstStyle/>
          <a:p>
            <a:r>
              <a:rPr lang="de-DE" cap="none" dirty="0">
                <a:solidFill>
                  <a:schemeClr val="tx1"/>
                </a:solidFill>
                <a:latin typeface="Arial Black" panose="020B0A04020102020204" pitchFamily="34" charset="0"/>
              </a:rPr>
              <a:t>Patientenstudie – </a:t>
            </a:r>
            <a:br>
              <a:rPr lang="de-DE" cap="none" dirty="0">
                <a:solidFill>
                  <a:schemeClr val="tx1"/>
                </a:solidFill>
                <a:latin typeface="Arial Black" panose="020B0A04020102020204" pitchFamily="34" charset="0"/>
              </a:rPr>
            </a:br>
            <a:r>
              <a:rPr lang="de-DE" cap="none" dirty="0">
                <a:solidFill>
                  <a:schemeClr val="tx1"/>
                </a:solidFill>
                <a:latin typeface="Arial Black" panose="020B0A04020102020204" pitchFamily="34" charset="0"/>
              </a:rPr>
              <a:t>Erbliche</a:t>
            </a:r>
            <a:br>
              <a:rPr lang="de-DE" cap="none" dirty="0">
                <a:solidFill>
                  <a:schemeClr val="tx1"/>
                </a:solidFill>
                <a:latin typeface="Arial Black" panose="020B0A04020102020204" pitchFamily="34" charset="0"/>
              </a:rPr>
            </a:br>
            <a:r>
              <a:rPr lang="de-DE" cap="none" dirty="0">
                <a:solidFill>
                  <a:schemeClr val="tx1"/>
                </a:solidFill>
                <a:latin typeface="Arial Black" panose="020B0A04020102020204" pitchFamily="34" charset="0"/>
              </a:rPr>
              <a:t>Netzhaut-</a:t>
            </a:r>
            <a:br>
              <a:rPr lang="de-DE" cap="none" dirty="0">
                <a:solidFill>
                  <a:schemeClr val="tx1"/>
                </a:solidFill>
                <a:latin typeface="Arial Black" panose="020B0A04020102020204" pitchFamily="34" charset="0"/>
              </a:rPr>
            </a:br>
            <a:r>
              <a:rPr lang="de-DE" cap="none" dirty="0">
                <a:solidFill>
                  <a:schemeClr val="tx1"/>
                </a:solidFill>
                <a:latin typeface="Arial Black" panose="020B0A04020102020204" pitchFamily="34" charset="0"/>
              </a:rPr>
              <a:t>Dystrophien</a:t>
            </a:r>
          </a:p>
        </p:txBody>
      </p:sp>
      <p:sp>
        <p:nvSpPr>
          <p:cNvPr id="11" name="Espace réservé du texte 10">
            <a:extLst>
              <a:ext uri="{FF2B5EF4-FFF2-40B4-BE49-F238E27FC236}">
                <a16:creationId xmlns:a16="http://schemas.microsoft.com/office/drawing/2014/main" id="{7FF30BEB-F925-4446-9D0B-87E406C3A5B4}"/>
              </a:ext>
            </a:extLst>
          </p:cNvPr>
          <p:cNvSpPr>
            <a:spLocks noGrp="1"/>
          </p:cNvSpPr>
          <p:nvPr>
            <p:ph type="body" sz="quarter" idx="13"/>
          </p:nvPr>
        </p:nvSpPr>
        <p:spPr>
          <a:xfrm>
            <a:off x="572547" y="3751879"/>
            <a:ext cx="7546216" cy="707886"/>
          </a:xfrm>
        </p:spPr>
        <p:txBody>
          <a:bodyPr/>
          <a:lstStyle/>
          <a:p>
            <a:pPr marL="0" indent="0">
              <a:spcBef>
                <a:spcPts val="0"/>
              </a:spcBef>
              <a:buNone/>
            </a:pPr>
            <a:r>
              <a:rPr lang="de-DE" sz="2000" dirty="0">
                <a:solidFill>
                  <a:schemeClr val="tx1"/>
                </a:solidFill>
              </a:rPr>
              <a:t>Finaler Ergebnisbericht</a:t>
            </a:r>
          </a:p>
          <a:p>
            <a:pPr marL="0" indent="0">
              <a:spcBef>
                <a:spcPts val="0"/>
              </a:spcBef>
              <a:buNone/>
            </a:pPr>
            <a:r>
              <a:rPr lang="en-GB" sz="2000" dirty="0">
                <a:solidFill>
                  <a:schemeClr val="tx1"/>
                </a:solidFill>
              </a:rPr>
              <a:t>Mai 2021</a:t>
            </a:r>
          </a:p>
        </p:txBody>
      </p:sp>
      <p:pic>
        <p:nvPicPr>
          <p:cNvPr id="1028" name="Picture 4" descr="Novartis Logo">
            <a:extLst>
              <a:ext uri="{FF2B5EF4-FFF2-40B4-BE49-F238E27FC236}">
                <a16:creationId xmlns:a16="http://schemas.microsoft.com/office/drawing/2014/main" id="{8621783D-0A97-44E9-9137-63C15B2536A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4279" b="45215"/>
          <a:stretch/>
        </p:blipFill>
        <p:spPr bwMode="auto">
          <a:xfrm>
            <a:off x="571500" y="4869694"/>
            <a:ext cx="1931354" cy="396044"/>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7A8F8F24-8607-4804-AA6E-025075FBFD68}"/>
              </a:ext>
            </a:extLst>
          </p:cNvPr>
          <p:cNvPicPr>
            <a:picLocks noChangeAspect="1"/>
          </p:cNvPicPr>
          <p:nvPr/>
        </p:nvPicPr>
        <p:blipFill>
          <a:blip r:embed="rId8"/>
          <a:stretch>
            <a:fillRect/>
          </a:stretch>
        </p:blipFill>
        <p:spPr>
          <a:xfrm>
            <a:off x="565069" y="5362447"/>
            <a:ext cx="972108" cy="583265"/>
          </a:xfrm>
          <a:prstGeom prst="rect">
            <a:avLst/>
          </a:prstGeom>
        </p:spPr>
      </p:pic>
    </p:spTree>
    <p:extLst>
      <p:ext uri="{BB962C8B-B14F-4D97-AF65-F5344CB8AC3E}">
        <p14:creationId xmlns:p14="http://schemas.microsoft.com/office/powerpoint/2010/main" val="18398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D6C95AA5-B3F7-4DDA-B93B-356B89488C4B}"/>
              </a:ext>
            </a:extLst>
          </p:cNvPr>
          <p:cNvGraphicFramePr>
            <a:graphicFrameLocks noGrp="1"/>
          </p:cNvGraphicFramePr>
          <p:nvPr>
            <p:extLst>
              <p:ext uri="{D42A27DB-BD31-4B8C-83A1-F6EECF244321}">
                <p14:modId xmlns:p14="http://schemas.microsoft.com/office/powerpoint/2010/main" val="517027264"/>
              </p:ext>
            </p:extLst>
          </p:nvPr>
        </p:nvGraphicFramePr>
        <p:xfrm>
          <a:off x="382932" y="1071542"/>
          <a:ext cx="11404282" cy="4841734"/>
        </p:xfrm>
        <a:graphic>
          <a:graphicData uri="http://schemas.openxmlformats.org/drawingml/2006/table">
            <a:tbl>
              <a:tblPr>
                <a:tableStyleId>{5C22544A-7EE6-4342-B048-85BDC9FD1C3A}</a:tableStyleId>
              </a:tblPr>
              <a:tblGrid>
                <a:gridCol w="6621122">
                  <a:extLst>
                    <a:ext uri="{9D8B030D-6E8A-4147-A177-3AD203B41FA5}">
                      <a16:colId xmlns:a16="http://schemas.microsoft.com/office/drawing/2014/main" val="3538884373"/>
                    </a:ext>
                  </a:extLst>
                </a:gridCol>
                <a:gridCol w="4783160">
                  <a:extLst>
                    <a:ext uri="{9D8B030D-6E8A-4147-A177-3AD203B41FA5}">
                      <a16:colId xmlns:a16="http://schemas.microsoft.com/office/drawing/2014/main" val="2043690804"/>
                    </a:ext>
                  </a:extLst>
                </a:gridCol>
              </a:tblGrid>
              <a:tr h="5518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kern="1200" noProof="0" dirty="0">
                          <a:solidFill>
                            <a:schemeClr val="dk1"/>
                          </a:solidFill>
                          <a:latin typeface="+mn-lt"/>
                          <a:ea typeface="+mn-ea"/>
                          <a:cs typeface="+mn-cs"/>
                        </a:rPr>
                        <a:t>Key </a:t>
                      </a:r>
                      <a:r>
                        <a:rPr lang="de-DE" sz="1600" b="1" kern="1200" noProof="0" dirty="0" err="1">
                          <a:solidFill>
                            <a:schemeClr val="dk1"/>
                          </a:solidFill>
                          <a:latin typeface="+mn-lt"/>
                          <a:ea typeface="+mn-ea"/>
                          <a:cs typeface="+mn-cs"/>
                        </a:rPr>
                        <a:t>Findings</a:t>
                      </a:r>
                      <a:endParaRPr lang="de-DE" sz="1600" b="1" kern="1200" noProof="0" dirty="0">
                        <a:solidFill>
                          <a:schemeClr val="dk1"/>
                        </a:solidFill>
                        <a:latin typeface="+mn-lt"/>
                        <a:ea typeface="+mn-ea"/>
                        <a:cs typeface="+mn-cs"/>
                      </a:endParaRPr>
                    </a:p>
                  </a:txBody>
                  <a:tcPr marL="182832" marR="91416" marT="91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kern="1200" noProof="0">
                          <a:solidFill>
                            <a:schemeClr val="dk1"/>
                          </a:solidFill>
                          <a:latin typeface="+mn-lt"/>
                          <a:ea typeface="+mn-ea"/>
                          <a:cs typeface="+mn-cs"/>
                        </a:rPr>
                        <a:t>Implikationen</a:t>
                      </a:r>
                      <a:endParaRPr lang="de-DE" sz="1600" b="1" kern="1200" noProof="0" dirty="0">
                        <a:solidFill>
                          <a:schemeClr val="dk1"/>
                        </a:solidFill>
                        <a:latin typeface="+mn-lt"/>
                        <a:ea typeface="+mn-ea"/>
                        <a:cs typeface="+mn-cs"/>
                      </a:endParaRPr>
                    </a:p>
                  </a:txBody>
                  <a:tcPr marL="182832" marR="91416" marT="91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785194"/>
                  </a:ext>
                </a:extLst>
              </a:tr>
              <a:tr h="1916473">
                <a:tc>
                  <a:txBody>
                    <a:bodyPr/>
                    <a:lstStyle/>
                    <a:p>
                      <a:pPr>
                        <a:spcBef>
                          <a:spcPts val="300"/>
                        </a:spcBef>
                      </a:pPr>
                      <a:r>
                        <a:rPr lang="de-DE" sz="1600" b="1" dirty="0"/>
                        <a:t>Viele Symptome der Sehstörung</a:t>
                      </a:r>
                      <a:r>
                        <a:rPr lang="de-DE" sz="1600" dirty="0"/>
                        <a:t>: </a:t>
                      </a:r>
                      <a:r>
                        <a:rPr lang="de-DE" sz="1600" cap="none" dirty="0"/>
                        <a:t>Die meisten Teilnehmer berichten von </a:t>
                      </a:r>
                      <a:r>
                        <a:rPr lang="de-DE" sz="1600" b="1" cap="none" dirty="0"/>
                        <a:t>zahlreichen und unterschiedlichen Symptomen</a:t>
                      </a:r>
                      <a:r>
                        <a:rPr lang="de-DE" sz="1600" cap="none" dirty="0"/>
                        <a:t>, meist </a:t>
                      </a:r>
                      <a:r>
                        <a:rPr lang="de-DE" sz="1600" b="1" cap="none" dirty="0"/>
                        <a:t>an mehr als drei Zeitpunkten</a:t>
                      </a:r>
                      <a:r>
                        <a:rPr lang="de-DE" sz="1600" cap="none" dirty="0"/>
                        <a:t>. Symptome treten mit mehreren Jahren Abstand auf. </a:t>
                      </a:r>
                      <a:r>
                        <a:rPr lang="de-DE" sz="1600" b="1" cap="none" dirty="0"/>
                        <a:t>Nachtblindheit</a:t>
                      </a:r>
                      <a:r>
                        <a:rPr lang="de-DE" sz="1600" cap="none" dirty="0"/>
                        <a:t> ist das häufigste Erstsymptom. </a:t>
                      </a:r>
                      <a:endParaRPr lang="de-DE" sz="1600" dirty="0"/>
                    </a:p>
                  </a:txBody>
                  <a:tcPr marL="182832" marR="91416" marT="71981" marB="71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300"/>
                        </a:spcBef>
                      </a:pPr>
                      <a:r>
                        <a:rPr lang="de-DE" sz="1600" b="0" noProof="0" dirty="0">
                          <a:solidFill>
                            <a:schemeClr val="tx1"/>
                          </a:solidFill>
                        </a:rPr>
                        <a:t>Aufklärungskampagne starten, auf welche Symptome besonders Patienten bei erblich bedingten Netzhautdystrophien </a:t>
                      </a:r>
                      <a:r>
                        <a:rPr lang="de-DE" sz="1600" b="0" kern="1200" noProof="0" dirty="0">
                          <a:solidFill>
                            <a:schemeClr val="tx1"/>
                          </a:solidFill>
                          <a:latin typeface="+mn-lt"/>
                          <a:ea typeface="+mn-ea"/>
                          <a:cs typeface="+mn-cs"/>
                        </a:rPr>
                        <a:t>achten</a:t>
                      </a:r>
                      <a:r>
                        <a:rPr lang="de-DE" sz="1600" b="0" noProof="0" dirty="0">
                          <a:solidFill>
                            <a:schemeClr val="tx1"/>
                          </a:solidFill>
                        </a:rPr>
                        <a:t> müssen. </a:t>
                      </a:r>
                    </a:p>
                  </a:txBody>
                  <a:tcPr marL="182832" marR="91416" marT="71981" marB="71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519929"/>
                  </a:ext>
                </a:extLst>
              </a:tr>
              <a:tr h="2373374">
                <a:tc>
                  <a:txBody>
                    <a:bodyPr/>
                    <a:lstStyle/>
                    <a:p>
                      <a:pPr>
                        <a:spcBef>
                          <a:spcPts val="300"/>
                        </a:spcBef>
                      </a:pPr>
                      <a:r>
                        <a:rPr lang="de-DE" sz="1600" b="1" dirty="0"/>
                        <a:t>Langer Weg bis zur finalen Diagnose: </a:t>
                      </a:r>
                      <a:r>
                        <a:rPr lang="de-DE" sz="1600" b="0" dirty="0"/>
                        <a:t>Patienten brauchen im Schnitt 10 Jahre von ersten Symptomen bis zur finalen Diagnose. </a:t>
                      </a:r>
                      <a:r>
                        <a:rPr lang="de-DE" sz="1600" b="1" dirty="0"/>
                        <a:t>Jüngere Teilnehmer kommen schneller zur finalen Diagnose, jedoch dauert dies immer noch 2 Jahre.</a:t>
                      </a:r>
                    </a:p>
                    <a:p>
                      <a:pPr>
                        <a:spcBef>
                          <a:spcPts val="300"/>
                        </a:spcBef>
                      </a:pPr>
                      <a:r>
                        <a:rPr lang="de-DE" sz="1600" b="1" dirty="0"/>
                        <a:t>32% </a:t>
                      </a:r>
                      <a:r>
                        <a:rPr lang="de-DE" sz="1600" b="0" dirty="0"/>
                        <a:t>der Teilnehmer haben </a:t>
                      </a:r>
                      <a:r>
                        <a:rPr lang="de-DE" sz="1600" b="1" dirty="0"/>
                        <a:t>Fehldiagnosen</a:t>
                      </a:r>
                      <a:r>
                        <a:rPr lang="de-DE" sz="1600" b="0" dirty="0"/>
                        <a:t> erhalten bis zur finalen Diagnose. In ein Drittel der Fälle wurden Therapien infolge der Fehldiagnosen veranlasst.</a:t>
                      </a:r>
                      <a:endParaRPr lang="de-DE" sz="1600" dirty="0"/>
                    </a:p>
                  </a:txBody>
                  <a:tcPr marL="182832" marR="91416" marT="71981" marB="71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300"/>
                        </a:spcBef>
                      </a:pPr>
                      <a:r>
                        <a:rPr lang="de-DE" sz="1600" b="0" noProof="0" dirty="0">
                          <a:solidFill>
                            <a:schemeClr val="tx1"/>
                          </a:solidFill>
                        </a:rPr>
                        <a:t>Ärzte mit </a:t>
                      </a:r>
                      <a:r>
                        <a:rPr lang="de-DE" sz="1600" b="0" kern="1200" noProof="0" dirty="0">
                          <a:solidFill>
                            <a:schemeClr val="tx1"/>
                          </a:solidFill>
                          <a:latin typeface="+mn-lt"/>
                          <a:ea typeface="+mn-ea"/>
                          <a:cs typeface="+mn-cs"/>
                        </a:rPr>
                        <a:t>Informationen zu </a:t>
                      </a:r>
                      <a:r>
                        <a:rPr lang="de-DE" sz="1600" b="0" noProof="0" dirty="0">
                          <a:solidFill>
                            <a:schemeClr val="tx1"/>
                          </a:solidFill>
                        </a:rPr>
                        <a:t>typischen Fehldiagnosen von erblichen Netzhautdystrophien </a:t>
                      </a:r>
                      <a:r>
                        <a:rPr lang="de-DE" sz="1600" b="0" kern="1200" noProof="0" dirty="0">
                          <a:solidFill>
                            <a:schemeClr val="tx1"/>
                          </a:solidFill>
                          <a:latin typeface="+mn-lt"/>
                          <a:ea typeface="+mn-ea"/>
                          <a:cs typeface="+mn-cs"/>
                        </a:rPr>
                        <a:t>versorgen</a:t>
                      </a:r>
                      <a:r>
                        <a:rPr lang="de-DE" sz="1600" b="0" noProof="0" dirty="0">
                          <a:solidFill>
                            <a:schemeClr val="tx1"/>
                          </a:solidFill>
                        </a:rPr>
                        <a:t>, damit der Patient die finale Diagnose schneller erhält und es zu keinen negativen Auswirkungen infolge von falschen Therapien kommen kann.</a:t>
                      </a:r>
                    </a:p>
                  </a:txBody>
                  <a:tcPr marL="182832" marR="91416" marT="71981" marB="71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12497"/>
                  </a:ext>
                </a:extLst>
              </a:tr>
            </a:tbl>
          </a:graphicData>
        </a:graphic>
      </p:graphicFrame>
      <p:sp>
        <p:nvSpPr>
          <p:cNvPr id="25" name="Oval 24">
            <a:extLst>
              <a:ext uri="{FF2B5EF4-FFF2-40B4-BE49-F238E27FC236}">
                <a16:creationId xmlns:a16="http://schemas.microsoft.com/office/drawing/2014/main" id="{516B75E5-ED35-4020-9B86-F853484D934C}"/>
              </a:ext>
            </a:extLst>
          </p:cNvPr>
          <p:cNvSpPr>
            <a:spLocks noChangeAspect="1"/>
          </p:cNvSpPr>
          <p:nvPr/>
        </p:nvSpPr>
        <p:spPr>
          <a:xfrm>
            <a:off x="191344" y="1628800"/>
            <a:ext cx="360000" cy="36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defRPr/>
            </a:pPr>
            <a:r>
              <a:rPr lang="en-US" sz="1400" b="1" dirty="0">
                <a:solidFill>
                  <a:schemeClr val="bg1"/>
                </a:solidFill>
              </a:rPr>
              <a:t>1</a:t>
            </a:r>
          </a:p>
        </p:txBody>
      </p:sp>
      <p:sp>
        <p:nvSpPr>
          <p:cNvPr id="16" name="Arrow: Right 20">
            <a:extLst>
              <a:ext uri="{FF2B5EF4-FFF2-40B4-BE49-F238E27FC236}">
                <a16:creationId xmlns:a16="http://schemas.microsoft.com/office/drawing/2014/main" id="{E30985F7-203A-4BD8-8B5B-D74236F74F34}"/>
              </a:ext>
            </a:extLst>
          </p:cNvPr>
          <p:cNvSpPr/>
          <p:nvPr/>
        </p:nvSpPr>
        <p:spPr>
          <a:xfrm>
            <a:off x="6672064" y="4430597"/>
            <a:ext cx="468052" cy="44305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defRPr/>
            </a:pPr>
            <a:endParaRPr lang="en-US" sz="1799">
              <a:solidFill>
                <a:srgbClr val="F3F4F3"/>
              </a:solidFill>
            </a:endParaRPr>
          </a:p>
        </p:txBody>
      </p:sp>
      <p:sp>
        <p:nvSpPr>
          <p:cNvPr id="20" name="Oval 25">
            <a:extLst>
              <a:ext uri="{FF2B5EF4-FFF2-40B4-BE49-F238E27FC236}">
                <a16:creationId xmlns:a16="http://schemas.microsoft.com/office/drawing/2014/main" id="{27502E3F-F23F-45C5-982F-D0FDA28CDD17}"/>
              </a:ext>
            </a:extLst>
          </p:cNvPr>
          <p:cNvSpPr>
            <a:spLocks noChangeAspect="1"/>
          </p:cNvSpPr>
          <p:nvPr/>
        </p:nvSpPr>
        <p:spPr>
          <a:xfrm>
            <a:off x="191344" y="3546714"/>
            <a:ext cx="360000" cy="36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pPr>
            <a:r>
              <a:rPr lang="en-US" sz="1400" b="1" dirty="0">
                <a:solidFill>
                  <a:schemeClr val="bg1"/>
                </a:solidFill>
              </a:rPr>
              <a:t>2</a:t>
            </a:r>
          </a:p>
        </p:txBody>
      </p:sp>
      <p:sp>
        <p:nvSpPr>
          <p:cNvPr id="2" name="Titel 1">
            <a:extLst>
              <a:ext uri="{FF2B5EF4-FFF2-40B4-BE49-F238E27FC236}">
                <a16:creationId xmlns:a16="http://schemas.microsoft.com/office/drawing/2014/main" id="{54641898-A803-4EE4-A1CD-61D92F24B367}"/>
              </a:ext>
            </a:extLst>
          </p:cNvPr>
          <p:cNvSpPr>
            <a:spLocks noGrp="1"/>
          </p:cNvSpPr>
          <p:nvPr>
            <p:ph type="title"/>
          </p:nvPr>
        </p:nvSpPr>
        <p:spPr/>
        <p:txBody>
          <a:bodyPr/>
          <a:lstStyle/>
          <a:p>
            <a:r>
              <a:rPr lang="de-DE" cap="none" dirty="0">
                <a:solidFill>
                  <a:schemeClr val="tx1"/>
                </a:solidFill>
              </a:rPr>
              <a:t>Key </a:t>
            </a:r>
            <a:r>
              <a:rPr lang="de-DE" cap="none" dirty="0" err="1">
                <a:solidFill>
                  <a:schemeClr val="tx1"/>
                </a:solidFill>
              </a:rPr>
              <a:t>Findings</a:t>
            </a:r>
            <a:r>
              <a:rPr lang="de-DE" cap="none" dirty="0">
                <a:solidFill>
                  <a:schemeClr val="tx1"/>
                </a:solidFill>
              </a:rPr>
              <a:t> und Implikationen</a:t>
            </a:r>
            <a:r>
              <a:rPr lang="de-DE" dirty="0">
                <a:solidFill>
                  <a:schemeClr val="tx1"/>
                </a:solidFill>
              </a:rPr>
              <a:t> (1/4)</a:t>
            </a:r>
          </a:p>
        </p:txBody>
      </p:sp>
      <p:sp>
        <p:nvSpPr>
          <p:cNvPr id="6" name="Foliennummernplatzhalter 5">
            <a:extLst>
              <a:ext uri="{FF2B5EF4-FFF2-40B4-BE49-F238E27FC236}">
                <a16:creationId xmlns:a16="http://schemas.microsoft.com/office/drawing/2014/main" id="{51B2D49D-6F25-4906-BA5C-F4B2A3422270}"/>
              </a:ext>
            </a:extLst>
          </p:cNvPr>
          <p:cNvSpPr>
            <a:spLocks noGrp="1"/>
          </p:cNvSpPr>
          <p:nvPr>
            <p:ph type="sldNum" sz="quarter" idx="18"/>
          </p:nvPr>
        </p:nvSpPr>
        <p:spPr/>
        <p:txBody>
          <a:bodyPr/>
          <a:lstStyle/>
          <a:p>
            <a:fld id="{D61AABEC-672F-4B68-B914-690DA978312C}" type="slidenum">
              <a:rPr lang="en-GB" smtClean="0">
                <a:latin typeface="+mn-lt"/>
              </a:rPr>
              <a:pPr/>
              <a:t>10</a:t>
            </a:fld>
            <a:r>
              <a:rPr lang="en-GB">
                <a:latin typeface="+mn-lt"/>
              </a:rPr>
              <a:t> ‒ </a:t>
            </a:r>
            <a:endParaRPr lang="en-GB" dirty="0">
              <a:latin typeface="+mn-lt"/>
            </a:endParaRPr>
          </a:p>
        </p:txBody>
      </p:sp>
      <p:sp>
        <p:nvSpPr>
          <p:cNvPr id="13" name="Arrow: Right 20">
            <a:extLst>
              <a:ext uri="{FF2B5EF4-FFF2-40B4-BE49-F238E27FC236}">
                <a16:creationId xmlns:a16="http://schemas.microsoft.com/office/drawing/2014/main" id="{270CEE85-AE2A-44F6-B6CF-C992A3FD6AA0}"/>
              </a:ext>
            </a:extLst>
          </p:cNvPr>
          <p:cNvSpPr/>
          <p:nvPr/>
        </p:nvSpPr>
        <p:spPr>
          <a:xfrm>
            <a:off x="6672064" y="2301873"/>
            <a:ext cx="468052" cy="44305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defRPr/>
            </a:pPr>
            <a:endParaRPr lang="en-US" sz="1799">
              <a:solidFill>
                <a:srgbClr val="F3F4F3"/>
              </a:solidFill>
            </a:endParaRPr>
          </a:p>
        </p:txBody>
      </p:sp>
    </p:spTree>
    <p:extLst>
      <p:ext uri="{BB962C8B-B14F-4D97-AF65-F5344CB8AC3E}">
        <p14:creationId xmlns:p14="http://schemas.microsoft.com/office/powerpoint/2010/main" val="302898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D6C95AA5-B3F7-4DDA-B93B-356B89488C4B}"/>
              </a:ext>
            </a:extLst>
          </p:cNvPr>
          <p:cNvGraphicFramePr>
            <a:graphicFrameLocks noGrp="1"/>
          </p:cNvGraphicFramePr>
          <p:nvPr>
            <p:extLst>
              <p:ext uri="{D42A27DB-BD31-4B8C-83A1-F6EECF244321}">
                <p14:modId xmlns:p14="http://schemas.microsoft.com/office/powerpoint/2010/main" val="3046367304"/>
              </p:ext>
            </p:extLst>
          </p:nvPr>
        </p:nvGraphicFramePr>
        <p:xfrm>
          <a:off x="382932" y="1071542"/>
          <a:ext cx="11404282" cy="4949746"/>
        </p:xfrm>
        <a:graphic>
          <a:graphicData uri="http://schemas.openxmlformats.org/drawingml/2006/table">
            <a:tbl>
              <a:tblPr>
                <a:tableStyleId>{5C22544A-7EE6-4342-B048-85BDC9FD1C3A}</a:tableStyleId>
              </a:tblPr>
              <a:tblGrid>
                <a:gridCol w="6621122">
                  <a:extLst>
                    <a:ext uri="{9D8B030D-6E8A-4147-A177-3AD203B41FA5}">
                      <a16:colId xmlns:a16="http://schemas.microsoft.com/office/drawing/2014/main" val="3538884373"/>
                    </a:ext>
                  </a:extLst>
                </a:gridCol>
                <a:gridCol w="4783160">
                  <a:extLst>
                    <a:ext uri="{9D8B030D-6E8A-4147-A177-3AD203B41FA5}">
                      <a16:colId xmlns:a16="http://schemas.microsoft.com/office/drawing/2014/main" val="2043690804"/>
                    </a:ext>
                  </a:extLst>
                </a:gridCol>
              </a:tblGrid>
              <a:tr h="5020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kern="1200" noProof="0" dirty="0">
                          <a:solidFill>
                            <a:schemeClr val="dk1"/>
                          </a:solidFill>
                          <a:latin typeface="+mn-lt"/>
                          <a:ea typeface="+mn-ea"/>
                          <a:cs typeface="+mn-cs"/>
                        </a:rPr>
                        <a:t>Key </a:t>
                      </a:r>
                      <a:r>
                        <a:rPr lang="de-DE" sz="1600" b="1" kern="1200" noProof="0" dirty="0" err="1">
                          <a:solidFill>
                            <a:schemeClr val="dk1"/>
                          </a:solidFill>
                          <a:latin typeface="+mn-lt"/>
                          <a:ea typeface="+mn-ea"/>
                          <a:cs typeface="+mn-cs"/>
                        </a:rPr>
                        <a:t>Findings</a:t>
                      </a:r>
                      <a:endParaRPr lang="de-DE" sz="1600" b="1" kern="1200" noProof="0" dirty="0">
                        <a:solidFill>
                          <a:schemeClr val="dk1"/>
                        </a:solidFill>
                        <a:latin typeface="+mn-lt"/>
                        <a:ea typeface="+mn-ea"/>
                        <a:cs typeface="+mn-cs"/>
                      </a:endParaRPr>
                    </a:p>
                  </a:txBody>
                  <a:tcPr marL="182832" marR="91416" marT="91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kern="1200" noProof="0">
                          <a:solidFill>
                            <a:schemeClr val="dk1"/>
                          </a:solidFill>
                          <a:latin typeface="+mn-lt"/>
                          <a:ea typeface="+mn-ea"/>
                          <a:cs typeface="+mn-cs"/>
                        </a:rPr>
                        <a:t>Implikationen</a:t>
                      </a:r>
                      <a:endParaRPr lang="de-DE" sz="1600" b="1" kern="1200" noProof="0" dirty="0">
                        <a:solidFill>
                          <a:schemeClr val="dk1"/>
                        </a:solidFill>
                        <a:latin typeface="+mn-lt"/>
                        <a:ea typeface="+mn-ea"/>
                        <a:cs typeface="+mn-cs"/>
                      </a:endParaRPr>
                    </a:p>
                  </a:txBody>
                  <a:tcPr marL="182832" marR="91416" marT="91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785194"/>
                  </a:ext>
                </a:extLst>
              </a:tr>
              <a:tr h="2771568">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mn-lt"/>
                          <a:ea typeface="+mn-ea"/>
                          <a:cs typeface="+mn-cs"/>
                        </a:rPr>
                        <a:t>Gentest ist kein Standard: </a:t>
                      </a:r>
                      <a:r>
                        <a:rPr kumimoji="0" lang="de-DE" sz="1600" b="0" i="0" u="none" strike="noStrike" kern="1200" cap="none" spc="0" normalizeH="0" baseline="0" noProof="0" dirty="0">
                          <a:ln>
                            <a:noFill/>
                          </a:ln>
                          <a:solidFill>
                            <a:prstClr val="black"/>
                          </a:solidFill>
                          <a:effectLst/>
                          <a:uLnTx/>
                          <a:uFillTx/>
                          <a:latin typeface="+mn-lt"/>
                          <a:ea typeface="+mn-ea"/>
                          <a:cs typeface="+mn-cs"/>
                        </a:rPr>
                        <a:t>Nur</a:t>
                      </a:r>
                      <a:r>
                        <a:rPr kumimoji="0" lang="de-DE" sz="1600" b="1" i="0" u="none" strike="noStrike" kern="1200" cap="none" spc="0" normalizeH="0" baseline="0" noProof="0" dirty="0">
                          <a:ln>
                            <a:noFill/>
                          </a:ln>
                          <a:solidFill>
                            <a:prstClr val="black"/>
                          </a:solidFill>
                          <a:effectLst/>
                          <a:uLnTx/>
                          <a:uFillTx/>
                          <a:latin typeface="+mn-lt"/>
                          <a:ea typeface="+mn-ea"/>
                          <a:cs typeface="+mn-cs"/>
                        </a:rPr>
                        <a:t> </a:t>
                      </a:r>
                      <a:r>
                        <a:rPr lang="de-DE" sz="1600" cap="none" dirty="0"/>
                        <a:t>37% der Patienten haben bei der finalen Diagnose einen Gentest angeboten bekommen. </a:t>
                      </a:r>
                      <a:r>
                        <a:rPr lang="de-DE" sz="1600" b="1" cap="none" dirty="0"/>
                        <a:t>Über 1/3 der Patienten hat noch keinen Gentest veranlasst.</a:t>
                      </a:r>
                      <a:r>
                        <a:rPr lang="de-DE" sz="1600" cap="none" dirty="0"/>
                        <a:t> </a:t>
                      </a:r>
                      <a:r>
                        <a:rPr kumimoji="0" lang="de-DE" sz="1600" b="0" i="0" u="none" strike="noStrike" kern="1200" cap="none" spc="0" normalizeH="0" baseline="0" noProof="0" dirty="0">
                          <a:ln>
                            <a:noFill/>
                          </a:ln>
                          <a:solidFill>
                            <a:prstClr val="black"/>
                          </a:solidFill>
                          <a:effectLst/>
                          <a:uLnTx/>
                          <a:uFillTx/>
                          <a:latin typeface="+mn-lt"/>
                          <a:ea typeface="+mn-ea"/>
                          <a:cs typeface="+mn-cs"/>
                        </a:rPr>
                        <a:t>Je ein Drittel der Patienten hat bei finaler Diagnose einen Gentest gemacht oder zu einem viel späteren Zeitpunkt. Knapp 10% der Patienten, die zu einem späteren Zeitpunkt einen Gentest gemacht haben, haben dies auf Empfehlung von </a:t>
                      </a:r>
                      <a:r>
                        <a:rPr kumimoji="0" lang="de-DE" sz="1600" b="0" i="0" u="none" strike="noStrike" kern="1200" cap="none" spc="0" normalizeH="0" baseline="0" noProof="0" dirty="0" err="1">
                          <a:ln>
                            <a:noFill/>
                          </a:ln>
                          <a:solidFill>
                            <a:prstClr val="black"/>
                          </a:solidFill>
                          <a:effectLst/>
                          <a:uLnTx/>
                          <a:uFillTx/>
                          <a:latin typeface="+mn-lt"/>
                          <a:ea typeface="+mn-ea"/>
                          <a:cs typeface="+mn-cs"/>
                        </a:rPr>
                        <a:t>ProRetina</a:t>
                      </a:r>
                      <a:r>
                        <a:rPr kumimoji="0" lang="de-DE" sz="1600" b="0" i="0" u="none" strike="noStrike" kern="1200" cap="none" spc="0" normalizeH="0" baseline="0" noProof="0" dirty="0">
                          <a:ln>
                            <a:noFill/>
                          </a:ln>
                          <a:solidFill>
                            <a:prstClr val="black"/>
                          </a:solidFill>
                          <a:effectLst/>
                          <a:uLnTx/>
                          <a:uFillTx/>
                          <a:latin typeface="+mn-lt"/>
                          <a:ea typeface="+mn-ea"/>
                          <a:cs typeface="+mn-cs"/>
                        </a:rPr>
                        <a:t> e.V. gemacht.</a:t>
                      </a:r>
                    </a:p>
                  </a:txBody>
                  <a:tcPr marL="182832" marR="91416" marT="71981" marB="71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de-DE" sz="1600" b="0" i="0" u="none" strike="noStrike" kern="1200" cap="none" spc="0" normalizeH="0" baseline="0" noProof="0" dirty="0">
                          <a:ln>
                            <a:noFill/>
                          </a:ln>
                          <a:solidFill>
                            <a:schemeClr val="accent6">
                              <a:lumMod val="10000"/>
                            </a:schemeClr>
                          </a:solidFill>
                          <a:effectLst/>
                          <a:uLnTx/>
                          <a:uFillTx/>
                          <a:latin typeface="Arial"/>
                          <a:ea typeface="+mn-ea"/>
                          <a:cs typeface="+mn-cs"/>
                        </a:rPr>
                        <a:t>Patienten mehr Informationen über die Möglichkeit zur Gentestung anbieten. </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de-DE" sz="1600" b="0" i="0" u="none" strike="noStrike" kern="1200" cap="none" spc="0" normalizeH="0" baseline="0" noProof="0" dirty="0">
                          <a:ln>
                            <a:noFill/>
                          </a:ln>
                          <a:solidFill>
                            <a:schemeClr val="accent6">
                              <a:lumMod val="10000"/>
                            </a:schemeClr>
                          </a:solidFill>
                          <a:effectLst/>
                          <a:uLnTx/>
                          <a:uFillTx/>
                          <a:latin typeface="Arial"/>
                          <a:ea typeface="+mn-ea"/>
                          <a:cs typeface="+mn-cs"/>
                        </a:rPr>
                        <a:t>Ärzte überzeugen, häufiger einen Gentest zur Absicherung der Diagnose anzubieten. </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de-DE" sz="1600" b="0" i="0" u="none" strike="noStrike" kern="1200" cap="none" spc="0" normalizeH="0" baseline="0" noProof="0" dirty="0">
                          <a:ln>
                            <a:noFill/>
                          </a:ln>
                          <a:solidFill>
                            <a:schemeClr val="accent6">
                              <a:lumMod val="10000"/>
                            </a:schemeClr>
                          </a:solidFill>
                          <a:effectLst/>
                          <a:uLnTx/>
                          <a:uFillTx/>
                          <a:latin typeface="Arial"/>
                          <a:ea typeface="+mn-ea"/>
                          <a:cs typeface="+mn-cs"/>
                        </a:rPr>
                        <a:t>Empfehlungen zum Gentest durch </a:t>
                      </a:r>
                      <a:r>
                        <a:rPr kumimoji="0" lang="de-DE" sz="1600" b="0" i="0" u="none" strike="noStrike" kern="1200" cap="none" spc="0" normalizeH="0" baseline="0" noProof="0" dirty="0" err="1">
                          <a:ln>
                            <a:noFill/>
                          </a:ln>
                          <a:solidFill>
                            <a:schemeClr val="accent6">
                              <a:lumMod val="10000"/>
                            </a:schemeClr>
                          </a:solidFill>
                          <a:effectLst/>
                          <a:uLnTx/>
                          <a:uFillTx/>
                          <a:latin typeface="Arial"/>
                          <a:ea typeface="+mn-ea"/>
                          <a:cs typeface="+mn-cs"/>
                        </a:rPr>
                        <a:t>ProRetina</a:t>
                      </a:r>
                      <a:r>
                        <a:rPr kumimoji="0" lang="de-DE" sz="1600" b="0" i="0" u="none" strike="noStrike" kern="1200" cap="none" spc="0" normalizeH="0" baseline="0" noProof="0" dirty="0">
                          <a:ln>
                            <a:noFill/>
                          </a:ln>
                          <a:solidFill>
                            <a:schemeClr val="accent6">
                              <a:lumMod val="10000"/>
                            </a:schemeClr>
                          </a:solidFill>
                          <a:effectLst/>
                          <a:uLnTx/>
                          <a:uFillTx/>
                          <a:latin typeface="Arial"/>
                          <a:ea typeface="+mn-ea"/>
                          <a:cs typeface="+mn-cs"/>
                        </a:rPr>
                        <a:t> e.V. ausbauen.</a:t>
                      </a:r>
                    </a:p>
                  </a:txBody>
                  <a:tcPr marL="182832" marR="91416" marT="71981" marB="71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744567"/>
                  </a:ext>
                </a:extLst>
              </a:tr>
              <a:tr h="1676144">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Arial"/>
                          <a:ea typeface="+mn-ea"/>
                          <a:cs typeface="+mn-cs"/>
                        </a:rPr>
                        <a:t>50% mit humangenetischer Beratung:</a:t>
                      </a:r>
                      <a:r>
                        <a:rPr kumimoji="0" lang="de-DE" sz="1600" b="0" i="0" u="none" strike="noStrike" kern="1200" cap="none" spc="0" normalizeH="0" baseline="0" noProof="0" dirty="0">
                          <a:ln>
                            <a:noFill/>
                          </a:ln>
                          <a:solidFill>
                            <a:prstClr val="black"/>
                          </a:solidFill>
                          <a:effectLst/>
                          <a:uLnTx/>
                          <a:uFillTx/>
                          <a:latin typeface="Arial"/>
                          <a:ea typeface="+mn-ea"/>
                          <a:cs typeface="+mn-cs"/>
                        </a:rPr>
                        <a:t> </a:t>
                      </a:r>
                      <a:r>
                        <a:rPr lang="de-DE" sz="1600" b="1" cap="none" dirty="0"/>
                        <a:t>Knapp die Hälfte der Patienten hat infolge der Diagnose keine humangenetische Beratung erhalten</a:t>
                      </a:r>
                      <a:r>
                        <a:rPr lang="de-DE" sz="1600" cap="none" dirty="0"/>
                        <a:t>, hauptsächlich weil </a:t>
                      </a:r>
                      <a:r>
                        <a:rPr lang="de-DE" sz="1600" b="1" cap="none" dirty="0"/>
                        <a:t>keine Kenntnis </a:t>
                      </a:r>
                      <a:r>
                        <a:rPr lang="de-DE" sz="1600" cap="none" dirty="0"/>
                        <a:t>über diese Möglichkeit der Beratung vorliegt.</a:t>
                      </a:r>
                      <a:endParaRPr kumimoji="0" lang="de-DE" sz="1600" b="0" i="0" u="none" strike="noStrike" kern="1200" cap="none" spc="0" normalizeH="0" baseline="0" noProof="0" dirty="0">
                        <a:ln>
                          <a:noFill/>
                        </a:ln>
                        <a:solidFill>
                          <a:prstClr val="black"/>
                        </a:solidFill>
                        <a:effectLst/>
                        <a:uLnTx/>
                        <a:uFillTx/>
                        <a:latin typeface="Arial"/>
                        <a:ea typeface="+mn-ea"/>
                        <a:cs typeface="+mn-cs"/>
                      </a:endParaRPr>
                    </a:p>
                  </a:txBody>
                  <a:tcPr marL="182832" marR="91416" marT="71981" marB="71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0" algn="l" defTabSz="914400" rtl="0" eaLnBrk="1" fontAlgn="auto" latinLnBrk="0" hangingPunct="1">
                        <a:lnSpc>
                          <a:spcPct val="100000"/>
                        </a:lnSpc>
                        <a:spcBef>
                          <a:spcPts val="300"/>
                        </a:spcBef>
                        <a:spcAft>
                          <a:spcPts val="0"/>
                        </a:spcAft>
                        <a:buClrTx/>
                        <a:buSzTx/>
                        <a:buFontTx/>
                        <a:buNone/>
                        <a:tabLst/>
                        <a:defRPr/>
                      </a:pPr>
                      <a:r>
                        <a:rPr kumimoji="0" lang="de-DE" sz="1600" b="0" i="0" u="none" strike="noStrike" kern="1200" cap="none" spc="0" normalizeH="0" baseline="0" noProof="0" dirty="0">
                          <a:ln>
                            <a:noFill/>
                          </a:ln>
                          <a:solidFill>
                            <a:schemeClr val="accent6">
                              <a:lumMod val="10000"/>
                            </a:schemeClr>
                          </a:solidFill>
                          <a:effectLst/>
                          <a:uLnTx/>
                          <a:uFillTx/>
                          <a:latin typeface="Arial"/>
                          <a:ea typeface="+mn-ea"/>
                          <a:cs typeface="+mn-cs"/>
                        </a:rPr>
                        <a:t>Bessere Bekanntmachung der Möglichkeit einer humangenetischen Beratung und das dadurch neue Erkenntnisse gewonnen werden können.</a:t>
                      </a:r>
                    </a:p>
                  </a:txBody>
                  <a:tcPr marL="91416" marR="182832" marT="71981" marB="71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844245"/>
                  </a:ext>
                </a:extLst>
              </a:tr>
            </a:tbl>
          </a:graphicData>
        </a:graphic>
      </p:graphicFrame>
      <p:sp>
        <p:nvSpPr>
          <p:cNvPr id="23" name="Oval 26">
            <a:extLst>
              <a:ext uri="{FF2B5EF4-FFF2-40B4-BE49-F238E27FC236}">
                <a16:creationId xmlns:a16="http://schemas.microsoft.com/office/drawing/2014/main" id="{75E9E34D-C477-4661-A590-B4E082043151}"/>
              </a:ext>
            </a:extLst>
          </p:cNvPr>
          <p:cNvSpPr>
            <a:spLocks noChangeAspect="1"/>
          </p:cNvSpPr>
          <p:nvPr/>
        </p:nvSpPr>
        <p:spPr>
          <a:xfrm>
            <a:off x="224786" y="1628714"/>
            <a:ext cx="360000" cy="36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defRPr/>
            </a:pPr>
            <a:r>
              <a:rPr lang="en-US" sz="1400" b="1" dirty="0">
                <a:solidFill>
                  <a:schemeClr val="bg1"/>
                </a:solidFill>
              </a:rPr>
              <a:t>3</a:t>
            </a:r>
          </a:p>
        </p:txBody>
      </p:sp>
      <p:sp>
        <p:nvSpPr>
          <p:cNvPr id="29" name="Oval 27">
            <a:extLst>
              <a:ext uri="{FF2B5EF4-FFF2-40B4-BE49-F238E27FC236}">
                <a16:creationId xmlns:a16="http://schemas.microsoft.com/office/drawing/2014/main" id="{E599985B-1B7A-42B2-B733-FDF91FCFCB01}"/>
              </a:ext>
            </a:extLst>
          </p:cNvPr>
          <p:cNvSpPr>
            <a:spLocks noChangeAspect="1"/>
          </p:cNvSpPr>
          <p:nvPr/>
        </p:nvSpPr>
        <p:spPr>
          <a:xfrm>
            <a:off x="224786" y="4365104"/>
            <a:ext cx="360000" cy="36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defRPr/>
            </a:pPr>
            <a:r>
              <a:rPr lang="en-US" sz="1400" b="1" dirty="0">
                <a:solidFill>
                  <a:schemeClr val="bg1"/>
                </a:solidFill>
              </a:rPr>
              <a:t>4</a:t>
            </a:r>
          </a:p>
        </p:txBody>
      </p:sp>
      <p:sp>
        <p:nvSpPr>
          <p:cNvPr id="2" name="Titel 1">
            <a:extLst>
              <a:ext uri="{FF2B5EF4-FFF2-40B4-BE49-F238E27FC236}">
                <a16:creationId xmlns:a16="http://schemas.microsoft.com/office/drawing/2014/main" id="{54641898-A803-4EE4-A1CD-61D92F24B367}"/>
              </a:ext>
            </a:extLst>
          </p:cNvPr>
          <p:cNvSpPr>
            <a:spLocks noGrp="1"/>
          </p:cNvSpPr>
          <p:nvPr>
            <p:ph type="title"/>
          </p:nvPr>
        </p:nvSpPr>
        <p:spPr/>
        <p:txBody>
          <a:bodyPr/>
          <a:lstStyle/>
          <a:p>
            <a:r>
              <a:rPr lang="de-DE" cap="none" dirty="0">
                <a:solidFill>
                  <a:schemeClr val="accent6">
                    <a:lumMod val="10000"/>
                  </a:schemeClr>
                </a:solidFill>
              </a:rPr>
              <a:t>Key </a:t>
            </a:r>
            <a:r>
              <a:rPr lang="de-DE" cap="none" dirty="0" err="1">
                <a:solidFill>
                  <a:schemeClr val="accent6">
                    <a:lumMod val="10000"/>
                  </a:schemeClr>
                </a:solidFill>
              </a:rPr>
              <a:t>Findings</a:t>
            </a:r>
            <a:r>
              <a:rPr lang="de-DE" cap="none" dirty="0">
                <a:solidFill>
                  <a:schemeClr val="accent6">
                    <a:lumMod val="10000"/>
                  </a:schemeClr>
                </a:solidFill>
              </a:rPr>
              <a:t> und Implikationen </a:t>
            </a:r>
            <a:r>
              <a:rPr lang="de-DE" dirty="0">
                <a:solidFill>
                  <a:schemeClr val="accent6">
                    <a:lumMod val="10000"/>
                  </a:schemeClr>
                </a:solidFill>
              </a:rPr>
              <a:t>(2/4)</a:t>
            </a:r>
          </a:p>
        </p:txBody>
      </p:sp>
      <p:sp>
        <p:nvSpPr>
          <p:cNvPr id="6" name="Foliennummernplatzhalter 5">
            <a:extLst>
              <a:ext uri="{FF2B5EF4-FFF2-40B4-BE49-F238E27FC236}">
                <a16:creationId xmlns:a16="http://schemas.microsoft.com/office/drawing/2014/main" id="{51B2D49D-6F25-4906-BA5C-F4B2A3422270}"/>
              </a:ext>
            </a:extLst>
          </p:cNvPr>
          <p:cNvSpPr>
            <a:spLocks noGrp="1"/>
          </p:cNvSpPr>
          <p:nvPr>
            <p:ph type="sldNum" sz="quarter" idx="18"/>
          </p:nvPr>
        </p:nvSpPr>
        <p:spPr/>
        <p:txBody>
          <a:bodyPr/>
          <a:lstStyle/>
          <a:p>
            <a:fld id="{D61AABEC-672F-4B68-B914-690DA978312C}" type="slidenum">
              <a:rPr lang="en-GB" smtClean="0">
                <a:latin typeface="+mn-lt"/>
              </a:rPr>
              <a:pPr/>
              <a:t>11</a:t>
            </a:fld>
            <a:r>
              <a:rPr lang="en-GB">
                <a:latin typeface="+mn-lt"/>
              </a:rPr>
              <a:t> ‒ </a:t>
            </a:r>
            <a:endParaRPr lang="en-GB" dirty="0">
              <a:latin typeface="+mn-lt"/>
            </a:endParaRPr>
          </a:p>
        </p:txBody>
      </p:sp>
      <p:sp>
        <p:nvSpPr>
          <p:cNvPr id="13" name="Arrow: Right 20">
            <a:extLst>
              <a:ext uri="{FF2B5EF4-FFF2-40B4-BE49-F238E27FC236}">
                <a16:creationId xmlns:a16="http://schemas.microsoft.com/office/drawing/2014/main" id="{AA117818-041F-4B2E-B1C6-BBC724CC28E9}"/>
              </a:ext>
            </a:extLst>
          </p:cNvPr>
          <p:cNvSpPr/>
          <p:nvPr/>
        </p:nvSpPr>
        <p:spPr>
          <a:xfrm>
            <a:off x="6672064" y="4894161"/>
            <a:ext cx="468052" cy="44305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defRPr/>
            </a:pPr>
            <a:endParaRPr lang="en-US" sz="1799">
              <a:solidFill>
                <a:srgbClr val="F3F4F3"/>
              </a:solidFill>
            </a:endParaRPr>
          </a:p>
        </p:txBody>
      </p:sp>
      <p:sp>
        <p:nvSpPr>
          <p:cNvPr id="14" name="Arrow: Right 20">
            <a:extLst>
              <a:ext uri="{FF2B5EF4-FFF2-40B4-BE49-F238E27FC236}">
                <a16:creationId xmlns:a16="http://schemas.microsoft.com/office/drawing/2014/main" id="{D022F8A3-6F83-458E-A036-C62E59D81607}"/>
              </a:ext>
            </a:extLst>
          </p:cNvPr>
          <p:cNvSpPr/>
          <p:nvPr/>
        </p:nvSpPr>
        <p:spPr>
          <a:xfrm>
            <a:off x="6673405" y="2636912"/>
            <a:ext cx="468052" cy="44305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defRPr/>
            </a:pPr>
            <a:endParaRPr lang="en-US" sz="1799">
              <a:solidFill>
                <a:srgbClr val="F3F4F3"/>
              </a:solidFill>
            </a:endParaRPr>
          </a:p>
        </p:txBody>
      </p:sp>
    </p:spTree>
    <p:extLst>
      <p:ext uri="{BB962C8B-B14F-4D97-AF65-F5344CB8AC3E}">
        <p14:creationId xmlns:p14="http://schemas.microsoft.com/office/powerpoint/2010/main" val="339200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D6C95AA5-B3F7-4DDA-B93B-356B89488C4B}"/>
              </a:ext>
            </a:extLst>
          </p:cNvPr>
          <p:cNvGraphicFramePr>
            <a:graphicFrameLocks noGrp="1"/>
          </p:cNvGraphicFramePr>
          <p:nvPr>
            <p:extLst>
              <p:ext uri="{D42A27DB-BD31-4B8C-83A1-F6EECF244321}">
                <p14:modId xmlns:p14="http://schemas.microsoft.com/office/powerpoint/2010/main" val="17299057"/>
              </p:ext>
            </p:extLst>
          </p:nvPr>
        </p:nvGraphicFramePr>
        <p:xfrm>
          <a:off x="382932" y="1071542"/>
          <a:ext cx="11404282" cy="4913742"/>
        </p:xfrm>
        <a:graphic>
          <a:graphicData uri="http://schemas.openxmlformats.org/drawingml/2006/table">
            <a:tbl>
              <a:tblPr>
                <a:tableStyleId>{5C22544A-7EE6-4342-B048-85BDC9FD1C3A}</a:tableStyleId>
              </a:tblPr>
              <a:tblGrid>
                <a:gridCol w="6621122">
                  <a:extLst>
                    <a:ext uri="{9D8B030D-6E8A-4147-A177-3AD203B41FA5}">
                      <a16:colId xmlns:a16="http://schemas.microsoft.com/office/drawing/2014/main" val="3538884373"/>
                    </a:ext>
                  </a:extLst>
                </a:gridCol>
                <a:gridCol w="4783160">
                  <a:extLst>
                    <a:ext uri="{9D8B030D-6E8A-4147-A177-3AD203B41FA5}">
                      <a16:colId xmlns:a16="http://schemas.microsoft.com/office/drawing/2014/main" val="2043690804"/>
                    </a:ext>
                  </a:extLst>
                </a:gridCol>
              </a:tblGrid>
              <a:tr h="6226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1" kern="1200" noProof="0" dirty="0">
                          <a:solidFill>
                            <a:schemeClr val="dk1"/>
                          </a:solidFill>
                          <a:latin typeface="+mn-lt"/>
                          <a:ea typeface="+mn-ea"/>
                          <a:cs typeface="+mn-cs"/>
                        </a:rPr>
                        <a:t>Key </a:t>
                      </a:r>
                      <a:r>
                        <a:rPr lang="de-DE" sz="1800" b="1" kern="1200" noProof="0" dirty="0" err="1">
                          <a:solidFill>
                            <a:schemeClr val="dk1"/>
                          </a:solidFill>
                          <a:latin typeface="+mn-lt"/>
                          <a:ea typeface="+mn-ea"/>
                          <a:cs typeface="+mn-cs"/>
                        </a:rPr>
                        <a:t>Findings</a:t>
                      </a:r>
                      <a:endParaRPr lang="de-DE" sz="1800" b="1" kern="1200" noProof="0" dirty="0">
                        <a:solidFill>
                          <a:schemeClr val="dk1"/>
                        </a:solidFill>
                        <a:latin typeface="+mn-lt"/>
                        <a:ea typeface="+mn-ea"/>
                        <a:cs typeface="+mn-cs"/>
                      </a:endParaRPr>
                    </a:p>
                  </a:txBody>
                  <a:tcPr marL="182832" marR="91416" marT="91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1" kern="1200" noProof="0">
                          <a:solidFill>
                            <a:schemeClr val="accent6">
                              <a:lumMod val="10000"/>
                            </a:schemeClr>
                          </a:solidFill>
                          <a:latin typeface="+mn-lt"/>
                          <a:ea typeface="+mn-ea"/>
                          <a:cs typeface="+mn-cs"/>
                        </a:rPr>
                        <a:t>Implikationen</a:t>
                      </a:r>
                      <a:endParaRPr lang="de-DE" sz="1800" b="1" kern="1200" noProof="0" dirty="0">
                        <a:solidFill>
                          <a:schemeClr val="accent6">
                            <a:lumMod val="10000"/>
                          </a:schemeClr>
                        </a:solidFill>
                        <a:latin typeface="+mn-lt"/>
                        <a:ea typeface="+mn-ea"/>
                        <a:cs typeface="+mn-cs"/>
                      </a:endParaRPr>
                    </a:p>
                  </a:txBody>
                  <a:tcPr marL="182832" marR="91416" marT="91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785194"/>
                  </a:ext>
                </a:extLst>
              </a:tr>
              <a:tr h="2320680">
                <a:tc>
                  <a:txBody>
                    <a:bodyPr/>
                    <a:lstStyle/>
                    <a:p>
                      <a:pPr>
                        <a:spcBef>
                          <a:spcPts val="300"/>
                        </a:spcBef>
                      </a:pPr>
                      <a:r>
                        <a:rPr lang="de-DE" sz="1600" b="1" dirty="0"/>
                        <a:t>Gentest von Familienangehörigen ausbaufähig: </a:t>
                      </a:r>
                      <a:r>
                        <a:rPr lang="de-DE" sz="1600" cap="none" dirty="0"/>
                        <a:t>Knapp 80% der Patienten haben mit der engen Familie über den genetischen Ursprung der Erkrankung gesprochen. Bei </a:t>
                      </a:r>
                      <a:r>
                        <a:rPr lang="de-DE" sz="1600" b="1" cap="none" dirty="0"/>
                        <a:t>knapp</a:t>
                      </a:r>
                      <a:r>
                        <a:rPr lang="de-DE" sz="1600" cap="none" dirty="0"/>
                        <a:t> </a:t>
                      </a:r>
                      <a:r>
                        <a:rPr lang="de-DE" sz="1600" b="1" cap="none" dirty="0"/>
                        <a:t>1/3</a:t>
                      </a:r>
                      <a:r>
                        <a:rPr lang="de-DE" sz="1600" cap="none" dirty="0"/>
                        <a:t> haben daraufhin auch </a:t>
                      </a:r>
                      <a:r>
                        <a:rPr lang="de-DE" sz="1600" b="1" cap="none" dirty="0"/>
                        <a:t>Familienangehörige einen Gentest veranlasst</a:t>
                      </a:r>
                      <a:r>
                        <a:rPr lang="de-DE" sz="1600" cap="none" dirty="0"/>
                        <a:t>, der sehr oft das Ergebnis „Nicht betroffen, aber möglicher Träger“ hatte.</a:t>
                      </a:r>
                    </a:p>
                  </a:txBody>
                  <a:tcPr marL="182832" marR="91416" marT="71981" marB="71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300"/>
                        </a:spcBef>
                      </a:pPr>
                      <a:r>
                        <a:rPr lang="de-DE" sz="1600" b="0" noProof="0" dirty="0">
                          <a:solidFill>
                            <a:schemeClr val="accent6">
                              <a:lumMod val="10000"/>
                            </a:schemeClr>
                          </a:solidFill>
                        </a:rPr>
                        <a:t>Gezielt Familienangehörige darauf ansprechen, dass die Veranlassung eines Gentest auch für sie aufschlussreich sein könnte. </a:t>
                      </a:r>
                    </a:p>
                  </a:txBody>
                  <a:tcPr marL="182832" marR="91416" marT="71981" marB="71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519929"/>
                  </a:ext>
                </a:extLst>
              </a:tr>
              <a:tr h="1970424">
                <a:tc>
                  <a:txBody>
                    <a:bodyPr/>
                    <a:lstStyle/>
                    <a:p>
                      <a:pPr>
                        <a:spcBef>
                          <a:spcPts val="300"/>
                        </a:spcBef>
                      </a:pPr>
                      <a:r>
                        <a:rPr lang="de-DE" sz="1600" b="1" dirty="0"/>
                        <a:t>Viele Zustimmer zu Gentherapien: </a:t>
                      </a:r>
                      <a:r>
                        <a:rPr lang="de-DE" sz="1600" cap="none" dirty="0"/>
                        <a:t>Über 80% der Teilnehmer sind positiv gestimmt bzgl. Gentherapien. </a:t>
                      </a:r>
                      <a:r>
                        <a:rPr lang="de-DE" sz="1600" b="1" cap="none" dirty="0"/>
                        <a:t>Das Alter ist der Hauptgrund für eine Ablehnung der Gentherapie</a:t>
                      </a:r>
                      <a:r>
                        <a:rPr lang="de-DE" sz="1600" cap="none" dirty="0"/>
                        <a:t>. Ablehnung ist häufiger, wenn noch kein Gentest gemacht wurde.</a:t>
                      </a:r>
                      <a:endParaRPr lang="de-DE" sz="1600" dirty="0"/>
                    </a:p>
                  </a:txBody>
                  <a:tcPr marL="182832" marR="91416" marT="71981" marB="71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300"/>
                        </a:spcBef>
                      </a:pPr>
                      <a:r>
                        <a:rPr lang="de-DE" sz="1600" b="0" noProof="0" dirty="0">
                          <a:solidFill>
                            <a:schemeClr val="accent6">
                              <a:lumMod val="10000"/>
                            </a:schemeClr>
                          </a:solidFill>
                        </a:rPr>
                        <a:t>Vorteile von Gentherapien besser herausstellen. </a:t>
                      </a:r>
                    </a:p>
                    <a:p>
                      <a:pPr>
                        <a:spcBef>
                          <a:spcPts val="300"/>
                        </a:spcBef>
                      </a:pPr>
                      <a:r>
                        <a:rPr lang="de-DE" sz="1600" b="0" noProof="0" dirty="0">
                          <a:solidFill>
                            <a:schemeClr val="accent6">
                              <a:lumMod val="10000"/>
                            </a:schemeClr>
                          </a:solidFill>
                        </a:rPr>
                        <a:t>Aufzeigen, dass auch ältere Patienten von einer Gentherapie profitieren können.</a:t>
                      </a:r>
                    </a:p>
                  </a:txBody>
                  <a:tcPr marL="182832" marR="91416" marT="71981" marB="71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12497"/>
                  </a:ext>
                </a:extLst>
              </a:tr>
            </a:tbl>
          </a:graphicData>
        </a:graphic>
      </p:graphicFrame>
      <p:sp>
        <p:nvSpPr>
          <p:cNvPr id="25" name="Oval 24">
            <a:extLst>
              <a:ext uri="{FF2B5EF4-FFF2-40B4-BE49-F238E27FC236}">
                <a16:creationId xmlns:a16="http://schemas.microsoft.com/office/drawing/2014/main" id="{516B75E5-ED35-4020-9B86-F853484D934C}"/>
              </a:ext>
            </a:extLst>
          </p:cNvPr>
          <p:cNvSpPr>
            <a:spLocks noChangeAspect="1"/>
          </p:cNvSpPr>
          <p:nvPr/>
        </p:nvSpPr>
        <p:spPr>
          <a:xfrm>
            <a:off x="191344" y="1772816"/>
            <a:ext cx="360000" cy="36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defRPr/>
            </a:pPr>
            <a:r>
              <a:rPr lang="en-US" sz="1400" b="1" dirty="0">
                <a:solidFill>
                  <a:schemeClr val="bg1"/>
                </a:solidFill>
              </a:rPr>
              <a:t>5</a:t>
            </a:r>
          </a:p>
        </p:txBody>
      </p:sp>
      <p:sp>
        <p:nvSpPr>
          <p:cNvPr id="20" name="Oval 25">
            <a:extLst>
              <a:ext uri="{FF2B5EF4-FFF2-40B4-BE49-F238E27FC236}">
                <a16:creationId xmlns:a16="http://schemas.microsoft.com/office/drawing/2014/main" id="{27502E3F-F23F-45C5-982F-D0FDA28CDD17}"/>
              </a:ext>
            </a:extLst>
          </p:cNvPr>
          <p:cNvSpPr>
            <a:spLocks noChangeAspect="1"/>
          </p:cNvSpPr>
          <p:nvPr/>
        </p:nvSpPr>
        <p:spPr>
          <a:xfrm>
            <a:off x="191384" y="4077112"/>
            <a:ext cx="360000" cy="36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defRPr/>
            </a:pPr>
            <a:r>
              <a:rPr lang="en-US" sz="1400" b="1" dirty="0">
                <a:solidFill>
                  <a:schemeClr val="bg1"/>
                </a:solidFill>
              </a:rPr>
              <a:t>6</a:t>
            </a:r>
          </a:p>
        </p:txBody>
      </p:sp>
      <p:sp>
        <p:nvSpPr>
          <p:cNvPr id="2" name="Titel 1">
            <a:extLst>
              <a:ext uri="{FF2B5EF4-FFF2-40B4-BE49-F238E27FC236}">
                <a16:creationId xmlns:a16="http://schemas.microsoft.com/office/drawing/2014/main" id="{54641898-A803-4EE4-A1CD-61D92F24B367}"/>
              </a:ext>
            </a:extLst>
          </p:cNvPr>
          <p:cNvSpPr>
            <a:spLocks noGrp="1"/>
          </p:cNvSpPr>
          <p:nvPr>
            <p:ph type="title"/>
          </p:nvPr>
        </p:nvSpPr>
        <p:spPr/>
        <p:txBody>
          <a:bodyPr/>
          <a:lstStyle/>
          <a:p>
            <a:r>
              <a:rPr lang="de-DE" cap="none" dirty="0">
                <a:solidFill>
                  <a:schemeClr val="tx1"/>
                </a:solidFill>
              </a:rPr>
              <a:t>Key </a:t>
            </a:r>
            <a:r>
              <a:rPr lang="de-DE" cap="none" dirty="0" err="1">
                <a:solidFill>
                  <a:schemeClr val="tx1"/>
                </a:solidFill>
              </a:rPr>
              <a:t>Findings</a:t>
            </a:r>
            <a:r>
              <a:rPr lang="de-DE" cap="none" dirty="0">
                <a:solidFill>
                  <a:schemeClr val="tx1"/>
                </a:solidFill>
              </a:rPr>
              <a:t> und Implikationen </a:t>
            </a:r>
            <a:r>
              <a:rPr lang="de-DE" dirty="0">
                <a:solidFill>
                  <a:schemeClr val="tx1"/>
                </a:solidFill>
              </a:rPr>
              <a:t>(3/4)</a:t>
            </a:r>
          </a:p>
        </p:txBody>
      </p:sp>
      <p:sp>
        <p:nvSpPr>
          <p:cNvPr id="6" name="Foliennummernplatzhalter 5">
            <a:extLst>
              <a:ext uri="{FF2B5EF4-FFF2-40B4-BE49-F238E27FC236}">
                <a16:creationId xmlns:a16="http://schemas.microsoft.com/office/drawing/2014/main" id="{51B2D49D-6F25-4906-BA5C-F4B2A3422270}"/>
              </a:ext>
            </a:extLst>
          </p:cNvPr>
          <p:cNvSpPr>
            <a:spLocks noGrp="1"/>
          </p:cNvSpPr>
          <p:nvPr>
            <p:ph type="sldNum" sz="quarter" idx="18"/>
          </p:nvPr>
        </p:nvSpPr>
        <p:spPr/>
        <p:txBody>
          <a:bodyPr/>
          <a:lstStyle/>
          <a:p>
            <a:fld id="{D61AABEC-672F-4B68-B914-690DA978312C}" type="slidenum">
              <a:rPr lang="en-GB" smtClean="0">
                <a:latin typeface="+mn-lt"/>
              </a:rPr>
              <a:pPr/>
              <a:t>12</a:t>
            </a:fld>
            <a:r>
              <a:rPr lang="en-GB">
                <a:latin typeface="+mn-lt"/>
              </a:rPr>
              <a:t> ‒ </a:t>
            </a:r>
            <a:endParaRPr lang="en-GB" dirty="0">
              <a:latin typeface="+mn-lt"/>
            </a:endParaRPr>
          </a:p>
        </p:txBody>
      </p:sp>
      <p:sp>
        <p:nvSpPr>
          <p:cNvPr id="13" name="Arrow: Right 20">
            <a:extLst>
              <a:ext uri="{FF2B5EF4-FFF2-40B4-BE49-F238E27FC236}">
                <a16:creationId xmlns:a16="http://schemas.microsoft.com/office/drawing/2014/main" id="{9AE706E4-FFB2-49A0-86A5-FA9E6FED8033}"/>
              </a:ext>
            </a:extLst>
          </p:cNvPr>
          <p:cNvSpPr/>
          <p:nvPr/>
        </p:nvSpPr>
        <p:spPr>
          <a:xfrm>
            <a:off x="6690736" y="4221088"/>
            <a:ext cx="468052" cy="44305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defRPr/>
            </a:pPr>
            <a:endParaRPr lang="en-US" sz="1799">
              <a:solidFill>
                <a:srgbClr val="F3F4F3"/>
              </a:solidFill>
            </a:endParaRPr>
          </a:p>
        </p:txBody>
      </p:sp>
      <p:sp>
        <p:nvSpPr>
          <p:cNvPr id="14" name="Arrow: Right 20">
            <a:extLst>
              <a:ext uri="{FF2B5EF4-FFF2-40B4-BE49-F238E27FC236}">
                <a16:creationId xmlns:a16="http://schemas.microsoft.com/office/drawing/2014/main" id="{8E40B2E9-35AA-4309-90A3-2686B78AD5FD}"/>
              </a:ext>
            </a:extLst>
          </p:cNvPr>
          <p:cNvSpPr/>
          <p:nvPr/>
        </p:nvSpPr>
        <p:spPr>
          <a:xfrm>
            <a:off x="6690736" y="1869825"/>
            <a:ext cx="468052" cy="44305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defRPr/>
            </a:pPr>
            <a:endParaRPr lang="en-US" sz="1799">
              <a:solidFill>
                <a:srgbClr val="F3F4F3"/>
              </a:solidFill>
            </a:endParaRPr>
          </a:p>
        </p:txBody>
      </p:sp>
    </p:spTree>
    <p:extLst>
      <p:ext uri="{BB962C8B-B14F-4D97-AF65-F5344CB8AC3E}">
        <p14:creationId xmlns:p14="http://schemas.microsoft.com/office/powerpoint/2010/main" val="372171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D6C95AA5-B3F7-4DDA-B93B-356B89488C4B}"/>
              </a:ext>
            </a:extLst>
          </p:cNvPr>
          <p:cNvGraphicFramePr>
            <a:graphicFrameLocks noGrp="1"/>
          </p:cNvGraphicFramePr>
          <p:nvPr>
            <p:extLst>
              <p:ext uri="{D42A27DB-BD31-4B8C-83A1-F6EECF244321}">
                <p14:modId xmlns:p14="http://schemas.microsoft.com/office/powerpoint/2010/main" val="1488632141"/>
              </p:ext>
            </p:extLst>
          </p:nvPr>
        </p:nvGraphicFramePr>
        <p:xfrm>
          <a:off x="382932" y="1071542"/>
          <a:ext cx="11404282" cy="4877739"/>
        </p:xfrm>
        <a:graphic>
          <a:graphicData uri="http://schemas.openxmlformats.org/drawingml/2006/table">
            <a:tbl>
              <a:tblPr>
                <a:tableStyleId>{5C22544A-7EE6-4342-B048-85BDC9FD1C3A}</a:tableStyleId>
              </a:tblPr>
              <a:tblGrid>
                <a:gridCol w="6621122">
                  <a:extLst>
                    <a:ext uri="{9D8B030D-6E8A-4147-A177-3AD203B41FA5}">
                      <a16:colId xmlns:a16="http://schemas.microsoft.com/office/drawing/2014/main" val="3538884373"/>
                    </a:ext>
                  </a:extLst>
                </a:gridCol>
                <a:gridCol w="4783160">
                  <a:extLst>
                    <a:ext uri="{9D8B030D-6E8A-4147-A177-3AD203B41FA5}">
                      <a16:colId xmlns:a16="http://schemas.microsoft.com/office/drawing/2014/main" val="2043690804"/>
                    </a:ext>
                  </a:extLst>
                </a:gridCol>
              </a:tblGrid>
              <a:tr h="534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1" kern="1200" noProof="0" dirty="0">
                          <a:solidFill>
                            <a:schemeClr val="dk1"/>
                          </a:solidFill>
                          <a:latin typeface="+mn-lt"/>
                          <a:ea typeface="+mn-ea"/>
                          <a:cs typeface="+mn-cs"/>
                        </a:rPr>
                        <a:t>Key </a:t>
                      </a:r>
                      <a:r>
                        <a:rPr lang="de-DE" sz="1800" b="1" kern="1200" noProof="0" dirty="0" err="1">
                          <a:solidFill>
                            <a:schemeClr val="dk1"/>
                          </a:solidFill>
                          <a:latin typeface="+mn-lt"/>
                          <a:ea typeface="+mn-ea"/>
                          <a:cs typeface="+mn-cs"/>
                        </a:rPr>
                        <a:t>Findings</a:t>
                      </a:r>
                      <a:endParaRPr lang="de-DE" sz="1800" b="1" kern="1200" noProof="0" dirty="0">
                        <a:solidFill>
                          <a:schemeClr val="dk1"/>
                        </a:solidFill>
                        <a:latin typeface="+mn-lt"/>
                        <a:ea typeface="+mn-ea"/>
                        <a:cs typeface="+mn-cs"/>
                      </a:endParaRPr>
                    </a:p>
                  </a:txBody>
                  <a:tcPr marL="182832" marR="91416" marT="91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1" kern="1200" noProof="0">
                          <a:solidFill>
                            <a:schemeClr val="accent6">
                              <a:lumMod val="10000"/>
                            </a:schemeClr>
                          </a:solidFill>
                          <a:latin typeface="+mn-lt"/>
                          <a:ea typeface="+mn-ea"/>
                          <a:cs typeface="+mn-cs"/>
                        </a:rPr>
                        <a:t>Implikationen</a:t>
                      </a:r>
                      <a:endParaRPr lang="de-DE" sz="1800" b="1" kern="1200" noProof="0" dirty="0">
                        <a:solidFill>
                          <a:schemeClr val="accent6">
                            <a:lumMod val="10000"/>
                          </a:schemeClr>
                        </a:solidFill>
                        <a:latin typeface="+mn-lt"/>
                        <a:ea typeface="+mn-ea"/>
                        <a:cs typeface="+mn-cs"/>
                      </a:endParaRPr>
                    </a:p>
                  </a:txBody>
                  <a:tcPr marL="182832" marR="91416" marT="914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785194"/>
                  </a:ext>
                </a:extLst>
              </a:tr>
              <a:tr h="1636668">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mn-lt"/>
                          <a:ea typeface="+mn-ea"/>
                          <a:cs typeface="+mn-cs"/>
                        </a:rPr>
                        <a:t>Kaum Probleme bei der Kostenerstattung des Gentests</a:t>
                      </a:r>
                      <a:r>
                        <a:rPr kumimoji="0" lang="de-DE" sz="1600" b="0" i="0" u="none" strike="noStrike" kern="1200" cap="none" spc="0" normalizeH="0" baseline="0" noProof="0" dirty="0">
                          <a:ln>
                            <a:noFill/>
                          </a:ln>
                          <a:solidFill>
                            <a:prstClr val="black"/>
                          </a:solidFill>
                          <a:effectLst/>
                          <a:uLnTx/>
                          <a:uFillTx/>
                          <a:latin typeface="+mn-lt"/>
                          <a:ea typeface="+mn-ea"/>
                          <a:cs typeface="+mn-cs"/>
                        </a:rPr>
                        <a:t>: </a:t>
                      </a:r>
                      <a:r>
                        <a:rPr lang="de-DE" sz="1600" cap="none" dirty="0"/>
                        <a:t>Nur 6% der Patienten (n=9) hatten Probleme bei der Kostenerstattung des Gentests. </a:t>
                      </a:r>
                      <a:r>
                        <a:rPr lang="de-DE" sz="1600" b="1" cap="none" dirty="0"/>
                        <a:t>Die meisten haben daraufhin den Gentest selbst </a:t>
                      </a:r>
                      <a:br>
                        <a:rPr lang="de-DE" sz="1600" b="1" cap="none" dirty="0"/>
                      </a:br>
                      <a:r>
                        <a:rPr lang="de-DE" sz="1600" b="1" cap="none" dirty="0"/>
                        <a:t>gezahlt und keinen Widerspruch eingelegt.</a:t>
                      </a:r>
                      <a:endParaRPr kumimoji="0" lang="de-DE" sz="1600" b="1" i="0" u="none" strike="noStrike" kern="1200" cap="none" spc="0" normalizeH="0" baseline="0" noProof="0" dirty="0">
                        <a:ln>
                          <a:noFill/>
                        </a:ln>
                        <a:solidFill>
                          <a:prstClr val="black"/>
                        </a:solidFill>
                        <a:effectLst/>
                        <a:uLnTx/>
                        <a:uFillTx/>
                        <a:latin typeface="+mn-lt"/>
                        <a:ea typeface="+mn-ea"/>
                        <a:cs typeface="+mn-cs"/>
                      </a:endParaRPr>
                    </a:p>
                  </a:txBody>
                  <a:tcPr marL="182832" marR="91416" marT="71981" marB="71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de-DE" sz="1600" b="0" i="0" u="none" strike="noStrike" kern="1200" cap="none" spc="0" normalizeH="0" baseline="0" noProof="0" dirty="0">
                          <a:ln>
                            <a:noFill/>
                          </a:ln>
                          <a:solidFill>
                            <a:schemeClr val="accent6">
                              <a:lumMod val="10000"/>
                            </a:schemeClr>
                          </a:solidFill>
                          <a:effectLst/>
                          <a:uLnTx/>
                          <a:uFillTx/>
                          <a:latin typeface="Arial"/>
                          <a:ea typeface="+mn-ea"/>
                          <a:cs typeface="+mn-cs"/>
                        </a:rPr>
                        <a:t>Aufzeigen, dass </a:t>
                      </a:r>
                      <a:r>
                        <a:rPr kumimoji="0" lang="de-DE" sz="1600" b="0" i="0" u="none" strike="noStrike" kern="1200" cap="none" spc="0" normalizeH="0" baseline="0" noProof="0" dirty="0" err="1">
                          <a:ln>
                            <a:noFill/>
                          </a:ln>
                          <a:solidFill>
                            <a:schemeClr val="accent6">
                              <a:lumMod val="10000"/>
                            </a:schemeClr>
                          </a:solidFill>
                          <a:effectLst/>
                          <a:uLnTx/>
                          <a:uFillTx/>
                          <a:latin typeface="Arial"/>
                          <a:ea typeface="+mn-ea"/>
                          <a:cs typeface="+mn-cs"/>
                        </a:rPr>
                        <a:t>ProRetina</a:t>
                      </a:r>
                      <a:r>
                        <a:rPr kumimoji="0" lang="de-DE" sz="1600" b="0" i="0" u="none" strike="noStrike" kern="1200" cap="none" spc="0" normalizeH="0" baseline="0" noProof="0" dirty="0">
                          <a:ln>
                            <a:noFill/>
                          </a:ln>
                          <a:solidFill>
                            <a:schemeClr val="accent6">
                              <a:lumMod val="10000"/>
                            </a:schemeClr>
                          </a:solidFill>
                          <a:effectLst/>
                          <a:uLnTx/>
                          <a:uFillTx/>
                          <a:latin typeface="Arial"/>
                          <a:ea typeface="+mn-ea"/>
                          <a:cs typeface="+mn-cs"/>
                        </a:rPr>
                        <a:t> e.V. bei einem Widerspruch bei Ablehnung des Gentests unterstützen kann.</a:t>
                      </a:r>
                    </a:p>
                  </a:txBody>
                  <a:tcPr marL="182832" marR="91416" marT="71981" marB="71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744567"/>
                  </a:ext>
                </a:extLst>
              </a:tr>
              <a:tr h="2706293">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Arial"/>
                          <a:ea typeface="+mn-ea"/>
                          <a:cs typeface="+mn-cs"/>
                        </a:rPr>
                        <a:t>Wenig Altersunterschiede</a:t>
                      </a:r>
                      <a:r>
                        <a:rPr kumimoji="0" lang="de-DE" sz="1600" b="0" i="0" u="none" strike="noStrike" kern="1200" cap="none" spc="0" normalizeH="0" baseline="0" noProof="0" dirty="0">
                          <a:ln>
                            <a:noFill/>
                          </a:ln>
                          <a:solidFill>
                            <a:prstClr val="black"/>
                          </a:solidFill>
                          <a:effectLst/>
                          <a:uLnTx/>
                          <a:uFillTx/>
                          <a:latin typeface="Arial"/>
                          <a:ea typeface="+mn-ea"/>
                          <a:cs typeface="+mn-cs"/>
                        </a:rPr>
                        <a:t>: Wenig signifikante Unterschiede zwischen den Altersgruppen 5-25 Jahre, 26-54 und 55+ Jahren. </a:t>
                      </a:r>
                      <a:r>
                        <a:rPr kumimoji="0" lang="de-DE" sz="1600" b="1" i="0" u="none" strike="noStrike" kern="1200" cap="none" spc="0" normalizeH="0" baseline="0" noProof="0" dirty="0">
                          <a:ln>
                            <a:noFill/>
                          </a:ln>
                          <a:solidFill>
                            <a:prstClr val="black"/>
                          </a:solidFill>
                          <a:effectLst/>
                          <a:uLnTx/>
                          <a:uFillTx/>
                          <a:latin typeface="Arial"/>
                          <a:ea typeface="+mn-ea"/>
                          <a:cs typeface="+mn-cs"/>
                        </a:rPr>
                        <a:t>Unter 26-Jährige haben häufiger einen Gentest bei  Diagnose angeboten bekommen und eine humangenetische Beratung in </a:t>
                      </a:r>
                      <a:r>
                        <a:rPr kumimoji="0" lang="de-DE" sz="1600" b="1" i="0" u="none" strike="noStrike" kern="1200" cap="none" spc="0" normalizeH="0" baseline="0" noProof="0" dirty="0">
                          <a:ln>
                            <a:noFill/>
                          </a:ln>
                          <a:solidFill>
                            <a:prstClr val="black"/>
                          </a:solidFill>
                          <a:effectLst/>
                          <a:uLnTx/>
                          <a:uFillTx/>
                          <a:latin typeface="+mn-lt"/>
                          <a:ea typeface="+mn-ea"/>
                          <a:cs typeface="+mn-cs"/>
                        </a:rPr>
                        <a:t>Anspruch genommen</a:t>
                      </a:r>
                      <a:r>
                        <a:rPr kumimoji="0" lang="de-DE" sz="1600" b="0" i="0" u="none" strike="noStrike" kern="1200" cap="none" spc="0" normalizeH="0" baseline="0" noProof="0" dirty="0">
                          <a:ln>
                            <a:noFill/>
                          </a:ln>
                          <a:solidFill>
                            <a:prstClr val="black"/>
                          </a:solidFill>
                          <a:effectLst/>
                          <a:uLnTx/>
                          <a:uFillTx/>
                          <a:latin typeface="+mn-lt"/>
                          <a:ea typeface="+mn-ea"/>
                          <a:cs typeface="+mn-cs"/>
                        </a:rPr>
                        <a:t>. 26 bis 54-Jährige haben häufiger mit der engen Familie </a:t>
                      </a:r>
                      <a:r>
                        <a:rPr lang="de-DE" sz="1600" cap="none" dirty="0"/>
                        <a:t>über den genetischen Ursprung der Erkrankung gesprochen.</a:t>
                      </a:r>
                      <a:endParaRPr kumimoji="0" lang="de-DE" sz="1600" b="0" i="0" u="none" strike="noStrike" kern="1200" cap="none" spc="0" normalizeH="0" baseline="0" noProof="0" dirty="0">
                        <a:ln>
                          <a:noFill/>
                        </a:ln>
                        <a:solidFill>
                          <a:prstClr val="black"/>
                        </a:solidFill>
                        <a:effectLst/>
                        <a:uLnTx/>
                        <a:uFillTx/>
                        <a:latin typeface="Arial"/>
                        <a:ea typeface="+mn-ea"/>
                        <a:cs typeface="+mn-cs"/>
                      </a:endParaRPr>
                    </a:p>
                  </a:txBody>
                  <a:tcPr marL="182832" marR="91416" marT="71981" marB="71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0" algn="l" defTabSz="914400" rtl="0" eaLnBrk="1" fontAlgn="auto" latinLnBrk="0" hangingPunct="1">
                        <a:lnSpc>
                          <a:spcPct val="100000"/>
                        </a:lnSpc>
                        <a:spcBef>
                          <a:spcPts val="300"/>
                        </a:spcBef>
                        <a:spcAft>
                          <a:spcPts val="0"/>
                        </a:spcAft>
                        <a:buClrTx/>
                        <a:buSzTx/>
                        <a:buFontTx/>
                        <a:buNone/>
                        <a:tabLst/>
                        <a:defRPr/>
                      </a:pPr>
                      <a:r>
                        <a:rPr kumimoji="0" lang="de-DE" sz="1600" b="0" i="0" u="none" strike="noStrike" kern="1200" cap="none" spc="0" normalizeH="0" baseline="0" noProof="0" dirty="0">
                          <a:ln>
                            <a:noFill/>
                          </a:ln>
                          <a:solidFill>
                            <a:schemeClr val="accent6">
                              <a:lumMod val="10000"/>
                            </a:schemeClr>
                          </a:solidFill>
                          <a:effectLst/>
                          <a:uLnTx/>
                          <a:uFillTx/>
                          <a:latin typeface="Arial"/>
                          <a:ea typeface="+mn-ea"/>
                          <a:cs typeface="+mn-cs"/>
                        </a:rPr>
                        <a:t>Mittelalte Patienten darauf ansprechen, dass es von Vorteil sein kann auch jetzt noch eine humangenetische Beratung in Anspruch zu nehmen oder einen Gentest zu veranlassen.</a:t>
                      </a:r>
                    </a:p>
                  </a:txBody>
                  <a:tcPr marL="91416" marR="182832" marT="71981" marB="71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844245"/>
                  </a:ext>
                </a:extLst>
              </a:tr>
            </a:tbl>
          </a:graphicData>
        </a:graphic>
      </p:graphicFrame>
      <p:sp>
        <p:nvSpPr>
          <p:cNvPr id="23" name="Oval 26">
            <a:extLst>
              <a:ext uri="{FF2B5EF4-FFF2-40B4-BE49-F238E27FC236}">
                <a16:creationId xmlns:a16="http://schemas.microsoft.com/office/drawing/2014/main" id="{75E9E34D-C477-4661-A590-B4E082043151}"/>
              </a:ext>
            </a:extLst>
          </p:cNvPr>
          <p:cNvSpPr>
            <a:spLocks noChangeAspect="1"/>
          </p:cNvSpPr>
          <p:nvPr/>
        </p:nvSpPr>
        <p:spPr>
          <a:xfrm>
            <a:off x="191384" y="1628840"/>
            <a:ext cx="360000" cy="36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defRPr/>
            </a:pPr>
            <a:r>
              <a:rPr lang="en-US" sz="1400" b="1" dirty="0">
                <a:solidFill>
                  <a:schemeClr val="bg1"/>
                </a:solidFill>
              </a:rPr>
              <a:t>7</a:t>
            </a:r>
          </a:p>
        </p:txBody>
      </p:sp>
      <p:sp>
        <p:nvSpPr>
          <p:cNvPr id="29" name="Oval 27">
            <a:extLst>
              <a:ext uri="{FF2B5EF4-FFF2-40B4-BE49-F238E27FC236}">
                <a16:creationId xmlns:a16="http://schemas.microsoft.com/office/drawing/2014/main" id="{E599985B-1B7A-42B2-B733-FDF91FCFCB01}"/>
              </a:ext>
            </a:extLst>
          </p:cNvPr>
          <p:cNvSpPr>
            <a:spLocks noChangeAspect="1"/>
          </p:cNvSpPr>
          <p:nvPr/>
        </p:nvSpPr>
        <p:spPr>
          <a:xfrm>
            <a:off x="191344" y="3248980"/>
            <a:ext cx="360000" cy="360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defRPr/>
            </a:pPr>
            <a:r>
              <a:rPr lang="en-US" sz="1400" b="1" dirty="0">
                <a:solidFill>
                  <a:schemeClr val="bg1"/>
                </a:solidFill>
              </a:rPr>
              <a:t>8</a:t>
            </a:r>
          </a:p>
        </p:txBody>
      </p:sp>
      <p:sp>
        <p:nvSpPr>
          <p:cNvPr id="2" name="Titel 1">
            <a:extLst>
              <a:ext uri="{FF2B5EF4-FFF2-40B4-BE49-F238E27FC236}">
                <a16:creationId xmlns:a16="http://schemas.microsoft.com/office/drawing/2014/main" id="{54641898-A803-4EE4-A1CD-61D92F24B367}"/>
              </a:ext>
            </a:extLst>
          </p:cNvPr>
          <p:cNvSpPr>
            <a:spLocks noGrp="1"/>
          </p:cNvSpPr>
          <p:nvPr>
            <p:ph type="title"/>
          </p:nvPr>
        </p:nvSpPr>
        <p:spPr/>
        <p:txBody>
          <a:bodyPr/>
          <a:lstStyle/>
          <a:p>
            <a:r>
              <a:rPr lang="de-DE" cap="none" dirty="0">
                <a:solidFill>
                  <a:schemeClr val="tx1"/>
                </a:solidFill>
              </a:rPr>
              <a:t>Key </a:t>
            </a:r>
            <a:r>
              <a:rPr lang="de-DE" cap="none" dirty="0" err="1">
                <a:solidFill>
                  <a:schemeClr val="tx1"/>
                </a:solidFill>
              </a:rPr>
              <a:t>Findings</a:t>
            </a:r>
            <a:r>
              <a:rPr lang="de-DE" cap="none" dirty="0">
                <a:solidFill>
                  <a:schemeClr val="tx1"/>
                </a:solidFill>
              </a:rPr>
              <a:t> und Implikationen </a:t>
            </a:r>
            <a:r>
              <a:rPr lang="de-DE" dirty="0">
                <a:solidFill>
                  <a:schemeClr val="tx1"/>
                </a:solidFill>
              </a:rPr>
              <a:t>(3/4)</a:t>
            </a:r>
          </a:p>
        </p:txBody>
      </p:sp>
      <p:sp>
        <p:nvSpPr>
          <p:cNvPr id="6" name="Foliennummernplatzhalter 5">
            <a:extLst>
              <a:ext uri="{FF2B5EF4-FFF2-40B4-BE49-F238E27FC236}">
                <a16:creationId xmlns:a16="http://schemas.microsoft.com/office/drawing/2014/main" id="{51B2D49D-6F25-4906-BA5C-F4B2A3422270}"/>
              </a:ext>
            </a:extLst>
          </p:cNvPr>
          <p:cNvSpPr>
            <a:spLocks noGrp="1"/>
          </p:cNvSpPr>
          <p:nvPr>
            <p:ph type="sldNum" sz="quarter" idx="18"/>
          </p:nvPr>
        </p:nvSpPr>
        <p:spPr/>
        <p:txBody>
          <a:bodyPr/>
          <a:lstStyle/>
          <a:p>
            <a:fld id="{D61AABEC-672F-4B68-B914-690DA978312C}" type="slidenum">
              <a:rPr lang="en-GB" smtClean="0">
                <a:latin typeface="+mn-lt"/>
              </a:rPr>
              <a:pPr/>
              <a:t>13</a:t>
            </a:fld>
            <a:r>
              <a:rPr lang="en-GB" dirty="0">
                <a:latin typeface="+mn-lt"/>
              </a:rPr>
              <a:t> ‒ </a:t>
            </a:r>
          </a:p>
        </p:txBody>
      </p:sp>
      <p:sp>
        <p:nvSpPr>
          <p:cNvPr id="13" name="Arrow: Right 20">
            <a:extLst>
              <a:ext uri="{FF2B5EF4-FFF2-40B4-BE49-F238E27FC236}">
                <a16:creationId xmlns:a16="http://schemas.microsoft.com/office/drawing/2014/main" id="{9AE706E4-FFB2-49A0-86A5-FA9E6FED8033}"/>
              </a:ext>
            </a:extLst>
          </p:cNvPr>
          <p:cNvSpPr/>
          <p:nvPr/>
        </p:nvSpPr>
        <p:spPr>
          <a:xfrm>
            <a:off x="6673405" y="4246089"/>
            <a:ext cx="468052" cy="44305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defRPr/>
            </a:pPr>
            <a:endParaRPr lang="en-US" sz="1799">
              <a:solidFill>
                <a:srgbClr val="F3F4F3"/>
              </a:solidFill>
            </a:endParaRPr>
          </a:p>
        </p:txBody>
      </p:sp>
      <p:sp>
        <p:nvSpPr>
          <p:cNvPr id="14" name="Arrow: Right 20">
            <a:extLst>
              <a:ext uri="{FF2B5EF4-FFF2-40B4-BE49-F238E27FC236}">
                <a16:creationId xmlns:a16="http://schemas.microsoft.com/office/drawing/2014/main" id="{8E40B2E9-35AA-4309-90A3-2686B78AD5FD}"/>
              </a:ext>
            </a:extLst>
          </p:cNvPr>
          <p:cNvSpPr/>
          <p:nvPr/>
        </p:nvSpPr>
        <p:spPr>
          <a:xfrm>
            <a:off x="6673405" y="2157857"/>
            <a:ext cx="468052" cy="44305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defRPr/>
            </a:pPr>
            <a:endParaRPr lang="en-US" sz="1799">
              <a:solidFill>
                <a:srgbClr val="F3F4F3"/>
              </a:solidFill>
            </a:endParaRPr>
          </a:p>
        </p:txBody>
      </p:sp>
    </p:spTree>
    <p:extLst>
      <p:ext uri="{BB962C8B-B14F-4D97-AF65-F5344CB8AC3E}">
        <p14:creationId xmlns:p14="http://schemas.microsoft.com/office/powerpoint/2010/main" val="364909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71734F9-8E96-47FD-BFC1-83D22F886B72}"/>
              </a:ext>
            </a:extLst>
          </p:cNvPr>
          <p:cNvSpPr>
            <a:spLocks noGrp="1"/>
          </p:cNvSpPr>
          <p:nvPr>
            <p:ph type="body" sz="quarter" idx="13"/>
          </p:nvPr>
        </p:nvSpPr>
        <p:spPr>
          <a:xfrm>
            <a:off x="9828892" y="3287"/>
            <a:ext cx="2047035" cy="4508927"/>
          </a:xfrm>
        </p:spPr>
        <p:txBody>
          <a:bodyPr/>
          <a:lstStyle/>
          <a:p>
            <a:r>
              <a:rPr lang="en-GB" dirty="0">
                <a:solidFill>
                  <a:schemeClr val="tx1"/>
                </a:solidFill>
              </a:rPr>
              <a:t>3</a:t>
            </a:r>
          </a:p>
        </p:txBody>
      </p:sp>
      <p:sp>
        <p:nvSpPr>
          <p:cNvPr id="3" name="Titel 2">
            <a:extLst>
              <a:ext uri="{FF2B5EF4-FFF2-40B4-BE49-F238E27FC236}">
                <a16:creationId xmlns:a16="http://schemas.microsoft.com/office/drawing/2014/main" id="{50874CFE-E1C8-4D80-B7C0-1499B7FD701E}"/>
              </a:ext>
            </a:extLst>
          </p:cNvPr>
          <p:cNvSpPr>
            <a:spLocks noGrp="1"/>
          </p:cNvSpPr>
          <p:nvPr>
            <p:ph type="title"/>
          </p:nvPr>
        </p:nvSpPr>
        <p:spPr>
          <a:xfrm>
            <a:off x="459207" y="546021"/>
            <a:ext cx="7551996" cy="849015"/>
          </a:xfrm>
        </p:spPr>
        <p:txBody>
          <a:bodyPr/>
          <a:lstStyle/>
          <a:p>
            <a:r>
              <a:rPr lang="en-GB" b="0" cap="none" dirty="0">
                <a:solidFill>
                  <a:schemeClr val="tx1"/>
                </a:solidFill>
                <a:cs typeface="Calibri" panose="020F0502020204030204" pitchFamily="34" charset="0"/>
              </a:rPr>
              <a:t>Patient Journey</a:t>
            </a:r>
            <a:endParaRPr lang="de-DE" cap="none" dirty="0">
              <a:solidFill>
                <a:schemeClr val="tx1"/>
              </a:solidFill>
            </a:endParaRPr>
          </a:p>
        </p:txBody>
      </p:sp>
      <p:sp>
        <p:nvSpPr>
          <p:cNvPr id="5" name="Foliennummernplatzhalter 4">
            <a:extLst>
              <a:ext uri="{FF2B5EF4-FFF2-40B4-BE49-F238E27FC236}">
                <a16:creationId xmlns:a16="http://schemas.microsoft.com/office/drawing/2014/main" id="{9E9AE386-E701-44D8-93A6-C732A06B62E0}"/>
              </a:ext>
            </a:extLst>
          </p:cNvPr>
          <p:cNvSpPr>
            <a:spLocks noGrp="1"/>
          </p:cNvSpPr>
          <p:nvPr>
            <p:ph type="sldNum" sz="quarter" idx="14"/>
          </p:nvPr>
        </p:nvSpPr>
        <p:spPr/>
        <p:txBody>
          <a:bodyPr/>
          <a:lstStyle/>
          <a:p>
            <a:fld id="{D61AABEC-672F-4B68-B914-690DA978312C}" type="slidenum">
              <a:rPr lang="en-GB" smtClean="0"/>
              <a:pPr/>
              <a:t>14</a:t>
            </a:fld>
            <a:r>
              <a:rPr lang="en-GB"/>
              <a:t> ‒ </a:t>
            </a:r>
            <a:endParaRPr lang="en-GB" dirty="0"/>
          </a:p>
        </p:txBody>
      </p:sp>
    </p:spTree>
    <p:extLst>
      <p:ext uri="{BB962C8B-B14F-4D97-AF65-F5344CB8AC3E}">
        <p14:creationId xmlns:p14="http://schemas.microsoft.com/office/powerpoint/2010/main" val="378480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47CEC39-3DE2-47C2-B329-F558BFC0CD6A}"/>
              </a:ext>
            </a:extLst>
          </p:cNvPr>
          <p:cNvCxnSpPr>
            <a:cxnSpLocks/>
          </p:cNvCxnSpPr>
          <p:nvPr/>
        </p:nvCxnSpPr>
        <p:spPr>
          <a:xfrm>
            <a:off x="82747" y="2982337"/>
            <a:ext cx="9646068" cy="0"/>
          </a:xfrm>
          <a:prstGeom prst="line">
            <a:avLst/>
          </a:prstGeom>
          <a:ln w="50800" cap="rnd">
            <a:solidFill>
              <a:schemeClr val="tx1"/>
            </a:solidFill>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 name="Objet 1" hidden="1">
            <a:extLst>
              <a:ext uri="{FF2B5EF4-FFF2-40B4-BE49-F238E27FC236}">
                <a16:creationId xmlns:a16="http://schemas.microsoft.com/office/drawing/2014/main" id="{370FF291-09E0-4B43-BA30-DB38FF768E8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2" name="Objet 1" hidden="1">
                        <a:extLst>
                          <a:ext uri="{FF2B5EF4-FFF2-40B4-BE49-F238E27FC236}">
                            <a16:creationId xmlns:a16="http://schemas.microsoft.com/office/drawing/2014/main" id="{370FF291-09E0-4B43-BA30-DB38FF768E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Espace réservé du numéro de diapositive 11">
            <a:extLst>
              <a:ext uri="{FF2B5EF4-FFF2-40B4-BE49-F238E27FC236}">
                <a16:creationId xmlns:a16="http://schemas.microsoft.com/office/drawing/2014/main" id="{397071E7-D6E8-4449-B7EF-9292C812B6CD}"/>
              </a:ext>
            </a:extLst>
          </p:cNvPr>
          <p:cNvSpPr>
            <a:spLocks noGrp="1"/>
          </p:cNvSpPr>
          <p:nvPr>
            <p:ph type="sldNum" sz="quarter" idx="14"/>
          </p:nvPr>
        </p:nvSpPr>
        <p:spPr/>
        <p:txBody>
          <a:bodyPr/>
          <a:lstStyle/>
          <a:p>
            <a:fld id="{D61AABEC-672F-4B68-B914-690DA978312C}" type="slidenum">
              <a:rPr lang="de-DE" smtClean="0"/>
              <a:pPr/>
              <a:t>15</a:t>
            </a:fld>
            <a:r>
              <a:rPr lang="de-DE" dirty="0"/>
              <a:t> ‒ </a:t>
            </a:r>
          </a:p>
        </p:txBody>
      </p:sp>
      <p:sp>
        <p:nvSpPr>
          <p:cNvPr id="6" name="Titre 5">
            <a:extLst>
              <a:ext uri="{FF2B5EF4-FFF2-40B4-BE49-F238E27FC236}">
                <a16:creationId xmlns:a16="http://schemas.microsoft.com/office/drawing/2014/main" id="{E7CE2D76-5250-49F6-9475-5A1C22D71464}"/>
              </a:ext>
            </a:extLst>
          </p:cNvPr>
          <p:cNvSpPr>
            <a:spLocks noGrp="1"/>
          </p:cNvSpPr>
          <p:nvPr>
            <p:ph type="title"/>
          </p:nvPr>
        </p:nvSpPr>
        <p:spPr>
          <a:xfrm>
            <a:off x="404786" y="382816"/>
            <a:ext cx="11382428" cy="369332"/>
          </a:xfrm>
        </p:spPr>
        <p:txBody>
          <a:bodyPr/>
          <a:lstStyle/>
          <a:p>
            <a:r>
              <a:rPr lang="de-DE" sz="2000" cap="none" dirty="0">
                <a:solidFill>
                  <a:schemeClr val="tx1"/>
                </a:solidFill>
              </a:rPr>
              <a:t>Patient Journey im Zeitverlauf - Langer Weg bis zur finalen Diagnose</a:t>
            </a:r>
          </a:p>
        </p:txBody>
      </p:sp>
      <p:cxnSp>
        <p:nvCxnSpPr>
          <p:cNvPr id="18" name="Connecteur droit 17">
            <a:extLst>
              <a:ext uri="{FF2B5EF4-FFF2-40B4-BE49-F238E27FC236}">
                <a16:creationId xmlns:a16="http://schemas.microsoft.com/office/drawing/2014/main" id="{164C26D7-EC21-4CE3-B812-763D8571819C}"/>
              </a:ext>
            </a:extLst>
          </p:cNvPr>
          <p:cNvCxnSpPr>
            <a:cxnSpLocks/>
          </p:cNvCxnSpPr>
          <p:nvPr/>
        </p:nvCxnSpPr>
        <p:spPr>
          <a:xfrm>
            <a:off x="283130" y="2982337"/>
            <a:ext cx="0" cy="1980220"/>
          </a:xfrm>
          <a:prstGeom prst="line">
            <a:avLst/>
          </a:prstGeom>
          <a:ln w="127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sp>
        <p:nvSpPr>
          <p:cNvPr id="20" name="Espace réservé du contenu 15">
            <a:extLst>
              <a:ext uri="{FF2B5EF4-FFF2-40B4-BE49-F238E27FC236}">
                <a16:creationId xmlns:a16="http://schemas.microsoft.com/office/drawing/2014/main" id="{98C5B668-5A89-4644-8C3A-95747D77A6C3}"/>
              </a:ext>
            </a:extLst>
          </p:cNvPr>
          <p:cNvSpPr txBox="1">
            <a:spLocks/>
          </p:cNvSpPr>
          <p:nvPr/>
        </p:nvSpPr>
        <p:spPr>
          <a:xfrm>
            <a:off x="283130" y="4265781"/>
            <a:ext cx="2376264" cy="341632"/>
          </a:xfrm>
          <a:prstGeom prst="rect">
            <a:avLst/>
          </a:prstGeom>
        </p:spPr>
        <p:txBody>
          <a:bodyPr anchor="b">
            <a:spAutoFit/>
          </a:bodyPr>
          <a:lstStyle>
            <a:lvl1pPr marL="85725" indent="-85725" algn="l" defTabSz="914400" rtl="0" eaLnBrk="1" latinLnBrk="0" hangingPunct="1">
              <a:lnSpc>
                <a:spcPct val="90000"/>
              </a:lnSpc>
              <a:spcBef>
                <a:spcPts val="1000"/>
              </a:spcBef>
              <a:buSzPct val="50000"/>
              <a:buFont typeface="HelveticaNeueLT Std Lt Cn" panose="020B0406020202030204" pitchFamily="34" charset="0"/>
              <a:buChar char=" "/>
              <a:defRPr sz="1600" b="1" kern="1200">
                <a:solidFill>
                  <a:schemeClr val="bg2"/>
                </a:solidFill>
                <a:latin typeface="+mn-lt"/>
                <a:ea typeface="+mn-ea"/>
                <a:cs typeface="+mn-cs"/>
              </a:defRPr>
            </a:lvl1pPr>
            <a:lvl2pPr marL="447675" indent="-314325"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5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solidFill>
                  <a:schemeClr val="tx1"/>
                </a:solidFill>
                <a:latin typeface="+mj-lt"/>
              </a:rPr>
              <a:t>Geburt</a:t>
            </a:r>
            <a:endParaRPr lang="de-DE" sz="1400" dirty="0">
              <a:solidFill>
                <a:schemeClr val="tx1"/>
              </a:solidFill>
              <a:latin typeface="+mj-lt"/>
            </a:endParaRPr>
          </a:p>
        </p:txBody>
      </p:sp>
      <p:cxnSp>
        <p:nvCxnSpPr>
          <p:cNvPr id="21" name="Connecteur droit 20">
            <a:extLst>
              <a:ext uri="{FF2B5EF4-FFF2-40B4-BE49-F238E27FC236}">
                <a16:creationId xmlns:a16="http://schemas.microsoft.com/office/drawing/2014/main" id="{7F266EEB-1A05-4A96-8777-B3C38F2AE284}"/>
              </a:ext>
            </a:extLst>
          </p:cNvPr>
          <p:cNvCxnSpPr>
            <a:cxnSpLocks/>
          </p:cNvCxnSpPr>
          <p:nvPr/>
        </p:nvCxnSpPr>
        <p:spPr>
          <a:xfrm>
            <a:off x="1747293" y="1002117"/>
            <a:ext cx="0" cy="1980220"/>
          </a:xfrm>
          <a:prstGeom prst="line">
            <a:avLst/>
          </a:prstGeom>
          <a:ln w="12700">
            <a:solidFill>
              <a:schemeClr val="tx1"/>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E0F845D2-E428-47FA-AD75-E227409C5552}"/>
              </a:ext>
            </a:extLst>
          </p:cNvPr>
          <p:cNvCxnSpPr>
            <a:cxnSpLocks/>
          </p:cNvCxnSpPr>
          <p:nvPr/>
        </p:nvCxnSpPr>
        <p:spPr>
          <a:xfrm>
            <a:off x="6139780" y="2982337"/>
            <a:ext cx="0" cy="1980220"/>
          </a:xfrm>
          <a:prstGeom prst="line">
            <a:avLst/>
          </a:prstGeom>
          <a:ln w="127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36376434-2CFC-4624-9887-51AE1F0B453B}"/>
              </a:ext>
            </a:extLst>
          </p:cNvPr>
          <p:cNvCxnSpPr>
            <a:cxnSpLocks/>
          </p:cNvCxnSpPr>
          <p:nvPr/>
        </p:nvCxnSpPr>
        <p:spPr>
          <a:xfrm>
            <a:off x="9068106" y="2982337"/>
            <a:ext cx="0" cy="1980220"/>
          </a:xfrm>
          <a:prstGeom prst="line">
            <a:avLst/>
          </a:prstGeom>
          <a:ln w="127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A7C02DEA-1DC8-4DCF-8AFD-540B5FBB8613}"/>
              </a:ext>
            </a:extLst>
          </p:cNvPr>
          <p:cNvCxnSpPr>
            <a:cxnSpLocks/>
          </p:cNvCxnSpPr>
          <p:nvPr/>
        </p:nvCxnSpPr>
        <p:spPr>
          <a:xfrm>
            <a:off x="6139779" y="1025421"/>
            <a:ext cx="0" cy="1953102"/>
          </a:xfrm>
          <a:prstGeom prst="line">
            <a:avLst/>
          </a:prstGeom>
          <a:ln w="12700">
            <a:solidFill>
              <a:schemeClr val="tx1"/>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35" name="Espace réservé du contenu 15">
            <a:extLst>
              <a:ext uri="{FF2B5EF4-FFF2-40B4-BE49-F238E27FC236}">
                <a16:creationId xmlns:a16="http://schemas.microsoft.com/office/drawing/2014/main" id="{A107A0D8-B88E-4800-BE9B-776FF8B15E2C}"/>
              </a:ext>
            </a:extLst>
          </p:cNvPr>
          <p:cNvSpPr txBox="1">
            <a:spLocks/>
          </p:cNvSpPr>
          <p:nvPr/>
        </p:nvSpPr>
        <p:spPr>
          <a:xfrm>
            <a:off x="3477265" y="4056268"/>
            <a:ext cx="2376264" cy="1300869"/>
          </a:xfrm>
          <a:prstGeom prst="rect">
            <a:avLst/>
          </a:prstGeom>
        </p:spPr>
        <p:txBody>
          <a:bodyPr anchor="b">
            <a:spAutoFit/>
          </a:bodyPr>
          <a:lstStyle>
            <a:lvl1pPr marL="85725" indent="-85725" algn="l" defTabSz="914400" rtl="0" eaLnBrk="1" latinLnBrk="0" hangingPunct="1">
              <a:lnSpc>
                <a:spcPct val="90000"/>
              </a:lnSpc>
              <a:spcBef>
                <a:spcPts val="1000"/>
              </a:spcBef>
              <a:buSzPct val="50000"/>
              <a:buFont typeface="HelveticaNeueLT Std Lt Cn" panose="020B0406020202030204" pitchFamily="34" charset="0"/>
              <a:buChar char=" "/>
              <a:defRPr sz="1600" b="1" kern="1200">
                <a:solidFill>
                  <a:schemeClr val="bg2"/>
                </a:solidFill>
                <a:latin typeface="+mn-lt"/>
                <a:ea typeface="+mn-ea"/>
                <a:cs typeface="+mn-cs"/>
              </a:defRPr>
            </a:lvl1pPr>
            <a:lvl2pPr marL="447675" indent="-314325"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5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solidFill>
                  <a:schemeClr val="tx1"/>
                </a:solidFill>
                <a:latin typeface="+mj-lt"/>
              </a:rPr>
              <a:t>Fehldiagnosen</a:t>
            </a:r>
            <a:endParaRPr lang="de-DE" sz="1400" dirty="0">
              <a:solidFill>
                <a:schemeClr val="tx1"/>
              </a:solidFill>
              <a:latin typeface="+mj-lt"/>
            </a:endParaRPr>
          </a:p>
          <a:p>
            <a:pPr marL="88900" lvl="1" indent="-88900">
              <a:buFont typeface="Arial" panose="020B0604020202020204" pitchFamily="34" charset="0"/>
              <a:buChar char=" "/>
            </a:pPr>
            <a:r>
              <a:rPr lang="de-DE" sz="1600" b="1" dirty="0">
                <a:solidFill>
                  <a:schemeClr val="tx1"/>
                </a:solidFill>
              </a:rPr>
              <a:t>32% </a:t>
            </a:r>
            <a:r>
              <a:rPr lang="de-DE" sz="1600" dirty="0">
                <a:solidFill>
                  <a:schemeClr val="tx1"/>
                </a:solidFill>
              </a:rPr>
              <a:t>hatten Fehldiagnosen bis zur finalen Diagnose </a:t>
            </a:r>
            <a:r>
              <a:rPr lang="de-DE" sz="1200" dirty="0">
                <a:solidFill>
                  <a:schemeClr val="tx1"/>
                </a:solidFill>
              </a:rPr>
              <a:t>(n=78)</a:t>
            </a:r>
          </a:p>
          <a:p>
            <a:pPr marL="88900" lvl="1" indent="-88900">
              <a:buFont typeface="Arial" panose="020B0604020202020204" pitchFamily="34" charset="0"/>
              <a:buChar char=" "/>
            </a:pPr>
            <a:endParaRPr lang="de-DE" sz="1200" dirty="0">
              <a:solidFill>
                <a:schemeClr val="tx1"/>
              </a:solidFill>
            </a:endParaRPr>
          </a:p>
        </p:txBody>
      </p:sp>
      <p:sp>
        <p:nvSpPr>
          <p:cNvPr id="36" name="Espace réservé du contenu 15">
            <a:extLst>
              <a:ext uri="{FF2B5EF4-FFF2-40B4-BE49-F238E27FC236}">
                <a16:creationId xmlns:a16="http://schemas.microsoft.com/office/drawing/2014/main" id="{EEF4D718-E202-4743-BD7D-D2CA7CFFDD14}"/>
              </a:ext>
            </a:extLst>
          </p:cNvPr>
          <p:cNvSpPr txBox="1">
            <a:spLocks/>
          </p:cNvSpPr>
          <p:nvPr/>
        </p:nvSpPr>
        <p:spPr>
          <a:xfrm>
            <a:off x="6139779" y="4301785"/>
            <a:ext cx="2376264" cy="341632"/>
          </a:xfrm>
          <a:prstGeom prst="rect">
            <a:avLst/>
          </a:prstGeom>
        </p:spPr>
        <p:txBody>
          <a:bodyPr anchor="b">
            <a:spAutoFit/>
          </a:bodyPr>
          <a:lstStyle>
            <a:lvl1pPr marL="85725" indent="-85725" algn="l" defTabSz="914400" rtl="0" eaLnBrk="1" latinLnBrk="0" hangingPunct="1">
              <a:lnSpc>
                <a:spcPct val="90000"/>
              </a:lnSpc>
              <a:spcBef>
                <a:spcPts val="1000"/>
              </a:spcBef>
              <a:buSzPct val="50000"/>
              <a:buFont typeface="HelveticaNeueLT Std Lt Cn" panose="020B0406020202030204" pitchFamily="34" charset="0"/>
              <a:buChar char=" "/>
              <a:defRPr sz="1600" b="1" kern="1200">
                <a:solidFill>
                  <a:schemeClr val="bg2"/>
                </a:solidFill>
                <a:latin typeface="+mn-lt"/>
                <a:ea typeface="+mn-ea"/>
                <a:cs typeface="+mn-cs"/>
              </a:defRPr>
            </a:lvl1pPr>
            <a:lvl2pPr marL="447675" indent="-314325"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5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solidFill>
                  <a:schemeClr val="tx1"/>
                </a:solidFill>
                <a:latin typeface="+mj-lt"/>
              </a:rPr>
              <a:t>Finale Diagnose</a:t>
            </a:r>
            <a:endParaRPr lang="de-DE" sz="1400" dirty="0">
              <a:solidFill>
                <a:schemeClr val="tx1"/>
              </a:solidFill>
              <a:latin typeface="+mj-lt"/>
            </a:endParaRPr>
          </a:p>
        </p:txBody>
      </p:sp>
      <p:sp>
        <p:nvSpPr>
          <p:cNvPr id="37" name="Espace réservé du contenu 15">
            <a:extLst>
              <a:ext uri="{FF2B5EF4-FFF2-40B4-BE49-F238E27FC236}">
                <a16:creationId xmlns:a16="http://schemas.microsoft.com/office/drawing/2014/main" id="{8AD9A506-B0AC-48EC-B82F-52420C613A5A}"/>
              </a:ext>
            </a:extLst>
          </p:cNvPr>
          <p:cNvSpPr txBox="1">
            <a:spLocks/>
          </p:cNvSpPr>
          <p:nvPr/>
        </p:nvSpPr>
        <p:spPr>
          <a:xfrm>
            <a:off x="9067980" y="4045795"/>
            <a:ext cx="2376264" cy="876650"/>
          </a:xfrm>
          <a:prstGeom prst="rect">
            <a:avLst/>
          </a:prstGeom>
        </p:spPr>
        <p:txBody>
          <a:bodyPr anchor="b">
            <a:spAutoFit/>
          </a:bodyPr>
          <a:lstStyle>
            <a:lvl1pPr marL="85725" indent="-85725" algn="l" defTabSz="914400" rtl="0" eaLnBrk="1" latinLnBrk="0" hangingPunct="1">
              <a:lnSpc>
                <a:spcPct val="90000"/>
              </a:lnSpc>
              <a:spcBef>
                <a:spcPts val="1000"/>
              </a:spcBef>
              <a:buSzPct val="50000"/>
              <a:buFont typeface="HelveticaNeueLT Std Lt Cn" panose="020B0406020202030204" pitchFamily="34" charset="0"/>
              <a:buChar char=" "/>
              <a:defRPr sz="1600" b="1" kern="1200">
                <a:solidFill>
                  <a:schemeClr val="bg2"/>
                </a:solidFill>
                <a:latin typeface="+mn-lt"/>
                <a:ea typeface="+mn-ea"/>
                <a:cs typeface="+mn-cs"/>
              </a:defRPr>
            </a:lvl1pPr>
            <a:lvl2pPr marL="447675" indent="-314325"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5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solidFill>
                  <a:schemeClr val="tx1"/>
                </a:solidFill>
                <a:latin typeface="+mj-lt"/>
              </a:rPr>
              <a:t>Späterer Gentest</a:t>
            </a:r>
            <a:endParaRPr lang="de-DE" sz="1400" dirty="0">
              <a:solidFill>
                <a:schemeClr val="tx1"/>
              </a:solidFill>
              <a:latin typeface="+mj-lt"/>
            </a:endParaRPr>
          </a:p>
          <a:p>
            <a:pPr marL="88900" lvl="1" indent="-88900">
              <a:buFont typeface="Arial" panose="020B0604020202020204" pitchFamily="34" charset="0"/>
              <a:buChar char=" "/>
            </a:pPr>
            <a:r>
              <a:rPr lang="de-DE" b="1" dirty="0">
                <a:solidFill>
                  <a:schemeClr val="tx1"/>
                </a:solidFill>
              </a:rPr>
              <a:t>27% </a:t>
            </a:r>
            <a:r>
              <a:rPr lang="de-DE" dirty="0">
                <a:solidFill>
                  <a:schemeClr val="tx1"/>
                </a:solidFill>
              </a:rPr>
              <a:t>der Patienten (n=66)</a:t>
            </a:r>
          </a:p>
        </p:txBody>
      </p:sp>
      <p:sp>
        <p:nvSpPr>
          <p:cNvPr id="38" name="Espace réservé du contenu 15">
            <a:extLst>
              <a:ext uri="{FF2B5EF4-FFF2-40B4-BE49-F238E27FC236}">
                <a16:creationId xmlns:a16="http://schemas.microsoft.com/office/drawing/2014/main" id="{0112F336-0416-46F7-9AA8-657F0398F7D8}"/>
              </a:ext>
            </a:extLst>
          </p:cNvPr>
          <p:cNvSpPr txBox="1">
            <a:spLocks/>
          </p:cNvSpPr>
          <p:nvPr/>
        </p:nvSpPr>
        <p:spPr>
          <a:xfrm>
            <a:off x="1747292" y="1007815"/>
            <a:ext cx="2376264" cy="341632"/>
          </a:xfrm>
          <a:prstGeom prst="rect">
            <a:avLst/>
          </a:prstGeom>
        </p:spPr>
        <p:txBody>
          <a:bodyPr anchor="t">
            <a:spAutoFit/>
          </a:bodyPr>
          <a:lstStyle>
            <a:lvl1pPr marL="85725" indent="-85725" algn="l" defTabSz="914400" rtl="0" eaLnBrk="1" latinLnBrk="0" hangingPunct="1">
              <a:lnSpc>
                <a:spcPct val="90000"/>
              </a:lnSpc>
              <a:spcBef>
                <a:spcPts val="1000"/>
              </a:spcBef>
              <a:buSzPct val="50000"/>
              <a:buFont typeface="HelveticaNeueLT Std Lt Cn" panose="020B0406020202030204" pitchFamily="34" charset="0"/>
              <a:buChar char=" "/>
              <a:defRPr sz="1600" b="1" kern="1200">
                <a:solidFill>
                  <a:schemeClr val="bg2"/>
                </a:solidFill>
                <a:latin typeface="+mn-lt"/>
                <a:ea typeface="+mn-ea"/>
                <a:cs typeface="+mn-cs"/>
              </a:defRPr>
            </a:lvl1pPr>
            <a:lvl2pPr marL="447675" indent="-314325"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5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solidFill>
                  <a:schemeClr val="tx1"/>
                </a:solidFill>
                <a:latin typeface="+mj-lt"/>
              </a:rPr>
              <a:t>Erste Symptome</a:t>
            </a:r>
            <a:endParaRPr lang="de-DE" sz="1400" dirty="0">
              <a:solidFill>
                <a:schemeClr val="tx1"/>
              </a:solidFill>
              <a:latin typeface="+mj-lt"/>
            </a:endParaRPr>
          </a:p>
        </p:txBody>
      </p:sp>
      <p:cxnSp>
        <p:nvCxnSpPr>
          <p:cNvPr id="11" name="Connecteur droit 10">
            <a:extLst>
              <a:ext uri="{FF2B5EF4-FFF2-40B4-BE49-F238E27FC236}">
                <a16:creationId xmlns:a16="http://schemas.microsoft.com/office/drawing/2014/main" id="{902937B1-326B-4152-884D-70B8C726A102}"/>
              </a:ext>
            </a:extLst>
          </p:cNvPr>
          <p:cNvCxnSpPr>
            <a:cxnSpLocks/>
          </p:cNvCxnSpPr>
          <p:nvPr/>
        </p:nvCxnSpPr>
        <p:spPr>
          <a:xfrm>
            <a:off x="9843115" y="2982337"/>
            <a:ext cx="825994" cy="0"/>
          </a:xfrm>
          <a:prstGeom prst="line">
            <a:avLst/>
          </a:prstGeom>
          <a:ln w="508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Connecteur droit 20">
            <a:extLst>
              <a:ext uri="{FF2B5EF4-FFF2-40B4-BE49-F238E27FC236}">
                <a16:creationId xmlns:a16="http://schemas.microsoft.com/office/drawing/2014/main" id="{298201FB-0AE0-4DE4-A2E3-D4A424F37818}"/>
              </a:ext>
            </a:extLst>
          </p:cNvPr>
          <p:cNvCxnSpPr>
            <a:cxnSpLocks/>
          </p:cNvCxnSpPr>
          <p:nvPr/>
        </p:nvCxnSpPr>
        <p:spPr>
          <a:xfrm>
            <a:off x="1747292" y="2982337"/>
            <a:ext cx="1853794" cy="1096096"/>
          </a:xfrm>
          <a:prstGeom prst="line">
            <a:avLst/>
          </a:prstGeom>
          <a:ln w="12700">
            <a:solidFill>
              <a:schemeClr val="tx1"/>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32" name="Espace réservé du contenu 15">
            <a:extLst>
              <a:ext uri="{FF2B5EF4-FFF2-40B4-BE49-F238E27FC236}">
                <a16:creationId xmlns:a16="http://schemas.microsoft.com/office/drawing/2014/main" id="{06013DF8-A53C-487E-AFF4-EA279FA7415A}"/>
              </a:ext>
            </a:extLst>
          </p:cNvPr>
          <p:cNvSpPr txBox="1">
            <a:spLocks/>
          </p:cNvSpPr>
          <p:nvPr/>
        </p:nvSpPr>
        <p:spPr>
          <a:xfrm>
            <a:off x="6223877" y="1007815"/>
            <a:ext cx="2376264" cy="876650"/>
          </a:xfrm>
          <a:prstGeom prst="rect">
            <a:avLst/>
          </a:prstGeom>
        </p:spPr>
        <p:txBody>
          <a:bodyPr anchor="t">
            <a:spAutoFit/>
          </a:bodyPr>
          <a:lstStyle>
            <a:lvl1pPr marL="85725" indent="-85725" algn="l" defTabSz="914400" rtl="0" eaLnBrk="1" latinLnBrk="0" hangingPunct="1">
              <a:lnSpc>
                <a:spcPct val="90000"/>
              </a:lnSpc>
              <a:spcBef>
                <a:spcPts val="1000"/>
              </a:spcBef>
              <a:buSzPct val="50000"/>
              <a:buFont typeface="HelveticaNeueLT Std Lt Cn" panose="020B0406020202030204" pitchFamily="34" charset="0"/>
              <a:buChar char=" "/>
              <a:defRPr sz="1600" b="1" kern="1200">
                <a:solidFill>
                  <a:schemeClr val="bg2"/>
                </a:solidFill>
                <a:latin typeface="+mn-lt"/>
                <a:ea typeface="+mn-ea"/>
                <a:cs typeface="+mn-cs"/>
              </a:defRPr>
            </a:lvl1pPr>
            <a:lvl2pPr marL="447675" indent="-314325"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5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solidFill>
                  <a:schemeClr val="tx1"/>
                </a:solidFill>
                <a:latin typeface="+mj-lt"/>
              </a:rPr>
              <a:t>Gentest bei  finaler Diagnose</a:t>
            </a:r>
            <a:endParaRPr lang="de-DE" sz="1400" dirty="0">
              <a:solidFill>
                <a:schemeClr val="tx1"/>
              </a:solidFill>
              <a:latin typeface="+mj-lt"/>
            </a:endParaRPr>
          </a:p>
          <a:p>
            <a:pPr marL="88900" lvl="1" indent="-88900">
              <a:buFont typeface="Arial" panose="020B0604020202020204" pitchFamily="34" charset="0"/>
              <a:buChar char=" "/>
            </a:pPr>
            <a:r>
              <a:rPr lang="de-DE" b="1" dirty="0">
                <a:solidFill>
                  <a:schemeClr val="tx1"/>
                </a:solidFill>
              </a:rPr>
              <a:t>35 %</a:t>
            </a:r>
            <a:r>
              <a:rPr lang="de-DE" dirty="0">
                <a:solidFill>
                  <a:schemeClr val="tx1"/>
                </a:solidFill>
              </a:rPr>
              <a:t> der Patienten (n=85)</a:t>
            </a:r>
          </a:p>
        </p:txBody>
      </p:sp>
      <p:sp>
        <p:nvSpPr>
          <p:cNvPr id="33" name="Textfeld 32">
            <a:extLst>
              <a:ext uri="{FF2B5EF4-FFF2-40B4-BE49-F238E27FC236}">
                <a16:creationId xmlns:a16="http://schemas.microsoft.com/office/drawing/2014/main" id="{16D7A0ED-DECA-4B17-996E-6EC1F979FA78}"/>
              </a:ext>
            </a:extLst>
          </p:cNvPr>
          <p:cNvSpPr txBox="1"/>
          <p:nvPr/>
        </p:nvSpPr>
        <p:spPr>
          <a:xfrm>
            <a:off x="6048845" y="2678441"/>
            <a:ext cx="3096828" cy="600164"/>
          </a:xfrm>
          <a:prstGeom prst="rect">
            <a:avLst/>
          </a:prstGeom>
          <a:noFill/>
        </p:spPr>
        <p:txBody>
          <a:bodyPr wrap="square" rtlCol="0">
            <a:spAutoFit/>
          </a:bodyPr>
          <a:lstStyle/>
          <a:p>
            <a:pPr algn="ctr">
              <a:spcAft>
                <a:spcPts val="600"/>
              </a:spcAft>
            </a:pPr>
            <a:r>
              <a:rPr lang="de-DE" sz="1600" b="1" dirty="0"/>
              <a:t>Ø20 Jahre</a:t>
            </a:r>
          </a:p>
          <a:p>
            <a:pPr algn="ctr"/>
            <a:r>
              <a:rPr lang="de-DE" sz="1200" b="1" dirty="0"/>
              <a:t> </a:t>
            </a:r>
            <a:r>
              <a:rPr lang="de-DE" sz="1200" dirty="0"/>
              <a:t>(Spanne 0-60)</a:t>
            </a:r>
          </a:p>
        </p:txBody>
      </p:sp>
      <p:sp>
        <p:nvSpPr>
          <p:cNvPr id="41" name="Text Placeholder 27">
            <a:extLst>
              <a:ext uri="{FF2B5EF4-FFF2-40B4-BE49-F238E27FC236}">
                <a16:creationId xmlns:a16="http://schemas.microsoft.com/office/drawing/2014/main" id="{9AC5350D-ABE0-43F3-AEF0-DD9B5692C4CE}"/>
              </a:ext>
            </a:extLst>
          </p:cNvPr>
          <p:cNvSpPr txBox="1">
            <a:spLocks/>
          </p:cNvSpPr>
          <p:nvPr/>
        </p:nvSpPr>
        <p:spPr bwMode="gray">
          <a:xfrm>
            <a:off x="436840" y="5824481"/>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de-DE" sz="1400" dirty="0">
                <a:solidFill>
                  <a:schemeClr val="tx1"/>
                </a:solidFill>
                <a:latin typeface="Arial"/>
              </a:rPr>
              <a:t>Basis: Alle Patienten n=246 </a:t>
            </a:r>
          </a:p>
          <a:p>
            <a:pPr marL="0" indent="0" defTabSz="914126">
              <a:buClr>
                <a:srgbClr val="F8971D"/>
              </a:buClr>
              <a:tabLst>
                <a:tab pos="173038" algn="r"/>
              </a:tabLst>
            </a:pPr>
            <a:r>
              <a:rPr lang="de-DE" sz="1400" b="1" dirty="0">
                <a:solidFill>
                  <a:schemeClr val="tx1"/>
                </a:solidFill>
                <a:latin typeface="Arial"/>
              </a:rPr>
              <a:t>Siehe Notizen für Fragestellungen</a:t>
            </a:r>
          </a:p>
        </p:txBody>
      </p:sp>
      <p:cxnSp>
        <p:nvCxnSpPr>
          <p:cNvPr id="42" name="Connecteur droit 20">
            <a:extLst>
              <a:ext uri="{FF2B5EF4-FFF2-40B4-BE49-F238E27FC236}">
                <a16:creationId xmlns:a16="http://schemas.microsoft.com/office/drawing/2014/main" id="{05DB1F8D-8545-4BC2-B63E-64CE38EE13D5}"/>
              </a:ext>
            </a:extLst>
          </p:cNvPr>
          <p:cNvCxnSpPr>
            <a:cxnSpLocks/>
          </p:cNvCxnSpPr>
          <p:nvPr/>
        </p:nvCxnSpPr>
        <p:spPr>
          <a:xfrm flipV="1">
            <a:off x="5188048" y="2982337"/>
            <a:ext cx="951668" cy="1062934"/>
          </a:xfrm>
          <a:prstGeom prst="line">
            <a:avLst/>
          </a:prstGeom>
          <a:ln w="12700">
            <a:solidFill>
              <a:schemeClr val="tx1"/>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265EC0F5-696F-48F2-AC72-EC509F8DAE27}"/>
              </a:ext>
            </a:extLst>
          </p:cNvPr>
          <p:cNvSpPr txBox="1"/>
          <p:nvPr/>
        </p:nvSpPr>
        <p:spPr>
          <a:xfrm>
            <a:off x="1025021" y="3564046"/>
            <a:ext cx="2070479" cy="584775"/>
          </a:xfrm>
          <a:prstGeom prst="rect">
            <a:avLst/>
          </a:prstGeom>
          <a:noFill/>
        </p:spPr>
        <p:txBody>
          <a:bodyPr wrap="square" rtlCol="0">
            <a:spAutoFit/>
          </a:bodyPr>
          <a:lstStyle/>
          <a:p>
            <a:pPr algn="ctr"/>
            <a:r>
              <a:rPr lang="de-DE" sz="1600" b="1" dirty="0"/>
              <a:t>Ø5 Jahre </a:t>
            </a:r>
            <a:r>
              <a:rPr lang="de-DE" sz="1600" dirty="0"/>
              <a:t>bis zur 1. Fehldiagnose </a:t>
            </a:r>
          </a:p>
        </p:txBody>
      </p:sp>
      <p:sp>
        <p:nvSpPr>
          <p:cNvPr id="31" name="Espace réservé du contenu 15">
            <a:extLst>
              <a:ext uri="{FF2B5EF4-FFF2-40B4-BE49-F238E27FC236}">
                <a16:creationId xmlns:a16="http://schemas.microsoft.com/office/drawing/2014/main" id="{BE6C3951-0F20-4CED-AC15-3ABE5D5220DD}"/>
              </a:ext>
            </a:extLst>
          </p:cNvPr>
          <p:cNvSpPr txBox="1">
            <a:spLocks/>
          </p:cNvSpPr>
          <p:nvPr/>
        </p:nvSpPr>
        <p:spPr>
          <a:xfrm>
            <a:off x="6139716" y="4643756"/>
            <a:ext cx="2376264" cy="313932"/>
          </a:xfrm>
          <a:prstGeom prst="rect">
            <a:avLst/>
          </a:prstGeom>
        </p:spPr>
        <p:txBody>
          <a:bodyPr wrap="square" anchor="b">
            <a:spAutoFit/>
          </a:bodyPr>
          <a:lstStyle>
            <a:lvl1pPr marL="85725" indent="-85725" algn="l" defTabSz="914400" rtl="0" eaLnBrk="1" latinLnBrk="0" hangingPunct="1">
              <a:lnSpc>
                <a:spcPct val="90000"/>
              </a:lnSpc>
              <a:spcBef>
                <a:spcPts val="1000"/>
              </a:spcBef>
              <a:buSzPct val="50000"/>
              <a:buFont typeface="HelveticaNeueLT Std Lt Cn" panose="020B0406020202030204" pitchFamily="34" charset="0"/>
              <a:buChar char=" "/>
              <a:defRPr sz="1600" b="1" kern="1200">
                <a:solidFill>
                  <a:schemeClr val="bg2"/>
                </a:solidFill>
                <a:latin typeface="+mn-lt"/>
                <a:ea typeface="+mn-ea"/>
                <a:cs typeface="+mn-cs"/>
              </a:defRPr>
            </a:lvl1pPr>
            <a:lvl2pPr marL="447675" indent="-314325"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5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lvl="1" indent="-88900">
              <a:buFont typeface="Arial" panose="020B0604020202020204" pitchFamily="34" charset="0"/>
              <a:buChar char=" "/>
            </a:pPr>
            <a:r>
              <a:rPr lang="de-DE" sz="1600" b="1" dirty="0">
                <a:solidFill>
                  <a:schemeClr val="tx1"/>
                </a:solidFill>
              </a:rPr>
              <a:t> </a:t>
            </a:r>
            <a:r>
              <a:rPr lang="de-DE" sz="1600" dirty="0">
                <a:solidFill>
                  <a:schemeClr val="tx1"/>
                </a:solidFill>
              </a:rPr>
              <a:t>mit</a:t>
            </a:r>
            <a:r>
              <a:rPr lang="de-DE" sz="1600" b="1" dirty="0">
                <a:solidFill>
                  <a:schemeClr val="tx1"/>
                </a:solidFill>
              </a:rPr>
              <a:t> Ø36 </a:t>
            </a:r>
            <a:r>
              <a:rPr lang="de-DE" sz="1600" dirty="0">
                <a:solidFill>
                  <a:schemeClr val="tx1"/>
                </a:solidFill>
              </a:rPr>
              <a:t>Jahren</a:t>
            </a:r>
            <a:endParaRPr lang="de-DE" sz="1200" dirty="0">
              <a:solidFill>
                <a:schemeClr val="tx1"/>
              </a:solidFill>
            </a:endParaRPr>
          </a:p>
        </p:txBody>
      </p:sp>
      <p:sp>
        <p:nvSpPr>
          <p:cNvPr id="39" name="Espace réservé du contenu 15">
            <a:extLst>
              <a:ext uri="{FF2B5EF4-FFF2-40B4-BE49-F238E27FC236}">
                <a16:creationId xmlns:a16="http://schemas.microsoft.com/office/drawing/2014/main" id="{9264B24D-FEC3-4D2B-B75F-015E6CF4B173}"/>
              </a:ext>
            </a:extLst>
          </p:cNvPr>
          <p:cNvSpPr txBox="1">
            <a:spLocks/>
          </p:cNvSpPr>
          <p:nvPr/>
        </p:nvSpPr>
        <p:spPr>
          <a:xfrm>
            <a:off x="256064" y="4620116"/>
            <a:ext cx="2376264" cy="313932"/>
          </a:xfrm>
          <a:prstGeom prst="rect">
            <a:avLst/>
          </a:prstGeom>
        </p:spPr>
        <p:txBody>
          <a:bodyPr wrap="square" anchor="b">
            <a:spAutoFit/>
          </a:bodyPr>
          <a:lstStyle>
            <a:lvl1pPr marL="85725" indent="-85725" algn="l" defTabSz="914400" rtl="0" eaLnBrk="1" latinLnBrk="0" hangingPunct="1">
              <a:lnSpc>
                <a:spcPct val="90000"/>
              </a:lnSpc>
              <a:spcBef>
                <a:spcPts val="1000"/>
              </a:spcBef>
              <a:buSzPct val="50000"/>
              <a:buFont typeface="HelveticaNeueLT Std Lt Cn" panose="020B0406020202030204" pitchFamily="34" charset="0"/>
              <a:buChar char=" "/>
              <a:defRPr sz="1600" b="1" kern="1200">
                <a:solidFill>
                  <a:schemeClr val="bg2"/>
                </a:solidFill>
                <a:latin typeface="+mn-lt"/>
                <a:ea typeface="+mn-ea"/>
                <a:cs typeface="+mn-cs"/>
              </a:defRPr>
            </a:lvl1pPr>
            <a:lvl2pPr marL="447675" indent="-314325"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5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lvl="1" indent="-88900">
              <a:buFont typeface="Arial" panose="020B0604020202020204" pitchFamily="34" charset="0"/>
              <a:buChar char=" "/>
            </a:pPr>
            <a:r>
              <a:rPr lang="de-DE" sz="1600" b="1" dirty="0">
                <a:solidFill>
                  <a:schemeClr val="tx1"/>
                </a:solidFill>
              </a:rPr>
              <a:t> </a:t>
            </a:r>
            <a:r>
              <a:rPr lang="de-DE" sz="1600" dirty="0">
                <a:solidFill>
                  <a:schemeClr val="tx1"/>
                </a:solidFill>
              </a:rPr>
              <a:t>heute: </a:t>
            </a:r>
            <a:r>
              <a:rPr lang="de-DE" sz="1600" b="1" dirty="0">
                <a:solidFill>
                  <a:schemeClr val="tx1"/>
                </a:solidFill>
              </a:rPr>
              <a:t>Ø56 </a:t>
            </a:r>
            <a:r>
              <a:rPr lang="de-DE" sz="1600" dirty="0">
                <a:solidFill>
                  <a:schemeClr val="tx1"/>
                </a:solidFill>
              </a:rPr>
              <a:t>Jahre alt </a:t>
            </a:r>
            <a:endParaRPr lang="de-DE" sz="1200" dirty="0">
              <a:solidFill>
                <a:schemeClr val="tx1"/>
              </a:solidFill>
            </a:endParaRPr>
          </a:p>
        </p:txBody>
      </p:sp>
      <p:sp>
        <p:nvSpPr>
          <p:cNvPr id="40" name="Espace réservé du contenu 15">
            <a:extLst>
              <a:ext uri="{FF2B5EF4-FFF2-40B4-BE49-F238E27FC236}">
                <a16:creationId xmlns:a16="http://schemas.microsoft.com/office/drawing/2014/main" id="{37A61F57-0C35-4B49-9810-BB29DBF8188E}"/>
              </a:ext>
            </a:extLst>
          </p:cNvPr>
          <p:cNvSpPr txBox="1">
            <a:spLocks/>
          </p:cNvSpPr>
          <p:nvPr/>
        </p:nvSpPr>
        <p:spPr>
          <a:xfrm>
            <a:off x="1745521" y="1417937"/>
            <a:ext cx="2376264" cy="313932"/>
          </a:xfrm>
          <a:prstGeom prst="rect">
            <a:avLst/>
          </a:prstGeom>
        </p:spPr>
        <p:txBody>
          <a:bodyPr wrap="square" anchor="b">
            <a:spAutoFit/>
          </a:bodyPr>
          <a:lstStyle>
            <a:lvl1pPr marL="85725" indent="-85725" algn="l" defTabSz="914400" rtl="0" eaLnBrk="1" latinLnBrk="0" hangingPunct="1">
              <a:lnSpc>
                <a:spcPct val="90000"/>
              </a:lnSpc>
              <a:spcBef>
                <a:spcPts val="1000"/>
              </a:spcBef>
              <a:buSzPct val="50000"/>
              <a:buFont typeface="HelveticaNeueLT Std Lt Cn" panose="020B0406020202030204" pitchFamily="34" charset="0"/>
              <a:buChar char=" "/>
              <a:defRPr sz="1600" b="1" kern="1200">
                <a:solidFill>
                  <a:schemeClr val="bg2"/>
                </a:solidFill>
                <a:latin typeface="+mn-lt"/>
                <a:ea typeface="+mn-ea"/>
                <a:cs typeface="+mn-cs"/>
              </a:defRPr>
            </a:lvl1pPr>
            <a:lvl2pPr marL="447675" indent="-314325"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5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lvl="1" indent="-88900">
              <a:buFont typeface="Arial" panose="020B0604020202020204" pitchFamily="34" charset="0"/>
              <a:buChar char=" "/>
            </a:pPr>
            <a:r>
              <a:rPr lang="de-DE" sz="1600" b="1" dirty="0">
                <a:solidFill>
                  <a:schemeClr val="tx1"/>
                </a:solidFill>
              </a:rPr>
              <a:t> </a:t>
            </a:r>
            <a:r>
              <a:rPr lang="de-DE" sz="1600" dirty="0">
                <a:solidFill>
                  <a:schemeClr val="tx1"/>
                </a:solidFill>
              </a:rPr>
              <a:t>mit</a:t>
            </a:r>
            <a:r>
              <a:rPr lang="de-DE" sz="1600" b="1" dirty="0">
                <a:solidFill>
                  <a:schemeClr val="tx1"/>
                </a:solidFill>
              </a:rPr>
              <a:t> Ø24 </a:t>
            </a:r>
            <a:r>
              <a:rPr lang="de-DE" sz="1600" dirty="0">
                <a:solidFill>
                  <a:schemeClr val="tx1"/>
                </a:solidFill>
              </a:rPr>
              <a:t>Jahren</a:t>
            </a:r>
            <a:endParaRPr lang="de-DE" sz="1200" dirty="0">
              <a:solidFill>
                <a:schemeClr val="tx1"/>
              </a:solidFill>
            </a:endParaRPr>
          </a:p>
        </p:txBody>
      </p:sp>
      <p:graphicFrame>
        <p:nvGraphicFramePr>
          <p:cNvPr id="44" name="Tabelle 12">
            <a:extLst>
              <a:ext uri="{FF2B5EF4-FFF2-40B4-BE49-F238E27FC236}">
                <a16:creationId xmlns:a16="http://schemas.microsoft.com/office/drawing/2014/main" id="{D6A492F4-EC19-4032-91FF-7E3E173C5CBC}"/>
              </a:ext>
            </a:extLst>
          </p:cNvPr>
          <p:cNvGraphicFramePr>
            <a:graphicFrameLocks noGrp="1"/>
          </p:cNvGraphicFramePr>
          <p:nvPr>
            <p:extLst>
              <p:ext uri="{D42A27DB-BD31-4B8C-83A1-F6EECF244321}">
                <p14:modId xmlns:p14="http://schemas.microsoft.com/office/powerpoint/2010/main" val="2656229070"/>
              </p:ext>
            </p:extLst>
          </p:nvPr>
        </p:nvGraphicFramePr>
        <p:xfrm>
          <a:off x="9680230" y="411092"/>
          <a:ext cx="2376264" cy="677648"/>
        </p:xfrm>
        <a:graphic>
          <a:graphicData uri="http://schemas.openxmlformats.org/drawingml/2006/table">
            <a:tbl>
              <a:tblPr bandRow="1">
                <a:tableStyleId>{5C22544A-7EE6-4342-B048-85BDC9FD1C3A}</a:tableStyleId>
              </a:tblPr>
              <a:tblGrid>
                <a:gridCol w="792088">
                  <a:extLst>
                    <a:ext uri="{9D8B030D-6E8A-4147-A177-3AD203B41FA5}">
                      <a16:colId xmlns:a16="http://schemas.microsoft.com/office/drawing/2014/main" val="1351760562"/>
                    </a:ext>
                  </a:extLst>
                </a:gridCol>
                <a:gridCol w="792088">
                  <a:extLst>
                    <a:ext uri="{9D8B030D-6E8A-4147-A177-3AD203B41FA5}">
                      <a16:colId xmlns:a16="http://schemas.microsoft.com/office/drawing/2014/main" val="1102116984"/>
                    </a:ext>
                  </a:extLst>
                </a:gridCol>
                <a:gridCol w="792088">
                  <a:extLst>
                    <a:ext uri="{9D8B030D-6E8A-4147-A177-3AD203B41FA5}">
                      <a16:colId xmlns:a16="http://schemas.microsoft.com/office/drawing/2014/main" val="4239984663"/>
                    </a:ext>
                  </a:extLst>
                </a:gridCol>
              </a:tblGrid>
              <a:tr h="369395">
                <a:tc>
                  <a:txBody>
                    <a:bodyPr/>
                    <a:lstStyle/>
                    <a:p>
                      <a:pPr algn="ctr" fontAlgn="ctr"/>
                      <a:r>
                        <a:rPr lang="de-DE" sz="1400" b="0" i="0" u="none" strike="noStrike" dirty="0">
                          <a:solidFill>
                            <a:schemeClr val="tx1"/>
                          </a:solidFill>
                          <a:effectLst/>
                          <a:latin typeface="Tahoma" panose="020B0604030504040204" pitchFamily="34" charset="0"/>
                        </a:rPr>
                        <a:t>5 bis 25 Jahre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26 bis 54 Jahre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55 Jahre und älter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621363"/>
                  </a:ext>
                </a:extLst>
              </a:tr>
              <a:tr h="241403">
                <a:tc>
                  <a:txBody>
                    <a:bodyPr/>
                    <a:lstStyle/>
                    <a:p>
                      <a:pPr algn="ctr" fontAlgn="ctr"/>
                      <a:r>
                        <a:rPr lang="de-DE" sz="1400" b="0" i="0" u="none" strike="noStrike" dirty="0">
                          <a:solidFill>
                            <a:schemeClr val="tx1"/>
                          </a:solidFill>
                          <a:effectLst/>
                          <a:latin typeface="Tahoma" panose="020B0604030504040204" pitchFamily="34" charset="0"/>
                        </a:rPr>
                        <a:t>n=16*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n=91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n=139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197256"/>
                  </a:ext>
                </a:extLst>
              </a:tr>
            </a:tbl>
          </a:graphicData>
        </a:graphic>
      </p:graphicFrame>
      <p:sp>
        <p:nvSpPr>
          <p:cNvPr id="69" name="Sprechblase: rechteckig 68">
            <a:extLst>
              <a:ext uri="{FF2B5EF4-FFF2-40B4-BE49-F238E27FC236}">
                <a16:creationId xmlns:a16="http://schemas.microsoft.com/office/drawing/2014/main" id="{21EB6B95-1EA1-4597-8CBC-831232F6C758}"/>
              </a:ext>
            </a:extLst>
          </p:cNvPr>
          <p:cNvSpPr/>
          <p:nvPr/>
        </p:nvSpPr>
        <p:spPr>
          <a:xfrm>
            <a:off x="4096406" y="928267"/>
            <a:ext cx="1913996" cy="967143"/>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Jüngere Teilnehmer kommen schneller zur finalen Diagnose</a:t>
            </a:r>
          </a:p>
        </p:txBody>
      </p:sp>
      <p:sp>
        <p:nvSpPr>
          <p:cNvPr id="70" name="Textfeld 69">
            <a:extLst>
              <a:ext uri="{FF2B5EF4-FFF2-40B4-BE49-F238E27FC236}">
                <a16:creationId xmlns:a16="http://schemas.microsoft.com/office/drawing/2014/main" id="{C9567ECE-6DBC-44C9-BD67-D3037F690E4A}"/>
              </a:ext>
            </a:extLst>
          </p:cNvPr>
          <p:cNvSpPr txBox="1"/>
          <p:nvPr/>
        </p:nvSpPr>
        <p:spPr>
          <a:xfrm>
            <a:off x="1835556" y="2651131"/>
            <a:ext cx="3096828" cy="600164"/>
          </a:xfrm>
          <a:prstGeom prst="rect">
            <a:avLst/>
          </a:prstGeom>
          <a:noFill/>
        </p:spPr>
        <p:txBody>
          <a:bodyPr wrap="square" rtlCol="0">
            <a:spAutoFit/>
          </a:bodyPr>
          <a:lstStyle/>
          <a:p>
            <a:pPr algn="ctr">
              <a:spcAft>
                <a:spcPts val="600"/>
              </a:spcAft>
            </a:pPr>
            <a:r>
              <a:rPr lang="de-DE" sz="1600" b="1" dirty="0"/>
              <a:t>Ø14 Jahre /</a:t>
            </a:r>
          </a:p>
          <a:p>
            <a:pPr algn="ctr"/>
            <a:r>
              <a:rPr lang="de-DE" sz="1200" b="1" dirty="0"/>
              <a:t> </a:t>
            </a:r>
            <a:r>
              <a:rPr lang="de-DE" sz="1200" dirty="0"/>
              <a:t>(Spanne 10 - 68)</a:t>
            </a:r>
          </a:p>
        </p:txBody>
      </p:sp>
      <p:sp>
        <p:nvSpPr>
          <p:cNvPr id="76" name="Textfeld 75">
            <a:extLst>
              <a:ext uri="{FF2B5EF4-FFF2-40B4-BE49-F238E27FC236}">
                <a16:creationId xmlns:a16="http://schemas.microsoft.com/office/drawing/2014/main" id="{7FAFD8FF-BA5E-4EF0-B5CC-0BF1955F9EAC}"/>
              </a:ext>
            </a:extLst>
          </p:cNvPr>
          <p:cNvSpPr txBox="1"/>
          <p:nvPr/>
        </p:nvSpPr>
        <p:spPr>
          <a:xfrm>
            <a:off x="3290743" y="2651131"/>
            <a:ext cx="3096828" cy="600164"/>
          </a:xfrm>
          <a:prstGeom prst="rect">
            <a:avLst/>
          </a:prstGeom>
          <a:noFill/>
        </p:spPr>
        <p:txBody>
          <a:bodyPr wrap="square" rtlCol="0">
            <a:spAutoFit/>
          </a:bodyPr>
          <a:lstStyle/>
          <a:p>
            <a:pPr algn="ctr">
              <a:spcAft>
                <a:spcPts val="600"/>
              </a:spcAft>
            </a:pPr>
            <a:r>
              <a:rPr lang="de-DE" sz="1600" b="1" dirty="0"/>
              <a:t>Median: 10 Jahre</a:t>
            </a:r>
          </a:p>
          <a:p>
            <a:pPr algn="ctr"/>
            <a:r>
              <a:rPr lang="de-DE" sz="1200" b="1" dirty="0"/>
              <a:t> </a:t>
            </a:r>
            <a:r>
              <a:rPr lang="de-DE" sz="1200" dirty="0"/>
              <a:t>(Spanne 10 - 68)</a:t>
            </a:r>
          </a:p>
        </p:txBody>
      </p:sp>
      <p:sp>
        <p:nvSpPr>
          <p:cNvPr id="8" name="Sprechblase: rechteckig 7">
            <a:extLst>
              <a:ext uri="{FF2B5EF4-FFF2-40B4-BE49-F238E27FC236}">
                <a16:creationId xmlns:a16="http://schemas.microsoft.com/office/drawing/2014/main" id="{EE080E50-36A4-4193-96B9-031BE03B8D28}"/>
              </a:ext>
            </a:extLst>
          </p:cNvPr>
          <p:cNvSpPr/>
          <p:nvPr/>
        </p:nvSpPr>
        <p:spPr>
          <a:xfrm>
            <a:off x="9870779" y="3040175"/>
            <a:ext cx="1877849" cy="876650"/>
          </a:xfrm>
          <a:prstGeom prst="wedgeRectCallout">
            <a:avLst>
              <a:gd name="adj1" fmla="val -64314"/>
              <a:gd name="adj2" fmla="val -369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35% der Patienten noch keinen Gentest durchgeführt </a:t>
            </a:r>
          </a:p>
          <a:p>
            <a:pPr algn="ctr"/>
            <a:r>
              <a:rPr lang="de-DE" sz="1400" dirty="0">
                <a:solidFill>
                  <a:schemeClr val="tx1"/>
                </a:solidFill>
              </a:rPr>
              <a:t>(3% K.A.)</a:t>
            </a:r>
          </a:p>
        </p:txBody>
      </p:sp>
      <p:sp>
        <p:nvSpPr>
          <p:cNvPr id="89" name="Sprechblase: rechteckig 88">
            <a:extLst>
              <a:ext uri="{FF2B5EF4-FFF2-40B4-BE49-F238E27FC236}">
                <a16:creationId xmlns:a16="http://schemas.microsoft.com/office/drawing/2014/main" id="{67DD693D-DEC6-47C7-9527-FCE9FF653AD7}"/>
              </a:ext>
            </a:extLst>
          </p:cNvPr>
          <p:cNvSpPr/>
          <p:nvPr/>
        </p:nvSpPr>
        <p:spPr>
          <a:xfrm>
            <a:off x="8834094" y="1384398"/>
            <a:ext cx="2019719" cy="1208512"/>
          </a:xfrm>
          <a:prstGeom prst="wedgeRectCallout">
            <a:avLst>
              <a:gd name="adj1" fmla="val -66174"/>
              <a:gd name="adj2" fmla="val -272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Jüngere Teilnehmer erhalten viel häufiger einen Gentest bei finaler Diagnose</a:t>
            </a:r>
          </a:p>
        </p:txBody>
      </p:sp>
      <p:graphicFrame>
        <p:nvGraphicFramePr>
          <p:cNvPr id="55" name="Tabelle 12">
            <a:extLst>
              <a:ext uri="{FF2B5EF4-FFF2-40B4-BE49-F238E27FC236}">
                <a16:creationId xmlns:a16="http://schemas.microsoft.com/office/drawing/2014/main" id="{F350D483-D66D-4938-B0DA-E3BEA8982315}"/>
              </a:ext>
            </a:extLst>
          </p:cNvPr>
          <p:cNvGraphicFramePr>
            <a:graphicFrameLocks noGrp="1"/>
          </p:cNvGraphicFramePr>
          <p:nvPr>
            <p:extLst>
              <p:ext uri="{D42A27DB-BD31-4B8C-83A1-F6EECF244321}">
                <p14:modId xmlns:p14="http://schemas.microsoft.com/office/powerpoint/2010/main" val="3152901636"/>
              </p:ext>
            </p:extLst>
          </p:nvPr>
        </p:nvGraphicFramePr>
        <p:xfrm>
          <a:off x="1977640" y="1725963"/>
          <a:ext cx="848334" cy="610798"/>
        </p:xfrm>
        <a:graphic>
          <a:graphicData uri="http://schemas.openxmlformats.org/drawingml/2006/table">
            <a:tbl>
              <a:tblPr bandRow="1">
                <a:tableStyleId>{5C22544A-7EE6-4342-B048-85BDC9FD1C3A}</a:tableStyleId>
              </a:tblPr>
              <a:tblGrid>
                <a:gridCol w="282778">
                  <a:extLst>
                    <a:ext uri="{9D8B030D-6E8A-4147-A177-3AD203B41FA5}">
                      <a16:colId xmlns:a16="http://schemas.microsoft.com/office/drawing/2014/main" val="1351760562"/>
                    </a:ext>
                  </a:extLst>
                </a:gridCol>
                <a:gridCol w="282778">
                  <a:extLst>
                    <a:ext uri="{9D8B030D-6E8A-4147-A177-3AD203B41FA5}">
                      <a16:colId xmlns:a16="http://schemas.microsoft.com/office/drawing/2014/main" val="1102116984"/>
                    </a:ext>
                  </a:extLst>
                </a:gridCol>
                <a:gridCol w="282778">
                  <a:extLst>
                    <a:ext uri="{9D8B030D-6E8A-4147-A177-3AD203B41FA5}">
                      <a16:colId xmlns:a16="http://schemas.microsoft.com/office/drawing/2014/main" val="4239984663"/>
                    </a:ext>
                  </a:extLst>
                </a:gridCol>
              </a:tblGrid>
              <a:tr h="369395">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bg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621363"/>
                  </a:ext>
                </a:extLst>
              </a:tr>
              <a:tr h="241403">
                <a:tc>
                  <a:txBody>
                    <a:bodyPr/>
                    <a:lstStyle/>
                    <a:p>
                      <a:pPr algn="ctr" fontAlgn="ctr"/>
                      <a:r>
                        <a:rPr lang="de-DE" sz="1400" b="0" i="0" u="none" strike="noStrike" dirty="0">
                          <a:solidFill>
                            <a:schemeClr val="tx1"/>
                          </a:solidFill>
                          <a:effectLst/>
                          <a:latin typeface="Tahoma" panose="020B060403050404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197256"/>
                  </a:ext>
                </a:extLst>
              </a:tr>
            </a:tbl>
          </a:graphicData>
        </a:graphic>
      </p:graphicFrame>
      <p:pic>
        <p:nvPicPr>
          <p:cNvPr id="5" name="Grafik 4">
            <a:extLst>
              <a:ext uri="{FF2B5EF4-FFF2-40B4-BE49-F238E27FC236}">
                <a16:creationId xmlns:a16="http://schemas.microsoft.com/office/drawing/2014/main" id="{F176829F-75CB-480E-917D-DAD5871B1B49}"/>
              </a:ext>
            </a:extLst>
          </p:cNvPr>
          <p:cNvPicPr>
            <a:picLocks noChangeAspect="1"/>
          </p:cNvPicPr>
          <p:nvPr/>
        </p:nvPicPr>
        <p:blipFill>
          <a:blip r:embed="rId6"/>
          <a:stretch>
            <a:fillRect/>
          </a:stretch>
        </p:blipFill>
        <p:spPr>
          <a:xfrm>
            <a:off x="1998281" y="1737452"/>
            <a:ext cx="256222" cy="341629"/>
          </a:xfrm>
          <a:prstGeom prst="rect">
            <a:avLst/>
          </a:prstGeom>
        </p:spPr>
      </p:pic>
      <p:pic>
        <p:nvPicPr>
          <p:cNvPr id="7" name="Grafik 6">
            <a:extLst>
              <a:ext uri="{FF2B5EF4-FFF2-40B4-BE49-F238E27FC236}">
                <a16:creationId xmlns:a16="http://schemas.microsoft.com/office/drawing/2014/main" id="{18473FCA-F3AF-41FA-94AD-D0FF73C642B0}"/>
              </a:ext>
            </a:extLst>
          </p:cNvPr>
          <p:cNvPicPr>
            <a:picLocks noChangeAspect="1"/>
          </p:cNvPicPr>
          <p:nvPr/>
        </p:nvPicPr>
        <p:blipFill>
          <a:blip r:embed="rId7"/>
          <a:stretch>
            <a:fillRect/>
          </a:stretch>
        </p:blipFill>
        <p:spPr>
          <a:xfrm>
            <a:off x="2341453" y="1736671"/>
            <a:ext cx="127015" cy="341626"/>
          </a:xfrm>
          <a:prstGeom prst="rect">
            <a:avLst/>
          </a:prstGeom>
        </p:spPr>
      </p:pic>
      <p:pic>
        <p:nvPicPr>
          <p:cNvPr id="10" name="Grafik 9">
            <a:extLst>
              <a:ext uri="{FF2B5EF4-FFF2-40B4-BE49-F238E27FC236}">
                <a16:creationId xmlns:a16="http://schemas.microsoft.com/office/drawing/2014/main" id="{6EC55CBB-F40E-46A2-8B2A-5964D4B65886}"/>
              </a:ext>
            </a:extLst>
          </p:cNvPr>
          <p:cNvPicPr>
            <a:picLocks noChangeAspect="1"/>
          </p:cNvPicPr>
          <p:nvPr/>
        </p:nvPicPr>
        <p:blipFill>
          <a:blip r:embed="rId8"/>
          <a:stretch>
            <a:fillRect/>
          </a:stretch>
        </p:blipFill>
        <p:spPr>
          <a:xfrm>
            <a:off x="2574203" y="1746888"/>
            <a:ext cx="195880" cy="343984"/>
          </a:xfrm>
          <a:prstGeom prst="rect">
            <a:avLst/>
          </a:prstGeom>
        </p:spPr>
      </p:pic>
      <p:graphicFrame>
        <p:nvGraphicFramePr>
          <p:cNvPr id="91" name="Tabelle 12">
            <a:extLst>
              <a:ext uri="{FF2B5EF4-FFF2-40B4-BE49-F238E27FC236}">
                <a16:creationId xmlns:a16="http://schemas.microsoft.com/office/drawing/2014/main" id="{9CAC7A25-33D8-497A-8F9B-872A416E3798}"/>
              </a:ext>
            </a:extLst>
          </p:cNvPr>
          <p:cNvGraphicFramePr>
            <a:graphicFrameLocks noGrp="1"/>
          </p:cNvGraphicFramePr>
          <p:nvPr>
            <p:extLst>
              <p:ext uri="{D42A27DB-BD31-4B8C-83A1-F6EECF244321}">
                <p14:modId xmlns:p14="http://schemas.microsoft.com/office/powerpoint/2010/main" val="1084528931"/>
              </p:ext>
            </p:extLst>
          </p:nvPr>
        </p:nvGraphicFramePr>
        <p:xfrm>
          <a:off x="3053885" y="2018116"/>
          <a:ext cx="848334" cy="610798"/>
        </p:xfrm>
        <a:graphic>
          <a:graphicData uri="http://schemas.openxmlformats.org/drawingml/2006/table">
            <a:tbl>
              <a:tblPr bandRow="1">
                <a:tableStyleId>{5C22544A-7EE6-4342-B048-85BDC9FD1C3A}</a:tableStyleId>
              </a:tblPr>
              <a:tblGrid>
                <a:gridCol w="282778">
                  <a:extLst>
                    <a:ext uri="{9D8B030D-6E8A-4147-A177-3AD203B41FA5}">
                      <a16:colId xmlns:a16="http://schemas.microsoft.com/office/drawing/2014/main" val="1351760562"/>
                    </a:ext>
                  </a:extLst>
                </a:gridCol>
                <a:gridCol w="282778">
                  <a:extLst>
                    <a:ext uri="{9D8B030D-6E8A-4147-A177-3AD203B41FA5}">
                      <a16:colId xmlns:a16="http://schemas.microsoft.com/office/drawing/2014/main" val="1102116984"/>
                    </a:ext>
                  </a:extLst>
                </a:gridCol>
                <a:gridCol w="282778">
                  <a:extLst>
                    <a:ext uri="{9D8B030D-6E8A-4147-A177-3AD203B41FA5}">
                      <a16:colId xmlns:a16="http://schemas.microsoft.com/office/drawing/2014/main" val="4239984663"/>
                    </a:ext>
                  </a:extLst>
                </a:gridCol>
              </a:tblGrid>
              <a:tr h="369395">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bg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621363"/>
                  </a:ext>
                </a:extLst>
              </a:tr>
              <a:tr h="241403">
                <a:tc>
                  <a:txBody>
                    <a:bodyPr/>
                    <a:lstStyle/>
                    <a:p>
                      <a:pPr algn="ctr" fontAlgn="ctr"/>
                      <a:r>
                        <a:rPr lang="de-DE" sz="1400" b="0" i="0" u="none" strike="noStrike" dirty="0">
                          <a:solidFill>
                            <a:schemeClr val="tx1"/>
                          </a:solidFill>
                          <a:effectLst/>
                          <a:latin typeface="Tahoma" panose="020B060403050404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197256"/>
                  </a:ext>
                </a:extLst>
              </a:tr>
            </a:tbl>
          </a:graphicData>
        </a:graphic>
      </p:graphicFrame>
      <p:pic>
        <p:nvPicPr>
          <p:cNvPr id="92" name="Grafik 91">
            <a:extLst>
              <a:ext uri="{FF2B5EF4-FFF2-40B4-BE49-F238E27FC236}">
                <a16:creationId xmlns:a16="http://schemas.microsoft.com/office/drawing/2014/main" id="{BA7D2F44-6DBE-4A5F-B5D6-E9D4B6560D32}"/>
              </a:ext>
            </a:extLst>
          </p:cNvPr>
          <p:cNvPicPr>
            <a:picLocks noChangeAspect="1"/>
          </p:cNvPicPr>
          <p:nvPr/>
        </p:nvPicPr>
        <p:blipFill>
          <a:blip r:embed="rId6"/>
          <a:stretch>
            <a:fillRect/>
          </a:stretch>
        </p:blipFill>
        <p:spPr>
          <a:xfrm>
            <a:off x="3074526" y="2029605"/>
            <a:ext cx="256222" cy="341629"/>
          </a:xfrm>
          <a:prstGeom prst="rect">
            <a:avLst/>
          </a:prstGeom>
        </p:spPr>
      </p:pic>
      <p:pic>
        <p:nvPicPr>
          <p:cNvPr id="93" name="Grafik 92">
            <a:extLst>
              <a:ext uri="{FF2B5EF4-FFF2-40B4-BE49-F238E27FC236}">
                <a16:creationId xmlns:a16="http://schemas.microsoft.com/office/drawing/2014/main" id="{C338D170-2922-4880-86A6-2C160163D987}"/>
              </a:ext>
            </a:extLst>
          </p:cNvPr>
          <p:cNvPicPr>
            <a:picLocks noChangeAspect="1"/>
          </p:cNvPicPr>
          <p:nvPr/>
        </p:nvPicPr>
        <p:blipFill>
          <a:blip r:embed="rId7"/>
          <a:stretch>
            <a:fillRect/>
          </a:stretch>
        </p:blipFill>
        <p:spPr>
          <a:xfrm>
            <a:off x="3417698" y="2028824"/>
            <a:ext cx="127015" cy="341626"/>
          </a:xfrm>
          <a:prstGeom prst="rect">
            <a:avLst/>
          </a:prstGeom>
        </p:spPr>
      </p:pic>
      <p:pic>
        <p:nvPicPr>
          <p:cNvPr id="94" name="Grafik 93">
            <a:extLst>
              <a:ext uri="{FF2B5EF4-FFF2-40B4-BE49-F238E27FC236}">
                <a16:creationId xmlns:a16="http://schemas.microsoft.com/office/drawing/2014/main" id="{ED74008C-F1F9-4EAA-BB69-7C947320C8A2}"/>
              </a:ext>
            </a:extLst>
          </p:cNvPr>
          <p:cNvPicPr>
            <a:picLocks noChangeAspect="1"/>
          </p:cNvPicPr>
          <p:nvPr/>
        </p:nvPicPr>
        <p:blipFill>
          <a:blip r:embed="rId8"/>
          <a:stretch>
            <a:fillRect/>
          </a:stretch>
        </p:blipFill>
        <p:spPr>
          <a:xfrm>
            <a:off x="3650448" y="2039041"/>
            <a:ext cx="195880" cy="343984"/>
          </a:xfrm>
          <a:prstGeom prst="rect">
            <a:avLst/>
          </a:prstGeom>
        </p:spPr>
      </p:pic>
      <p:graphicFrame>
        <p:nvGraphicFramePr>
          <p:cNvPr id="95" name="Tabelle 12">
            <a:extLst>
              <a:ext uri="{FF2B5EF4-FFF2-40B4-BE49-F238E27FC236}">
                <a16:creationId xmlns:a16="http://schemas.microsoft.com/office/drawing/2014/main" id="{1247A857-2113-4D5D-841E-F921C2A803A2}"/>
              </a:ext>
            </a:extLst>
          </p:cNvPr>
          <p:cNvGraphicFramePr>
            <a:graphicFrameLocks noGrp="1"/>
          </p:cNvGraphicFramePr>
          <p:nvPr>
            <p:extLst>
              <p:ext uri="{D42A27DB-BD31-4B8C-83A1-F6EECF244321}">
                <p14:modId xmlns:p14="http://schemas.microsoft.com/office/powerpoint/2010/main" val="3879024971"/>
              </p:ext>
            </p:extLst>
          </p:nvPr>
        </p:nvGraphicFramePr>
        <p:xfrm>
          <a:off x="4799856" y="2054120"/>
          <a:ext cx="848334" cy="610798"/>
        </p:xfrm>
        <a:graphic>
          <a:graphicData uri="http://schemas.openxmlformats.org/drawingml/2006/table">
            <a:tbl>
              <a:tblPr bandRow="1">
                <a:tableStyleId>{5C22544A-7EE6-4342-B048-85BDC9FD1C3A}</a:tableStyleId>
              </a:tblPr>
              <a:tblGrid>
                <a:gridCol w="282778">
                  <a:extLst>
                    <a:ext uri="{9D8B030D-6E8A-4147-A177-3AD203B41FA5}">
                      <a16:colId xmlns:a16="http://schemas.microsoft.com/office/drawing/2014/main" val="1351760562"/>
                    </a:ext>
                  </a:extLst>
                </a:gridCol>
                <a:gridCol w="282778">
                  <a:extLst>
                    <a:ext uri="{9D8B030D-6E8A-4147-A177-3AD203B41FA5}">
                      <a16:colId xmlns:a16="http://schemas.microsoft.com/office/drawing/2014/main" val="1102116984"/>
                    </a:ext>
                  </a:extLst>
                </a:gridCol>
                <a:gridCol w="282778">
                  <a:extLst>
                    <a:ext uri="{9D8B030D-6E8A-4147-A177-3AD203B41FA5}">
                      <a16:colId xmlns:a16="http://schemas.microsoft.com/office/drawing/2014/main" val="4239984663"/>
                    </a:ext>
                  </a:extLst>
                </a:gridCol>
              </a:tblGrid>
              <a:tr h="369395">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bg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621363"/>
                  </a:ext>
                </a:extLst>
              </a:tr>
              <a:tr h="241403">
                <a:tc>
                  <a:txBody>
                    <a:bodyPr/>
                    <a:lstStyle/>
                    <a:p>
                      <a:pPr algn="ctr" fontAlgn="ctr"/>
                      <a:r>
                        <a:rPr lang="de-DE" sz="1400" b="0" i="0" u="none" strike="noStrike" dirty="0">
                          <a:solidFill>
                            <a:schemeClr val="tx1"/>
                          </a:solidFill>
                          <a:effectLst/>
                          <a:latin typeface="Tahoma" panose="020B060403050404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197256"/>
                  </a:ext>
                </a:extLst>
              </a:tr>
            </a:tbl>
          </a:graphicData>
        </a:graphic>
      </p:graphicFrame>
      <p:pic>
        <p:nvPicPr>
          <p:cNvPr id="96" name="Grafik 95">
            <a:extLst>
              <a:ext uri="{FF2B5EF4-FFF2-40B4-BE49-F238E27FC236}">
                <a16:creationId xmlns:a16="http://schemas.microsoft.com/office/drawing/2014/main" id="{99B2BE10-8D21-4327-B8DF-63EA8129692A}"/>
              </a:ext>
            </a:extLst>
          </p:cNvPr>
          <p:cNvPicPr>
            <a:picLocks noChangeAspect="1"/>
          </p:cNvPicPr>
          <p:nvPr/>
        </p:nvPicPr>
        <p:blipFill>
          <a:blip r:embed="rId6"/>
          <a:stretch>
            <a:fillRect/>
          </a:stretch>
        </p:blipFill>
        <p:spPr>
          <a:xfrm>
            <a:off x="4820497" y="2065609"/>
            <a:ext cx="256222" cy="341629"/>
          </a:xfrm>
          <a:prstGeom prst="rect">
            <a:avLst/>
          </a:prstGeom>
        </p:spPr>
      </p:pic>
      <p:pic>
        <p:nvPicPr>
          <p:cNvPr id="97" name="Grafik 96">
            <a:extLst>
              <a:ext uri="{FF2B5EF4-FFF2-40B4-BE49-F238E27FC236}">
                <a16:creationId xmlns:a16="http://schemas.microsoft.com/office/drawing/2014/main" id="{630AD421-F2F4-4397-A920-9F621F90D33A}"/>
              </a:ext>
            </a:extLst>
          </p:cNvPr>
          <p:cNvPicPr>
            <a:picLocks noChangeAspect="1"/>
          </p:cNvPicPr>
          <p:nvPr/>
        </p:nvPicPr>
        <p:blipFill>
          <a:blip r:embed="rId7"/>
          <a:stretch>
            <a:fillRect/>
          </a:stretch>
        </p:blipFill>
        <p:spPr>
          <a:xfrm>
            <a:off x="5163669" y="2064828"/>
            <a:ext cx="127015" cy="341626"/>
          </a:xfrm>
          <a:prstGeom prst="rect">
            <a:avLst/>
          </a:prstGeom>
        </p:spPr>
      </p:pic>
      <p:pic>
        <p:nvPicPr>
          <p:cNvPr id="98" name="Grafik 97">
            <a:extLst>
              <a:ext uri="{FF2B5EF4-FFF2-40B4-BE49-F238E27FC236}">
                <a16:creationId xmlns:a16="http://schemas.microsoft.com/office/drawing/2014/main" id="{D25D2A1E-FFA4-4FD7-8BE7-C68CD3F4A84A}"/>
              </a:ext>
            </a:extLst>
          </p:cNvPr>
          <p:cNvPicPr>
            <a:picLocks noChangeAspect="1"/>
          </p:cNvPicPr>
          <p:nvPr/>
        </p:nvPicPr>
        <p:blipFill>
          <a:blip r:embed="rId8"/>
          <a:stretch>
            <a:fillRect/>
          </a:stretch>
        </p:blipFill>
        <p:spPr>
          <a:xfrm>
            <a:off x="5396419" y="2075045"/>
            <a:ext cx="195880" cy="343984"/>
          </a:xfrm>
          <a:prstGeom prst="rect">
            <a:avLst/>
          </a:prstGeom>
        </p:spPr>
      </p:pic>
      <p:graphicFrame>
        <p:nvGraphicFramePr>
          <p:cNvPr id="99" name="Tabelle 12">
            <a:extLst>
              <a:ext uri="{FF2B5EF4-FFF2-40B4-BE49-F238E27FC236}">
                <a16:creationId xmlns:a16="http://schemas.microsoft.com/office/drawing/2014/main" id="{5782F937-232A-4645-A79C-97866D8DB13B}"/>
              </a:ext>
            </a:extLst>
          </p:cNvPr>
          <p:cNvGraphicFramePr>
            <a:graphicFrameLocks noGrp="1"/>
          </p:cNvGraphicFramePr>
          <p:nvPr>
            <p:extLst>
              <p:ext uri="{D42A27DB-BD31-4B8C-83A1-F6EECF244321}">
                <p14:modId xmlns:p14="http://schemas.microsoft.com/office/powerpoint/2010/main" val="2288376882"/>
              </p:ext>
            </p:extLst>
          </p:nvPr>
        </p:nvGraphicFramePr>
        <p:xfrm>
          <a:off x="6255778" y="1836826"/>
          <a:ext cx="848334" cy="610798"/>
        </p:xfrm>
        <a:graphic>
          <a:graphicData uri="http://schemas.openxmlformats.org/drawingml/2006/table">
            <a:tbl>
              <a:tblPr bandRow="1">
                <a:tableStyleId>{5C22544A-7EE6-4342-B048-85BDC9FD1C3A}</a:tableStyleId>
              </a:tblPr>
              <a:tblGrid>
                <a:gridCol w="282778">
                  <a:extLst>
                    <a:ext uri="{9D8B030D-6E8A-4147-A177-3AD203B41FA5}">
                      <a16:colId xmlns:a16="http://schemas.microsoft.com/office/drawing/2014/main" val="1351760562"/>
                    </a:ext>
                  </a:extLst>
                </a:gridCol>
                <a:gridCol w="282778">
                  <a:extLst>
                    <a:ext uri="{9D8B030D-6E8A-4147-A177-3AD203B41FA5}">
                      <a16:colId xmlns:a16="http://schemas.microsoft.com/office/drawing/2014/main" val="1102116984"/>
                    </a:ext>
                  </a:extLst>
                </a:gridCol>
                <a:gridCol w="282778">
                  <a:extLst>
                    <a:ext uri="{9D8B030D-6E8A-4147-A177-3AD203B41FA5}">
                      <a16:colId xmlns:a16="http://schemas.microsoft.com/office/drawing/2014/main" val="4239984663"/>
                    </a:ext>
                  </a:extLst>
                </a:gridCol>
              </a:tblGrid>
              <a:tr h="369395">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bg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621363"/>
                  </a:ext>
                </a:extLst>
              </a:tr>
              <a:tr h="241403">
                <a:tc>
                  <a:txBody>
                    <a:bodyPr/>
                    <a:lstStyle/>
                    <a:p>
                      <a:pPr algn="ctr" fontAlgn="ctr"/>
                      <a:r>
                        <a:rPr lang="de-DE" sz="1400" b="0" i="0" u="none" strike="noStrike" dirty="0">
                          <a:solidFill>
                            <a:schemeClr val="tx1"/>
                          </a:solidFill>
                          <a:effectLst/>
                          <a:latin typeface="Tahoma" panose="020B060403050404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197256"/>
                  </a:ext>
                </a:extLst>
              </a:tr>
            </a:tbl>
          </a:graphicData>
        </a:graphic>
      </p:graphicFrame>
      <p:pic>
        <p:nvPicPr>
          <p:cNvPr id="100" name="Grafik 99">
            <a:extLst>
              <a:ext uri="{FF2B5EF4-FFF2-40B4-BE49-F238E27FC236}">
                <a16:creationId xmlns:a16="http://schemas.microsoft.com/office/drawing/2014/main" id="{97D45EE9-C24B-4C36-9D42-310A60CF007B}"/>
              </a:ext>
            </a:extLst>
          </p:cNvPr>
          <p:cNvPicPr>
            <a:picLocks noChangeAspect="1"/>
          </p:cNvPicPr>
          <p:nvPr/>
        </p:nvPicPr>
        <p:blipFill>
          <a:blip r:embed="rId6"/>
          <a:stretch>
            <a:fillRect/>
          </a:stretch>
        </p:blipFill>
        <p:spPr>
          <a:xfrm>
            <a:off x="6276419" y="1848315"/>
            <a:ext cx="256222" cy="341629"/>
          </a:xfrm>
          <a:prstGeom prst="rect">
            <a:avLst/>
          </a:prstGeom>
        </p:spPr>
      </p:pic>
      <p:pic>
        <p:nvPicPr>
          <p:cNvPr id="101" name="Grafik 100">
            <a:extLst>
              <a:ext uri="{FF2B5EF4-FFF2-40B4-BE49-F238E27FC236}">
                <a16:creationId xmlns:a16="http://schemas.microsoft.com/office/drawing/2014/main" id="{C8D617E6-3308-4375-9E0F-53171092D88F}"/>
              </a:ext>
            </a:extLst>
          </p:cNvPr>
          <p:cNvPicPr>
            <a:picLocks noChangeAspect="1"/>
          </p:cNvPicPr>
          <p:nvPr/>
        </p:nvPicPr>
        <p:blipFill>
          <a:blip r:embed="rId7"/>
          <a:stretch>
            <a:fillRect/>
          </a:stretch>
        </p:blipFill>
        <p:spPr>
          <a:xfrm>
            <a:off x="6619591" y="1847534"/>
            <a:ext cx="127015" cy="341626"/>
          </a:xfrm>
          <a:prstGeom prst="rect">
            <a:avLst/>
          </a:prstGeom>
        </p:spPr>
      </p:pic>
      <p:pic>
        <p:nvPicPr>
          <p:cNvPr id="102" name="Grafik 101">
            <a:extLst>
              <a:ext uri="{FF2B5EF4-FFF2-40B4-BE49-F238E27FC236}">
                <a16:creationId xmlns:a16="http://schemas.microsoft.com/office/drawing/2014/main" id="{0D4FBE4C-1958-4C92-8766-51B76DC8FCBC}"/>
              </a:ext>
            </a:extLst>
          </p:cNvPr>
          <p:cNvPicPr>
            <a:picLocks noChangeAspect="1"/>
          </p:cNvPicPr>
          <p:nvPr/>
        </p:nvPicPr>
        <p:blipFill>
          <a:blip r:embed="rId8"/>
          <a:stretch>
            <a:fillRect/>
          </a:stretch>
        </p:blipFill>
        <p:spPr>
          <a:xfrm>
            <a:off x="6852341" y="1857751"/>
            <a:ext cx="195880" cy="343984"/>
          </a:xfrm>
          <a:prstGeom prst="rect">
            <a:avLst/>
          </a:prstGeom>
        </p:spPr>
      </p:pic>
      <p:graphicFrame>
        <p:nvGraphicFramePr>
          <p:cNvPr id="103" name="Tabelle 12">
            <a:extLst>
              <a:ext uri="{FF2B5EF4-FFF2-40B4-BE49-F238E27FC236}">
                <a16:creationId xmlns:a16="http://schemas.microsoft.com/office/drawing/2014/main" id="{60171859-7C71-4BB8-A7A8-2FC133D66E3A}"/>
              </a:ext>
            </a:extLst>
          </p:cNvPr>
          <p:cNvGraphicFramePr>
            <a:graphicFrameLocks noGrp="1"/>
          </p:cNvGraphicFramePr>
          <p:nvPr>
            <p:extLst>
              <p:ext uri="{D42A27DB-BD31-4B8C-83A1-F6EECF244321}">
                <p14:modId xmlns:p14="http://schemas.microsoft.com/office/powerpoint/2010/main" val="4135949892"/>
              </p:ext>
            </p:extLst>
          </p:nvPr>
        </p:nvGraphicFramePr>
        <p:xfrm>
          <a:off x="7935017" y="2154640"/>
          <a:ext cx="848334" cy="610798"/>
        </p:xfrm>
        <a:graphic>
          <a:graphicData uri="http://schemas.openxmlformats.org/drawingml/2006/table">
            <a:tbl>
              <a:tblPr bandRow="1">
                <a:tableStyleId>{5C22544A-7EE6-4342-B048-85BDC9FD1C3A}</a:tableStyleId>
              </a:tblPr>
              <a:tblGrid>
                <a:gridCol w="282778">
                  <a:extLst>
                    <a:ext uri="{9D8B030D-6E8A-4147-A177-3AD203B41FA5}">
                      <a16:colId xmlns:a16="http://schemas.microsoft.com/office/drawing/2014/main" val="1351760562"/>
                    </a:ext>
                  </a:extLst>
                </a:gridCol>
                <a:gridCol w="282778">
                  <a:extLst>
                    <a:ext uri="{9D8B030D-6E8A-4147-A177-3AD203B41FA5}">
                      <a16:colId xmlns:a16="http://schemas.microsoft.com/office/drawing/2014/main" val="1102116984"/>
                    </a:ext>
                  </a:extLst>
                </a:gridCol>
                <a:gridCol w="282778">
                  <a:extLst>
                    <a:ext uri="{9D8B030D-6E8A-4147-A177-3AD203B41FA5}">
                      <a16:colId xmlns:a16="http://schemas.microsoft.com/office/drawing/2014/main" val="4239984663"/>
                    </a:ext>
                  </a:extLst>
                </a:gridCol>
              </a:tblGrid>
              <a:tr h="369395">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bg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621363"/>
                  </a:ext>
                </a:extLst>
              </a:tr>
              <a:tr h="241403">
                <a:tc>
                  <a:txBody>
                    <a:bodyPr/>
                    <a:lstStyle/>
                    <a:p>
                      <a:pPr algn="ctr" fontAlgn="ctr"/>
                      <a:r>
                        <a:rPr lang="de-DE" sz="1400" b="0" i="0" u="none" strike="noStrike" dirty="0">
                          <a:solidFill>
                            <a:schemeClr val="tx1"/>
                          </a:solidFill>
                          <a:effectLst/>
                          <a:latin typeface="Tahoma" panose="020B060403050404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197256"/>
                  </a:ext>
                </a:extLst>
              </a:tr>
            </a:tbl>
          </a:graphicData>
        </a:graphic>
      </p:graphicFrame>
      <p:pic>
        <p:nvPicPr>
          <p:cNvPr id="104" name="Grafik 103">
            <a:extLst>
              <a:ext uri="{FF2B5EF4-FFF2-40B4-BE49-F238E27FC236}">
                <a16:creationId xmlns:a16="http://schemas.microsoft.com/office/drawing/2014/main" id="{B19DF14C-B512-4975-862C-CA8919C1AD12}"/>
              </a:ext>
            </a:extLst>
          </p:cNvPr>
          <p:cNvPicPr>
            <a:picLocks noChangeAspect="1"/>
          </p:cNvPicPr>
          <p:nvPr/>
        </p:nvPicPr>
        <p:blipFill>
          <a:blip r:embed="rId6"/>
          <a:stretch>
            <a:fillRect/>
          </a:stretch>
        </p:blipFill>
        <p:spPr>
          <a:xfrm>
            <a:off x="7955658" y="2166129"/>
            <a:ext cx="256222" cy="341629"/>
          </a:xfrm>
          <a:prstGeom prst="rect">
            <a:avLst/>
          </a:prstGeom>
        </p:spPr>
      </p:pic>
      <p:pic>
        <p:nvPicPr>
          <p:cNvPr id="105" name="Grafik 104">
            <a:extLst>
              <a:ext uri="{FF2B5EF4-FFF2-40B4-BE49-F238E27FC236}">
                <a16:creationId xmlns:a16="http://schemas.microsoft.com/office/drawing/2014/main" id="{3E353203-AF42-4584-BCF9-72C7E080BFCB}"/>
              </a:ext>
            </a:extLst>
          </p:cNvPr>
          <p:cNvPicPr>
            <a:picLocks noChangeAspect="1"/>
          </p:cNvPicPr>
          <p:nvPr/>
        </p:nvPicPr>
        <p:blipFill>
          <a:blip r:embed="rId7"/>
          <a:stretch>
            <a:fillRect/>
          </a:stretch>
        </p:blipFill>
        <p:spPr>
          <a:xfrm>
            <a:off x="8298830" y="2165348"/>
            <a:ext cx="127015" cy="341626"/>
          </a:xfrm>
          <a:prstGeom prst="rect">
            <a:avLst/>
          </a:prstGeom>
        </p:spPr>
      </p:pic>
      <p:pic>
        <p:nvPicPr>
          <p:cNvPr id="106" name="Grafik 105">
            <a:extLst>
              <a:ext uri="{FF2B5EF4-FFF2-40B4-BE49-F238E27FC236}">
                <a16:creationId xmlns:a16="http://schemas.microsoft.com/office/drawing/2014/main" id="{E203BBBC-9788-4A08-A9C3-2DBF3C7AD67F}"/>
              </a:ext>
            </a:extLst>
          </p:cNvPr>
          <p:cNvPicPr>
            <a:picLocks noChangeAspect="1"/>
          </p:cNvPicPr>
          <p:nvPr/>
        </p:nvPicPr>
        <p:blipFill>
          <a:blip r:embed="rId8"/>
          <a:stretch>
            <a:fillRect/>
          </a:stretch>
        </p:blipFill>
        <p:spPr>
          <a:xfrm>
            <a:off x="8531580" y="2175565"/>
            <a:ext cx="195880" cy="343984"/>
          </a:xfrm>
          <a:prstGeom prst="rect">
            <a:avLst/>
          </a:prstGeom>
        </p:spPr>
      </p:pic>
      <p:graphicFrame>
        <p:nvGraphicFramePr>
          <p:cNvPr id="107" name="Tabelle 12">
            <a:extLst>
              <a:ext uri="{FF2B5EF4-FFF2-40B4-BE49-F238E27FC236}">
                <a16:creationId xmlns:a16="http://schemas.microsoft.com/office/drawing/2014/main" id="{948545CF-AA4D-4927-8E36-C074546E25F5}"/>
              </a:ext>
            </a:extLst>
          </p:cNvPr>
          <p:cNvGraphicFramePr>
            <a:graphicFrameLocks noGrp="1"/>
          </p:cNvGraphicFramePr>
          <p:nvPr>
            <p:extLst>
              <p:ext uri="{D42A27DB-BD31-4B8C-83A1-F6EECF244321}">
                <p14:modId xmlns:p14="http://schemas.microsoft.com/office/powerpoint/2010/main" val="2470723537"/>
              </p:ext>
            </p:extLst>
          </p:nvPr>
        </p:nvGraphicFramePr>
        <p:xfrm>
          <a:off x="673322" y="3014370"/>
          <a:ext cx="848334" cy="610798"/>
        </p:xfrm>
        <a:graphic>
          <a:graphicData uri="http://schemas.openxmlformats.org/drawingml/2006/table">
            <a:tbl>
              <a:tblPr bandRow="1">
                <a:tableStyleId>{5C22544A-7EE6-4342-B048-85BDC9FD1C3A}</a:tableStyleId>
              </a:tblPr>
              <a:tblGrid>
                <a:gridCol w="282778">
                  <a:extLst>
                    <a:ext uri="{9D8B030D-6E8A-4147-A177-3AD203B41FA5}">
                      <a16:colId xmlns:a16="http://schemas.microsoft.com/office/drawing/2014/main" val="1351760562"/>
                    </a:ext>
                  </a:extLst>
                </a:gridCol>
                <a:gridCol w="282778">
                  <a:extLst>
                    <a:ext uri="{9D8B030D-6E8A-4147-A177-3AD203B41FA5}">
                      <a16:colId xmlns:a16="http://schemas.microsoft.com/office/drawing/2014/main" val="1102116984"/>
                    </a:ext>
                  </a:extLst>
                </a:gridCol>
                <a:gridCol w="282778">
                  <a:extLst>
                    <a:ext uri="{9D8B030D-6E8A-4147-A177-3AD203B41FA5}">
                      <a16:colId xmlns:a16="http://schemas.microsoft.com/office/drawing/2014/main" val="4239984663"/>
                    </a:ext>
                  </a:extLst>
                </a:gridCol>
              </a:tblGrid>
              <a:tr h="369395">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bg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621363"/>
                  </a:ext>
                </a:extLst>
              </a:tr>
              <a:tr h="241403">
                <a:tc>
                  <a:txBody>
                    <a:bodyPr/>
                    <a:lstStyle/>
                    <a:p>
                      <a:pPr algn="ctr" fontAlgn="ctr"/>
                      <a:r>
                        <a:rPr lang="de-DE" sz="1400" b="0" i="0" u="none" strike="noStrike" dirty="0">
                          <a:solidFill>
                            <a:schemeClr val="tx1"/>
                          </a:solidFill>
                          <a:effectLst/>
                          <a:latin typeface="Tahoma" panose="020B060403050404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197256"/>
                  </a:ext>
                </a:extLst>
              </a:tr>
            </a:tbl>
          </a:graphicData>
        </a:graphic>
      </p:graphicFrame>
      <p:pic>
        <p:nvPicPr>
          <p:cNvPr id="108" name="Grafik 107">
            <a:extLst>
              <a:ext uri="{FF2B5EF4-FFF2-40B4-BE49-F238E27FC236}">
                <a16:creationId xmlns:a16="http://schemas.microsoft.com/office/drawing/2014/main" id="{A9A12D37-FBEA-4123-B14F-84AED6EF5E67}"/>
              </a:ext>
            </a:extLst>
          </p:cNvPr>
          <p:cNvPicPr>
            <a:picLocks noChangeAspect="1"/>
          </p:cNvPicPr>
          <p:nvPr/>
        </p:nvPicPr>
        <p:blipFill>
          <a:blip r:embed="rId6"/>
          <a:stretch>
            <a:fillRect/>
          </a:stretch>
        </p:blipFill>
        <p:spPr>
          <a:xfrm>
            <a:off x="693963" y="3025859"/>
            <a:ext cx="256222" cy="341629"/>
          </a:xfrm>
          <a:prstGeom prst="rect">
            <a:avLst/>
          </a:prstGeom>
        </p:spPr>
      </p:pic>
      <p:pic>
        <p:nvPicPr>
          <p:cNvPr id="109" name="Grafik 108">
            <a:extLst>
              <a:ext uri="{FF2B5EF4-FFF2-40B4-BE49-F238E27FC236}">
                <a16:creationId xmlns:a16="http://schemas.microsoft.com/office/drawing/2014/main" id="{F8FBB533-2766-4C83-ACAE-A49E84ED5EA6}"/>
              </a:ext>
            </a:extLst>
          </p:cNvPr>
          <p:cNvPicPr>
            <a:picLocks noChangeAspect="1"/>
          </p:cNvPicPr>
          <p:nvPr/>
        </p:nvPicPr>
        <p:blipFill>
          <a:blip r:embed="rId7"/>
          <a:stretch>
            <a:fillRect/>
          </a:stretch>
        </p:blipFill>
        <p:spPr>
          <a:xfrm>
            <a:off x="1037135" y="3025078"/>
            <a:ext cx="127015" cy="341626"/>
          </a:xfrm>
          <a:prstGeom prst="rect">
            <a:avLst/>
          </a:prstGeom>
        </p:spPr>
      </p:pic>
      <p:pic>
        <p:nvPicPr>
          <p:cNvPr id="110" name="Grafik 109">
            <a:extLst>
              <a:ext uri="{FF2B5EF4-FFF2-40B4-BE49-F238E27FC236}">
                <a16:creationId xmlns:a16="http://schemas.microsoft.com/office/drawing/2014/main" id="{D3DD97C6-66FC-432E-A226-FEAACAC262E8}"/>
              </a:ext>
            </a:extLst>
          </p:cNvPr>
          <p:cNvPicPr>
            <a:picLocks noChangeAspect="1"/>
          </p:cNvPicPr>
          <p:nvPr/>
        </p:nvPicPr>
        <p:blipFill>
          <a:blip r:embed="rId8"/>
          <a:stretch>
            <a:fillRect/>
          </a:stretch>
        </p:blipFill>
        <p:spPr>
          <a:xfrm>
            <a:off x="1269885" y="3035295"/>
            <a:ext cx="195880" cy="343984"/>
          </a:xfrm>
          <a:prstGeom prst="rect">
            <a:avLst/>
          </a:prstGeom>
        </p:spPr>
      </p:pic>
      <p:graphicFrame>
        <p:nvGraphicFramePr>
          <p:cNvPr id="111" name="Tabelle 12">
            <a:extLst>
              <a:ext uri="{FF2B5EF4-FFF2-40B4-BE49-F238E27FC236}">
                <a16:creationId xmlns:a16="http://schemas.microsoft.com/office/drawing/2014/main" id="{8BC917A6-FF7D-4EB0-AB6A-B18864246F1D}"/>
              </a:ext>
            </a:extLst>
          </p:cNvPr>
          <p:cNvGraphicFramePr>
            <a:graphicFrameLocks noGrp="1"/>
          </p:cNvGraphicFramePr>
          <p:nvPr>
            <p:extLst>
              <p:ext uri="{D42A27DB-BD31-4B8C-83A1-F6EECF244321}">
                <p14:modId xmlns:p14="http://schemas.microsoft.com/office/powerpoint/2010/main" val="1152319705"/>
              </p:ext>
            </p:extLst>
          </p:nvPr>
        </p:nvGraphicFramePr>
        <p:xfrm>
          <a:off x="1288664" y="4906434"/>
          <a:ext cx="848334" cy="610798"/>
        </p:xfrm>
        <a:graphic>
          <a:graphicData uri="http://schemas.openxmlformats.org/drawingml/2006/table">
            <a:tbl>
              <a:tblPr bandRow="1">
                <a:tableStyleId>{5C22544A-7EE6-4342-B048-85BDC9FD1C3A}</a:tableStyleId>
              </a:tblPr>
              <a:tblGrid>
                <a:gridCol w="282778">
                  <a:extLst>
                    <a:ext uri="{9D8B030D-6E8A-4147-A177-3AD203B41FA5}">
                      <a16:colId xmlns:a16="http://schemas.microsoft.com/office/drawing/2014/main" val="1351760562"/>
                    </a:ext>
                  </a:extLst>
                </a:gridCol>
                <a:gridCol w="282778">
                  <a:extLst>
                    <a:ext uri="{9D8B030D-6E8A-4147-A177-3AD203B41FA5}">
                      <a16:colId xmlns:a16="http://schemas.microsoft.com/office/drawing/2014/main" val="1102116984"/>
                    </a:ext>
                  </a:extLst>
                </a:gridCol>
                <a:gridCol w="282778">
                  <a:extLst>
                    <a:ext uri="{9D8B030D-6E8A-4147-A177-3AD203B41FA5}">
                      <a16:colId xmlns:a16="http://schemas.microsoft.com/office/drawing/2014/main" val="4239984663"/>
                    </a:ext>
                  </a:extLst>
                </a:gridCol>
              </a:tblGrid>
              <a:tr h="369395">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bg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621363"/>
                  </a:ext>
                </a:extLst>
              </a:tr>
              <a:tr h="241403">
                <a:tc>
                  <a:txBody>
                    <a:bodyPr/>
                    <a:lstStyle/>
                    <a:p>
                      <a:pPr algn="ctr" fontAlgn="ctr"/>
                      <a:r>
                        <a:rPr lang="de-DE" sz="1400" b="0" i="0" u="none" strike="noStrike" dirty="0">
                          <a:solidFill>
                            <a:schemeClr val="tx1"/>
                          </a:solidFill>
                          <a:effectLst/>
                          <a:latin typeface="Tahoma" panose="020B060403050404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197256"/>
                  </a:ext>
                </a:extLst>
              </a:tr>
            </a:tbl>
          </a:graphicData>
        </a:graphic>
      </p:graphicFrame>
      <p:pic>
        <p:nvPicPr>
          <p:cNvPr id="112" name="Grafik 111">
            <a:extLst>
              <a:ext uri="{FF2B5EF4-FFF2-40B4-BE49-F238E27FC236}">
                <a16:creationId xmlns:a16="http://schemas.microsoft.com/office/drawing/2014/main" id="{0EBFA310-5149-422A-BD18-23A91FB66E1B}"/>
              </a:ext>
            </a:extLst>
          </p:cNvPr>
          <p:cNvPicPr>
            <a:picLocks noChangeAspect="1"/>
          </p:cNvPicPr>
          <p:nvPr/>
        </p:nvPicPr>
        <p:blipFill>
          <a:blip r:embed="rId6"/>
          <a:stretch>
            <a:fillRect/>
          </a:stretch>
        </p:blipFill>
        <p:spPr>
          <a:xfrm>
            <a:off x="1309305" y="4917923"/>
            <a:ext cx="256222" cy="341629"/>
          </a:xfrm>
          <a:prstGeom prst="rect">
            <a:avLst/>
          </a:prstGeom>
        </p:spPr>
      </p:pic>
      <p:pic>
        <p:nvPicPr>
          <p:cNvPr id="113" name="Grafik 112">
            <a:extLst>
              <a:ext uri="{FF2B5EF4-FFF2-40B4-BE49-F238E27FC236}">
                <a16:creationId xmlns:a16="http://schemas.microsoft.com/office/drawing/2014/main" id="{04D79206-D558-4FE1-AF35-498AE61A3D21}"/>
              </a:ext>
            </a:extLst>
          </p:cNvPr>
          <p:cNvPicPr>
            <a:picLocks noChangeAspect="1"/>
          </p:cNvPicPr>
          <p:nvPr/>
        </p:nvPicPr>
        <p:blipFill>
          <a:blip r:embed="rId7"/>
          <a:stretch>
            <a:fillRect/>
          </a:stretch>
        </p:blipFill>
        <p:spPr>
          <a:xfrm>
            <a:off x="1652477" y="4917142"/>
            <a:ext cx="127015" cy="341626"/>
          </a:xfrm>
          <a:prstGeom prst="rect">
            <a:avLst/>
          </a:prstGeom>
        </p:spPr>
      </p:pic>
      <p:pic>
        <p:nvPicPr>
          <p:cNvPr id="114" name="Grafik 113">
            <a:extLst>
              <a:ext uri="{FF2B5EF4-FFF2-40B4-BE49-F238E27FC236}">
                <a16:creationId xmlns:a16="http://schemas.microsoft.com/office/drawing/2014/main" id="{44870522-71EB-47F0-80A9-3427E861200D}"/>
              </a:ext>
            </a:extLst>
          </p:cNvPr>
          <p:cNvPicPr>
            <a:picLocks noChangeAspect="1"/>
          </p:cNvPicPr>
          <p:nvPr/>
        </p:nvPicPr>
        <p:blipFill>
          <a:blip r:embed="rId8"/>
          <a:stretch>
            <a:fillRect/>
          </a:stretch>
        </p:blipFill>
        <p:spPr>
          <a:xfrm>
            <a:off x="1885227" y="4927359"/>
            <a:ext cx="195880" cy="343984"/>
          </a:xfrm>
          <a:prstGeom prst="rect">
            <a:avLst/>
          </a:prstGeom>
        </p:spPr>
      </p:pic>
      <p:graphicFrame>
        <p:nvGraphicFramePr>
          <p:cNvPr id="115" name="Tabelle 12">
            <a:extLst>
              <a:ext uri="{FF2B5EF4-FFF2-40B4-BE49-F238E27FC236}">
                <a16:creationId xmlns:a16="http://schemas.microsoft.com/office/drawing/2014/main" id="{77EEF2E6-BF91-40DA-AE25-A5C4DA89CA77}"/>
              </a:ext>
            </a:extLst>
          </p:cNvPr>
          <p:cNvGraphicFramePr>
            <a:graphicFrameLocks noGrp="1"/>
          </p:cNvGraphicFramePr>
          <p:nvPr>
            <p:extLst>
              <p:ext uri="{D42A27DB-BD31-4B8C-83A1-F6EECF244321}">
                <p14:modId xmlns:p14="http://schemas.microsoft.com/office/powerpoint/2010/main" val="3080132486"/>
              </p:ext>
            </p:extLst>
          </p:nvPr>
        </p:nvGraphicFramePr>
        <p:xfrm>
          <a:off x="2791489" y="4249970"/>
          <a:ext cx="848334" cy="610798"/>
        </p:xfrm>
        <a:graphic>
          <a:graphicData uri="http://schemas.openxmlformats.org/drawingml/2006/table">
            <a:tbl>
              <a:tblPr bandRow="1">
                <a:tableStyleId>{5C22544A-7EE6-4342-B048-85BDC9FD1C3A}</a:tableStyleId>
              </a:tblPr>
              <a:tblGrid>
                <a:gridCol w="282778">
                  <a:extLst>
                    <a:ext uri="{9D8B030D-6E8A-4147-A177-3AD203B41FA5}">
                      <a16:colId xmlns:a16="http://schemas.microsoft.com/office/drawing/2014/main" val="1351760562"/>
                    </a:ext>
                  </a:extLst>
                </a:gridCol>
                <a:gridCol w="282778">
                  <a:extLst>
                    <a:ext uri="{9D8B030D-6E8A-4147-A177-3AD203B41FA5}">
                      <a16:colId xmlns:a16="http://schemas.microsoft.com/office/drawing/2014/main" val="1102116984"/>
                    </a:ext>
                  </a:extLst>
                </a:gridCol>
                <a:gridCol w="282778">
                  <a:extLst>
                    <a:ext uri="{9D8B030D-6E8A-4147-A177-3AD203B41FA5}">
                      <a16:colId xmlns:a16="http://schemas.microsoft.com/office/drawing/2014/main" val="4239984663"/>
                    </a:ext>
                  </a:extLst>
                </a:gridCol>
              </a:tblGrid>
              <a:tr h="369395">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bg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621363"/>
                  </a:ext>
                </a:extLst>
              </a:tr>
              <a:tr h="241403">
                <a:tc>
                  <a:txBody>
                    <a:bodyPr/>
                    <a:lstStyle/>
                    <a:p>
                      <a:pPr algn="ctr" fontAlgn="ctr"/>
                      <a:r>
                        <a:rPr lang="de-DE" sz="1400" b="0" i="0" u="none" strike="noStrike" dirty="0">
                          <a:solidFill>
                            <a:schemeClr val="tx1"/>
                          </a:solidFill>
                          <a:effectLst/>
                          <a:latin typeface="Tahoma" panose="020B060403050404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197256"/>
                  </a:ext>
                </a:extLst>
              </a:tr>
            </a:tbl>
          </a:graphicData>
        </a:graphic>
      </p:graphicFrame>
      <p:pic>
        <p:nvPicPr>
          <p:cNvPr id="116" name="Grafik 115">
            <a:extLst>
              <a:ext uri="{FF2B5EF4-FFF2-40B4-BE49-F238E27FC236}">
                <a16:creationId xmlns:a16="http://schemas.microsoft.com/office/drawing/2014/main" id="{EF971061-749B-4795-9F07-AD03BE6F661A}"/>
              </a:ext>
            </a:extLst>
          </p:cNvPr>
          <p:cNvPicPr>
            <a:picLocks noChangeAspect="1"/>
          </p:cNvPicPr>
          <p:nvPr/>
        </p:nvPicPr>
        <p:blipFill>
          <a:blip r:embed="rId6"/>
          <a:stretch>
            <a:fillRect/>
          </a:stretch>
        </p:blipFill>
        <p:spPr>
          <a:xfrm>
            <a:off x="2812130" y="4261459"/>
            <a:ext cx="256222" cy="341629"/>
          </a:xfrm>
          <a:prstGeom prst="rect">
            <a:avLst/>
          </a:prstGeom>
        </p:spPr>
      </p:pic>
      <p:pic>
        <p:nvPicPr>
          <p:cNvPr id="117" name="Grafik 116">
            <a:extLst>
              <a:ext uri="{FF2B5EF4-FFF2-40B4-BE49-F238E27FC236}">
                <a16:creationId xmlns:a16="http://schemas.microsoft.com/office/drawing/2014/main" id="{8A993FA5-9CA9-4875-A45A-1A6E3701BD4C}"/>
              </a:ext>
            </a:extLst>
          </p:cNvPr>
          <p:cNvPicPr>
            <a:picLocks noChangeAspect="1"/>
          </p:cNvPicPr>
          <p:nvPr/>
        </p:nvPicPr>
        <p:blipFill>
          <a:blip r:embed="rId7"/>
          <a:stretch>
            <a:fillRect/>
          </a:stretch>
        </p:blipFill>
        <p:spPr>
          <a:xfrm>
            <a:off x="3155302" y="4260678"/>
            <a:ext cx="127015" cy="341626"/>
          </a:xfrm>
          <a:prstGeom prst="rect">
            <a:avLst/>
          </a:prstGeom>
        </p:spPr>
      </p:pic>
      <p:pic>
        <p:nvPicPr>
          <p:cNvPr id="118" name="Grafik 117">
            <a:extLst>
              <a:ext uri="{FF2B5EF4-FFF2-40B4-BE49-F238E27FC236}">
                <a16:creationId xmlns:a16="http://schemas.microsoft.com/office/drawing/2014/main" id="{C24F77BB-631A-45F0-A54F-A328ADA1B541}"/>
              </a:ext>
            </a:extLst>
          </p:cNvPr>
          <p:cNvPicPr>
            <a:picLocks noChangeAspect="1"/>
          </p:cNvPicPr>
          <p:nvPr/>
        </p:nvPicPr>
        <p:blipFill>
          <a:blip r:embed="rId8"/>
          <a:stretch>
            <a:fillRect/>
          </a:stretch>
        </p:blipFill>
        <p:spPr>
          <a:xfrm>
            <a:off x="3388052" y="4270895"/>
            <a:ext cx="195880" cy="343984"/>
          </a:xfrm>
          <a:prstGeom prst="rect">
            <a:avLst/>
          </a:prstGeom>
        </p:spPr>
      </p:pic>
      <p:graphicFrame>
        <p:nvGraphicFramePr>
          <p:cNvPr id="119" name="Tabelle 12">
            <a:extLst>
              <a:ext uri="{FF2B5EF4-FFF2-40B4-BE49-F238E27FC236}">
                <a16:creationId xmlns:a16="http://schemas.microsoft.com/office/drawing/2014/main" id="{D178A559-580C-4A7C-9787-15823FF8A40D}"/>
              </a:ext>
            </a:extLst>
          </p:cNvPr>
          <p:cNvGraphicFramePr>
            <a:graphicFrameLocks noGrp="1"/>
          </p:cNvGraphicFramePr>
          <p:nvPr>
            <p:extLst>
              <p:ext uri="{D42A27DB-BD31-4B8C-83A1-F6EECF244321}">
                <p14:modId xmlns:p14="http://schemas.microsoft.com/office/powerpoint/2010/main" val="4005489542"/>
              </p:ext>
            </p:extLst>
          </p:nvPr>
        </p:nvGraphicFramePr>
        <p:xfrm>
          <a:off x="7243511" y="4950666"/>
          <a:ext cx="848334" cy="610798"/>
        </p:xfrm>
        <a:graphic>
          <a:graphicData uri="http://schemas.openxmlformats.org/drawingml/2006/table">
            <a:tbl>
              <a:tblPr bandRow="1">
                <a:tableStyleId>{5C22544A-7EE6-4342-B048-85BDC9FD1C3A}</a:tableStyleId>
              </a:tblPr>
              <a:tblGrid>
                <a:gridCol w="282778">
                  <a:extLst>
                    <a:ext uri="{9D8B030D-6E8A-4147-A177-3AD203B41FA5}">
                      <a16:colId xmlns:a16="http://schemas.microsoft.com/office/drawing/2014/main" val="1351760562"/>
                    </a:ext>
                  </a:extLst>
                </a:gridCol>
                <a:gridCol w="282778">
                  <a:extLst>
                    <a:ext uri="{9D8B030D-6E8A-4147-A177-3AD203B41FA5}">
                      <a16:colId xmlns:a16="http://schemas.microsoft.com/office/drawing/2014/main" val="1102116984"/>
                    </a:ext>
                  </a:extLst>
                </a:gridCol>
                <a:gridCol w="282778">
                  <a:extLst>
                    <a:ext uri="{9D8B030D-6E8A-4147-A177-3AD203B41FA5}">
                      <a16:colId xmlns:a16="http://schemas.microsoft.com/office/drawing/2014/main" val="4239984663"/>
                    </a:ext>
                  </a:extLst>
                </a:gridCol>
              </a:tblGrid>
              <a:tr h="369395">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bg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621363"/>
                  </a:ext>
                </a:extLst>
              </a:tr>
              <a:tr h="241403">
                <a:tc>
                  <a:txBody>
                    <a:bodyPr/>
                    <a:lstStyle/>
                    <a:p>
                      <a:pPr algn="ctr" fontAlgn="ctr"/>
                      <a:r>
                        <a:rPr lang="de-DE" sz="1400" b="0" i="0" u="none" strike="noStrike" dirty="0">
                          <a:solidFill>
                            <a:schemeClr val="tx1"/>
                          </a:solidFill>
                          <a:effectLst/>
                          <a:latin typeface="Tahoma" panose="020B060403050404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197256"/>
                  </a:ext>
                </a:extLst>
              </a:tr>
            </a:tbl>
          </a:graphicData>
        </a:graphic>
      </p:graphicFrame>
      <p:pic>
        <p:nvPicPr>
          <p:cNvPr id="120" name="Grafik 119">
            <a:extLst>
              <a:ext uri="{FF2B5EF4-FFF2-40B4-BE49-F238E27FC236}">
                <a16:creationId xmlns:a16="http://schemas.microsoft.com/office/drawing/2014/main" id="{0D169654-2FEB-4709-833B-69B8BFF8D40C}"/>
              </a:ext>
            </a:extLst>
          </p:cNvPr>
          <p:cNvPicPr>
            <a:picLocks noChangeAspect="1"/>
          </p:cNvPicPr>
          <p:nvPr/>
        </p:nvPicPr>
        <p:blipFill>
          <a:blip r:embed="rId6"/>
          <a:stretch>
            <a:fillRect/>
          </a:stretch>
        </p:blipFill>
        <p:spPr>
          <a:xfrm>
            <a:off x="7264152" y="4962155"/>
            <a:ext cx="256222" cy="341629"/>
          </a:xfrm>
          <a:prstGeom prst="rect">
            <a:avLst/>
          </a:prstGeom>
        </p:spPr>
      </p:pic>
      <p:pic>
        <p:nvPicPr>
          <p:cNvPr id="121" name="Grafik 120">
            <a:extLst>
              <a:ext uri="{FF2B5EF4-FFF2-40B4-BE49-F238E27FC236}">
                <a16:creationId xmlns:a16="http://schemas.microsoft.com/office/drawing/2014/main" id="{B55F29B9-2B8B-4157-9E21-3F1784517A8C}"/>
              </a:ext>
            </a:extLst>
          </p:cNvPr>
          <p:cNvPicPr>
            <a:picLocks noChangeAspect="1"/>
          </p:cNvPicPr>
          <p:nvPr/>
        </p:nvPicPr>
        <p:blipFill>
          <a:blip r:embed="rId7"/>
          <a:stretch>
            <a:fillRect/>
          </a:stretch>
        </p:blipFill>
        <p:spPr>
          <a:xfrm>
            <a:off x="7607324" y="4961374"/>
            <a:ext cx="127015" cy="341626"/>
          </a:xfrm>
          <a:prstGeom prst="rect">
            <a:avLst/>
          </a:prstGeom>
        </p:spPr>
      </p:pic>
      <p:pic>
        <p:nvPicPr>
          <p:cNvPr id="122" name="Grafik 121">
            <a:extLst>
              <a:ext uri="{FF2B5EF4-FFF2-40B4-BE49-F238E27FC236}">
                <a16:creationId xmlns:a16="http://schemas.microsoft.com/office/drawing/2014/main" id="{FE19A894-2818-473C-9AD0-28DBDC5597C1}"/>
              </a:ext>
            </a:extLst>
          </p:cNvPr>
          <p:cNvPicPr>
            <a:picLocks noChangeAspect="1"/>
          </p:cNvPicPr>
          <p:nvPr/>
        </p:nvPicPr>
        <p:blipFill>
          <a:blip r:embed="rId8"/>
          <a:stretch>
            <a:fillRect/>
          </a:stretch>
        </p:blipFill>
        <p:spPr>
          <a:xfrm>
            <a:off x="7840074" y="4971591"/>
            <a:ext cx="195880" cy="343984"/>
          </a:xfrm>
          <a:prstGeom prst="rect">
            <a:avLst/>
          </a:prstGeom>
        </p:spPr>
      </p:pic>
      <p:graphicFrame>
        <p:nvGraphicFramePr>
          <p:cNvPr id="123" name="Tabelle 12">
            <a:extLst>
              <a:ext uri="{FF2B5EF4-FFF2-40B4-BE49-F238E27FC236}">
                <a16:creationId xmlns:a16="http://schemas.microsoft.com/office/drawing/2014/main" id="{FCFA9F8A-380C-4DBD-AB7F-0AF77926100B}"/>
              </a:ext>
            </a:extLst>
          </p:cNvPr>
          <p:cNvGraphicFramePr>
            <a:graphicFrameLocks noGrp="1"/>
          </p:cNvGraphicFramePr>
          <p:nvPr>
            <p:extLst>
              <p:ext uri="{D42A27DB-BD31-4B8C-83A1-F6EECF244321}">
                <p14:modId xmlns:p14="http://schemas.microsoft.com/office/powerpoint/2010/main" val="3373338514"/>
              </p:ext>
            </p:extLst>
          </p:nvPr>
        </p:nvGraphicFramePr>
        <p:xfrm>
          <a:off x="10143432" y="4917142"/>
          <a:ext cx="848334" cy="610798"/>
        </p:xfrm>
        <a:graphic>
          <a:graphicData uri="http://schemas.openxmlformats.org/drawingml/2006/table">
            <a:tbl>
              <a:tblPr bandRow="1">
                <a:tableStyleId>{5C22544A-7EE6-4342-B048-85BDC9FD1C3A}</a:tableStyleId>
              </a:tblPr>
              <a:tblGrid>
                <a:gridCol w="282778">
                  <a:extLst>
                    <a:ext uri="{9D8B030D-6E8A-4147-A177-3AD203B41FA5}">
                      <a16:colId xmlns:a16="http://schemas.microsoft.com/office/drawing/2014/main" val="1351760562"/>
                    </a:ext>
                  </a:extLst>
                </a:gridCol>
                <a:gridCol w="282778">
                  <a:extLst>
                    <a:ext uri="{9D8B030D-6E8A-4147-A177-3AD203B41FA5}">
                      <a16:colId xmlns:a16="http://schemas.microsoft.com/office/drawing/2014/main" val="1102116984"/>
                    </a:ext>
                  </a:extLst>
                </a:gridCol>
                <a:gridCol w="282778">
                  <a:extLst>
                    <a:ext uri="{9D8B030D-6E8A-4147-A177-3AD203B41FA5}">
                      <a16:colId xmlns:a16="http://schemas.microsoft.com/office/drawing/2014/main" val="4239984663"/>
                    </a:ext>
                  </a:extLst>
                </a:gridCol>
              </a:tblGrid>
              <a:tr h="369395">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de-DE" sz="1400" b="0" i="0" u="none" strike="noStrike" dirty="0">
                        <a:solidFill>
                          <a:schemeClr val="bg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621363"/>
                  </a:ext>
                </a:extLst>
              </a:tr>
              <a:tr h="241403">
                <a:tc>
                  <a:txBody>
                    <a:bodyPr/>
                    <a:lstStyle/>
                    <a:p>
                      <a:pPr algn="ctr" fontAlgn="ctr"/>
                      <a:r>
                        <a:rPr lang="de-DE" sz="1400" b="0" i="0" u="none" strike="noStrike" dirty="0">
                          <a:solidFill>
                            <a:schemeClr val="tx1"/>
                          </a:solidFill>
                          <a:effectLst/>
                          <a:latin typeface="Tahoma" panose="020B060403050404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197256"/>
                  </a:ext>
                </a:extLst>
              </a:tr>
            </a:tbl>
          </a:graphicData>
        </a:graphic>
      </p:graphicFrame>
      <p:pic>
        <p:nvPicPr>
          <p:cNvPr id="124" name="Grafik 123">
            <a:extLst>
              <a:ext uri="{FF2B5EF4-FFF2-40B4-BE49-F238E27FC236}">
                <a16:creationId xmlns:a16="http://schemas.microsoft.com/office/drawing/2014/main" id="{6EE534B0-935A-4949-9514-4A75D4897EB7}"/>
              </a:ext>
            </a:extLst>
          </p:cNvPr>
          <p:cNvPicPr>
            <a:picLocks noChangeAspect="1"/>
          </p:cNvPicPr>
          <p:nvPr/>
        </p:nvPicPr>
        <p:blipFill>
          <a:blip r:embed="rId6"/>
          <a:stretch>
            <a:fillRect/>
          </a:stretch>
        </p:blipFill>
        <p:spPr>
          <a:xfrm>
            <a:off x="10164073" y="4928631"/>
            <a:ext cx="256222" cy="341629"/>
          </a:xfrm>
          <a:prstGeom prst="rect">
            <a:avLst/>
          </a:prstGeom>
        </p:spPr>
      </p:pic>
      <p:pic>
        <p:nvPicPr>
          <p:cNvPr id="125" name="Grafik 124">
            <a:extLst>
              <a:ext uri="{FF2B5EF4-FFF2-40B4-BE49-F238E27FC236}">
                <a16:creationId xmlns:a16="http://schemas.microsoft.com/office/drawing/2014/main" id="{D8334A89-C823-43B1-B054-AE17DA82E06C}"/>
              </a:ext>
            </a:extLst>
          </p:cNvPr>
          <p:cNvPicPr>
            <a:picLocks noChangeAspect="1"/>
          </p:cNvPicPr>
          <p:nvPr/>
        </p:nvPicPr>
        <p:blipFill>
          <a:blip r:embed="rId7"/>
          <a:stretch>
            <a:fillRect/>
          </a:stretch>
        </p:blipFill>
        <p:spPr>
          <a:xfrm>
            <a:off x="10507245" y="4927850"/>
            <a:ext cx="127015" cy="341626"/>
          </a:xfrm>
          <a:prstGeom prst="rect">
            <a:avLst/>
          </a:prstGeom>
        </p:spPr>
      </p:pic>
      <p:pic>
        <p:nvPicPr>
          <p:cNvPr id="126" name="Grafik 125">
            <a:extLst>
              <a:ext uri="{FF2B5EF4-FFF2-40B4-BE49-F238E27FC236}">
                <a16:creationId xmlns:a16="http://schemas.microsoft.com/office/drawing/2014/main" id="{19108447-A2C2-4E5D-8FDB-E63EB46EDFE4}"/>
              </a:ext>
            </a:extLst>
          </p:cNvPr>
          <p:cNvPicPr>
            <a:picLocks noChangeAspect="1"/>
          </p:cNvPicPr>
          <p:nvPr/>
        </p:nvPicPr>
        <p:blipFill>
          <a:blip r:embed="rId8"/>
          <a:stretch>
            <a:fillRect/>
          </a:stretch>
        </p:blipFill>
        <p:spPr>
          <a:xfrm>
            <a:off x="10739995" y="4938067"/>
            <a:ext cx="195880" cy="343984"/>
          </a:xfrm>
          <a:prstGeom prst="rect">
            <a:avLst/>
          </a:prstGeom>
        </p:spPr>
      </p:pic>
      <p:graphicFrame>
        <p:nvGraphicFramePr>
          <p:cNvPr id="127" name="Tabelle 12">
            <a:extLst>
              <a:ext uri="{FF2B5EF4-FFF2-40B4-BE49-F238E27FC236}">
                <a16:creationId xmlns:a16="http://schemas.microsoft.com/office/drawing/2014/main" id="{F087E013-CBF8-4F72-BACC-B9CDD8221881}"/>
              </a:ext>
            </a:extLst>
          </p:cNvPr>
          <p:cNvGraphicFramePr>
            <a:graphicFrameLocks noGrp="1"/>
          </p:cNvGraphicFramePr>
          <p:nvPr>
            <p:extLst>
              <p:ext uri="{D42A27DB-BD31-4B8C-83A1-F6EECF244321}">
                <p14:modId xmlns:p14="http://schemas.microsoft.com/office/powerpoint/2010/main" val="1226064736"/>
              </p:ext>
            </p:extLst>
          </p:nvPr>
        </p:nvGraphicFramePr>
        <p:xfrm>
          <a:off x="11301678" y="3692820"/>
          <a:ext cx="848334" cy="610798"/>
        </p:xfrm>
        <a:graphic>
          <a:graphicData uri="http://schemas.openxmlformats.org/drawingml/2006/table">
            <a:tbl>
              <a:tblPr bandRow="1">
                <a:tableStyleId>{5C22544A-7EE6-4342-B048-85BDC9FD1C3A}</a:tableStyleId>
              </a:tblPr>
              <a:tblGrid>
                <a:gridCol w="282778">
                  <a:extLst>
                    <a:ext uri="{9D8B030D-6E8A-4147-A177-3AD203B41FA5}">
                      <a16:colId xmlns:a16="http://schemas.microsoft.com/office/drawing/2014/main" val="1351760562"/>
                    </a:ext>
                  </a:extLst>
                </a:gridCol>
                <a:gridCol w="282778">
                  <a:extLst>
                    <a:ext uri="{9D8B030D-6E8A-4147-A177-3AD203B41FA5}">
                      <a16:colId xmlns:a16="http://schemas.microsoft.com/office/drawing/2014/main" val="1102116984"/>
                    </a:ext>
                  </a:extLst>
                </a:gridCol>
                <a:gridCol w="282778">
                  <a:extLst>
                    <a:ext uri="{9D8B030D-6E8A-4147-A177-3AD203B41FA5}">
                      <a16:colId xmlns:a16="http://schemas.microsoft.com/office/drawing/2014/main" val="4239984663"/>
                    </a:ext>
                  </a:extLst>
                </a:gridCol>
              </a:tblGrid>
              <a:tr h="369395">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de-DE" sz="1400" b="0" i="0" u="none" strike="noStrike" dirty="0">
                        <a:solidFill>
                          <a:schemeClr val="tx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de-DE" sz="1400" b="0" i="0" u="none" strike="noStrike" dirty="0">
                        <a:solidFill>
                          <a:schemeClr val="bg1"/>
                        </a:solidFill>
                        <a:effectLst/>
                        <a:latin typeface="Tahom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3621363"/>
                  </a:ext>
                </a:extLst>
              </a:tr>
              <a:tr h="241403">
                <a:tc>
                  <a:txBody>
                    <a:bodyPr/>
                    <a:lstStyle/>
                    <a:p>
                      <a:pPr algn="ctr" fontAlgn="ctr"/>
                      <a:r>
                        <a:rPr lang="de-DE" sz="1400" b="0" i="0" u="none" strike="noStrike" dirty="0">
                          <a:solidFill>
                            <a:schemeClr val="tx1"/>
                          </a:solidFill>
                          <a:effectLst/>
                          <a:latin typeface="Tahoma" panose="020B060403050404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de-DE" sz="1400" b="0" i="0" u="none" strike="noStrike" dirty="0">
                          <a:solidFill>
                            <a:schemeClr val="tx1"/>
                          </a:solidFill>
                          <a:effectLst/>
                          <a:latin typeface="Tahoma" panose="020B060403050404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de-DE" sz="1400" b="0" i="0" u="none" strike="noStrike" dirty="0">
                          <a:solidFill>
                            <a:schemeClr val="tx1"/>
                          </a:solidFill>
                          <a:effectLst/>
                          <a:latin typeface="Tahoma" panose="020B060403050404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5197256"/>
                  </a:ext>
                </a:extLst>
              </a:tr>
            </a:tbl>
          </a:graphicData>
        </a:graphic>
      </p:graphicFrame>
      <p:pic>
        <p:nvPicPr>
          <p:cNvPr id="128" name="Grafik 127">
            <a:extLst>
              <a:ext uri="{FF2B5EF4-FFF2-40B4-BE49-F238E27FC236}">
                <a16:creationId xmlns:a16="http://schemas.microsoft.com/office/drawing/2014/main" id="{94DA02C8-4C8D-487E-9CC9-E73C64AE6283}"/>
              </a:ext>
            </a:extLst>
          </p:cNvPr>
          <p:cNvPicPr>
            <a:picLocks noChangeAspect="1"/>
          </p:cNvPicPr>
          <p:nvPr/>
        </p:nvPicPr>
        <p:blipFill>
          <a:blip r:embed="rId6"/>
          <a:stretch>
            <a:fillRect/>
          </a:stretch>
        </p:blipFill>
        <p:spPr>
          <a:xfrm>
            <a:off x="11322319" y="3704309"/>
            <a:ext cx="256222" cy="341629"/>
          </a:xfrm>
          <a:prstGeom prst="rect">
            <a:avLst/>
          </a:prstGeom>
          <a:solidFill>
            <a:schemeClr val="bg1"/>
          </a:solidFill>
        </p:spPr>
      </p:pic>
      <p:pic>
        <p:nvPicPr>
          <p:cNvPr id="129" name="Grafik 128">
            <a:extLst>
              <a:ext uri="{FF2B5EF4-FFF2-40B4-BE49-F238E27FC236}">
                <a16:creationId xmlns:a16="http://schemas.microsoft.com/office/drawing/2014/main" id="{3E388092-C816-4089-9909-1B780A484BDE}"/>
              </a:ext>
            </a:extLst>
          </p:cNvPr>
          <p:cNvPicPr>
            <a:picLocks noChangeAspect="1"/>
          </p:cNvPicPr>
          <p:nvPr/>
        </p:nvPicPr>
        <p:blipFill>
          <a:blip r:embed="rId7"/>
          <a:stretch>
            <a:fillRect/>
          </a:stretch>
        </p:blipFill>
        <p:spPr>
          <a:xfrm>
            <a:off x="11665491" y="3703528"/>
            <a:ext cx="127015" cy="341626"/>
          </a:xfrm>
          <a:prstGeom prst="rect">
            <a:avLst/>
          </a:prstGeom>
          <a:solidFill>
            <a:schemeClr val="bg1"/>
          </a:solidFill>
        </p:spPr>
      </p:pic>
      <p:pic>
        <p:nvPicPr>
          <p:cNvPr id="130" name="Grafik 129">
            <a:extLst>
              <a:ext uri="{FF2B5EF4-FFF2-40B4-BE49-F238E27FC236}">
                <a16:creationId xmlns:a16="http://schemas.microsoft.com/office/drawing/2014/main" id="{9C71F0BF-F506-47BF-BEFC-C8817B199C20}"/>
              </a:ext>
            </a:extLst>
          </p:cNvPr>
          <p:cNvPicPr>
            <a:picLocks noChangeAspect="1"/>
          </p:cNvPicPr>
          <p:nvPr/>
        </p:nvPicPr>
        <p:blipFill>
          <a:blip r:embed="rId8"/>
          <a:stretch>
            <a:fillRect/>
          </a:stretch>
        </p:blipFill>
        <p:spPr>
          <a:xfrm>
            <a:off x="11898241" y="3713745"/>
            <a:ext cx="195880" cy="343984"/>
          </a:xfrm>
          <a:prstGeom prst="rect">
            <a:avLst/>
          </a:prstGeom>
          <a:solidFill>
            <a:schemeClr val="bg1"/>
          </a:solidFill>
        </p:spPr>
      </p:pic>
      <p:pic>
        <p:nvPicPr>
          <p:cNvPr id="131" name="Grafik 130">
            <a:extLst>
              <a:ext uri="{FF2B5EF4-FFF2-40B4-BE49-F238E27FC236}">
                <a16:creationId xmlns:a16="http://schemas.microsoft.com/office/drawing/2014/main" id="{452FFAAD-79D5-419C-A8D5-4519B229B6F2}"/>
              </a:ext>
            </a:extLst>
          </p:cNvPr>
          <p:cNvPicPr>
            <a:picLocks noChangeAspect="1"/>
          </p:cNvPicPr>
          <p:nvPr/>
        </p:nvPicPr>
        <p:blipFill>
          <a:blip r:embed="rId6"/>
          <a:stretch>
            <a:fillRect/>
          </a:stretch>
        </p:blipFill>
        <p:spPr>
          <a:xfrm>
            <a:off x="9932616" y="43849"/>
            <a:ext cx="256222" cy="341629"/>
          </a:xfrm>
          <a:prstGeom prst="rect">
            <a:avLst/>
          </a:prstGeom>
        </p:spPr>
      </p:pic>
      <p:pic>
        <p:nvPicPr>
          <p:cNvPr id="132" name="Grafik 131">
            <a:extLst>
              <a:ext uri="{FF2B5EF4-FFF2-40B4-BE49-F238E27FC236}">
                <a16:creationId xmlns:a16="http://schemas.microsoft.com/office/drawing/2014/main" id="{93A3536F-C364-45F1-9963-6A1C2FFC31D0}"/>
              </a:ext>
            </a:extLst>
          </p:cNvPr>
          <p:cNvPicPr>
            <a:picLocks noChangeAspect="1"/>
          </p:cNvPicPr>
          <p:nvPr/>
        </p:nvPicPr>
        <p:blipFill>
          <a:blip r:embed="rId7"/>
          <a:stretch>
            <a:fillRect/>
          </a:stretch>
        </p:blipFill>
        <p:spPr>
          <a:xfrm>
            <a:off x="10817100" y="43850"/>
            <a:ext cx="127015" cy="341626"/>
          </a:xfrm>
          <a:prstGeom prst="rect">
            <a:avLst/>
          </a:prstGeom>
        </p:spPr>
      </p:pic>
      <p:pic>
        <p:nvPicPr>
          <p:cNvPr id="133" name="Grafik 132">
            <a:extLst>
              <a:ext uri="{FF2B5EF4-FFF2-40B4-BE49-F238E27FC236}">
                <a16:creationId xmlns:a16="http://schemas.microsoft.com/office/drawing/2014/main" id="{2F32648B-EAEF-4F1D-8773-54C6B5A00F37}"/>
              </a:ext>
            </a:extLst>
          </p:cNvPr>
          <p:cNvPicPr>
            <a:picLocks noChangeAspect="1"/>
          </p:cNvPicPr>
          <p:nvPr/>
        </p:nvPicPr>
        <p:blipFill>
          <a:blip r:embed="rId8"/>
          <a:stretch>
            <a:fillRect/>
          </a:stretch>
        </p:blipFill>
        <p:spPr>
          <a:xfrm>
            <a:off x="11527318" y="42671"/>
            <a:ext cx="195880" cy="343984"/>
          </a:xfrm>
          <a:prstGeom prst="rect">
            <a:avLst/>
          </a:prstGeom>
        </p:spPr>
      </p:pic>
    </p:spTree>
    <p:extLst>
      <p:ext uri="{BB962C8B-B14F-4D97-AF65-F5344CB8AC3E}">
        <p14:creationId xmlns:p14="http://schemas.microsoft.com/office/powerpoint/2010/main" val="158314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0">
            <a:extLst>
              <a:ext uri="{FF2B5EF4-FFF2-40B4-BE49-F238E27FC236}">
                <a16:creationId xmlns:a16="http://schemas.microsoft.com/office/drawing/2014/main" id="{8D90550F-D055-491E-8101-96CC91FD04B6}"/>
              </a:ext>
            </a:extLst>
          </p:cNvPr>
          <p:cNvSpPr/>
          <p:nvPr/>
        </p:nvSpPr>
        <p:spPr bwMode="gray">
          <a:xfrm>
            <a:off x="508673" y="1628775"/>
            <a:ext cx="11298226" cy="3996470"/>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de-DE" sz="1600" dirty="0">
              <a:solidFill>
                <a:srgbClr val="064B8D"/>
              </a:solidFill>
              <a:latin typeface="Arial" pitchFamily="34" charset="0"/>
              <a:cs typeface="Arial" pitchFamily="34" charset="0"/>
            </a:endParaRPr>
          </a:p>
        </p:txBody>
      </p:sp>
      <p:sp>
        <p:nvSpPr>
          <p:cNvPr id="2" name="Foliennummernplatzhalter 1">
            <a:extLst>
              <a:ext uri="{FF2B5EF4-FFF2-40B4-BE49-F238E27FC236}">
                <a16:creationId xmlns:a16="http://schemas.microsoft.com/office/drawing/2014/main" id="{9D2E471F-9802-4FA0-BDB9-37744BED2996}"/>
              </a:ext>
            </a:extLst>
          </p:cNvPr>
          <p:cNvSpPr>
            <a:spLocks noGrp="1"/>
          </p:cNvSpPr>
          <p:nvPr>
            <p:ph type="sldNum" sz="quarter" idx="18"/>
          </p:nvPr>
        </p:nvSpPr>
        <p:spPr/>
        <p:txBody>
          <a:bodyPr/>
          <a:lstStyle/>
          <a:p>
            <a:fld id="{D61AABEC-672F-4B68-B914-690DA978312C}" type="slidenum">
              <a:rPr lang="de-DE" smtClean="0"/>
              <a:pPr/>
              <a:t>16</a:t>
            </a:fld>
            <a:r>
              <a:rPr lang="de-DE" dirty="0"/>
              <a:t> ‒ </a:t>
            </a:r>
          </a:p>
        </p:txBody>
      </p:sp>
      <p:sp>
        <p:nvSpPr>
          <p:cNvPr id="6" name="Titel 5">
            <a:extLst>
              <a:ext uri="{FF2B5EF4-FFF2-40B4-BE49-F238E27FC236}">
                <a16:creationId xmlns:a16="http://schemas.microsoft.com/office/drawing/2014/main" id="{FB27B08D-3E70-48E6-AEC4-8998054EA069}"/>
              </a:ext>
            </a:extLst>
          </p:cNvPr>
          <p:cNvSpPr>
            <a:spLocks noGrp="1"/>
          </p:cNvSpPr>
          <p:nvPr>
            <p:ph type="title"/>
          </p:nvPr>
        </p:nvSpPr>
        <p:spPr>
          <a:xfrm>
            <a:off x="404786" y="382816"/>
            <a:ext cx="11382428" cy="757130"/>
          </a:xfrm>
        </p:spPr>
        <p:txBody>
          <a:bodyPr/>
          <a:lstStyle/>
          <a:p>
            <a:r>
              <a:rPr lang="de-DE" sz="2400" cap="none" dirty="0">
                <a:solidFill>
                  <a:schemeClr val="tx1"/>
                </a:solidFill>
              </a:rPr>
              <a:t>Die meisten Teilnehmer berichten von Symptome an mehr als drei Zeitpunkten. Symptome treten mit mehreren Jahren Abstand auf.</a:t>
            </a:r>
          </a:p>
        </p:txBody>
      </p:sp>
      <p:graphicFrame>
        <p:nvGraphicFramePr>
          <p:cNvPr id="9" name="Diagramm 8">
            <a:extLst>
              <a:ext uri="{FF2B5EF4-FFF2-40B4-BE49-F238E27FC236}">
                <a16:creationId xmlns:a16="http://schemas.microsoft.com/office/drawing/2014/main" id="{B1E0F006-6591-4883-86F8-511FD3501E2B}"/>
              </a:ext>
            </a:extLst>
          </p:cNvPr>
          <p:cNvGraphicFramePr/>
          <p:nvPr>
            <p:extLst>
              <p:ext uri="{D42A27DB-BD31-4B8C-83A1-F6EECF244321}">
                <p14:modId xmlns:p14="http://schemas.microsoft.com/office/powerpoint/2010/main" val="981905890"/>
              </p:ext>
            </p:extLst>
          </p:nvPr>
        </p:nvGraphicFramePr>
        <p:xfrm>
          <a:off x="2165945" y="2049708"/>
          <a:ext cx="7577995" cy="266501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42">
            <a:extLst>
              <a:ext uri="{FF2B5EF4-FFF2-40B4-BE49-F238E27FC236}">
                <a16:creationId xmlns:a16="http://schemas.microsoft.com/office/drawing/2014/main" id="{979C0812-3EB5-4594-9AB7-9600BD05167A}"/>
              </a:ext>
            </a:extLst>
          </p:cNvPr>
          <p:cNvSpPr txBox="1"/>
          <p:nvPr/>
        </p:nvSpPr>
        <p:spPr>
          <a:xfrm>
            <a:off x="455877" y="1640515"/>
            <a:ext cx="6252191" cy="688495"/>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Anzahl der genannten Symptom Wahrnehmungen </a:t>
            </a:r>
            <a:r>
              <a:rPr lang="de-DE" sz="1400" dirty="0">
                <a:latin typeface="Arial"/>
              </a:rPr>
              <a:t>(Basis: alle Patienten)</a:t>
            </a:r>
          </a:p>
        </p:txBody>
      </p:sp>
      <p:sp>
        <p:nvSpPr>
          <p:cNvPr id="12" name="Text Placeholder 27">
            <a:extLst>
              <a:ext uri="{FF2B5EF4-FFF2-40B4-BE49-F238E27FC236}">
                <a16:creationId xmlns:a16="http://schemas.microsoft.com/office/drawing/2014/main" id="{31D7E452-2907-49FD-88C6-AF0485BF5F9D}"/>
              </a:ext>
            </a:extLst>
          </p:cNvPr>
          <p:cNvSpPr txBox="1">
            <a:spLocks/>
          </p:cNvSpPr>
          <p:nvPr/>
        </p:nvSpPr>
        <p:spPr bwMode="gray">
          <a:xfrm>
            <a:off x="454759" y="5678034"/>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de-DE" sz="1400" dirty="0">
                <a:solidFill>
                  <a:schemeClr val="tx1"/>
                </a:solidFill>
                <a:latin typeface="Arial"/>
              </a:rPr>
              <a:t>Basis: Alle Patienten n=246 </a:t>
            </a:r>
          </a:p>
          <a:p>
            <a:pPr marL="0" indent="0" defTabSz="914126">
              <a:buClr>
                <a:srgbClr val="F8971D"/>
              </a:buClr>
              <a:tabLst>
                <a:tab pos="173038" algn="r"/>
              </a:tabLst>
            </a:pPr>
            <a:r>
              <a:rPr lang="de-DE" sz="1400" dirty="0">
                <a:solidFill>
                  <a:schemeClr val="tx1"/>
                </a:solidFill>
                <a:latin typeface="Arial"/>
              </a:rPr>
              <a:t>Q5. Was waren die ersten Anzeichen (Symptome) dieser Sehstörung, die Sie, Ihre Eltern oder Ihr Arzt wahrgenommen haben/hat und wann begannen diese? Mehrfachnennungen möglich. </a:t>
            </a:r>
          </a:p>
        </p:txBody>
      </p:sp>
      <p:sp>
        <p:nvSpPr>
          <p:cNvPr id="13" name="Pfeil: nach links gekrümmt 12">
            <a:extLst>
              <a:ext uri="{FF2B5EF4-FFF2-40B4-BE49-F238E27FC236}">
                <a16:creationId xmlns:a16="http://schemas.microsoft.com/office/drawing/2014/main" id="{40BFDFAE-D278-4F9F-89B6-3E9F59C68C84}"/>
              </a:ext>
            </a:extLst>
          </p:cNvPr>
          <p:cNvSpPr/>
          <p:nvPr/>
        </p:nvSpPr>
        <p:spPr>
          <a:xfrm>
            <a:off x="8365147" y="2873348"/>
            <a:ext cx="121549" cy="360040"/>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dirty="0"/>
          </a:p>
        </p:txBody>
      </p:sp>
      <p:sp>
        <p:nvSpPr>
          <p:cNvPr id="14" name="Pfeil: nach links gekrümmt 13">
            <a:extLst>
              <a:ext uri="{FF2B5EF4-FFF2-40B4-BE49-F238E27FC236}">
                <a16:creationId xmlns:a16="http://schemas.microsoft.com/office/drawing/2014/main" id="{6F7D218B-047D-4283-8885-3BDF7C554C08}"/>
              </a:ext>
            </a:extLst>
          </p:cNvPr>
          <p:cNvSpPr/>
          <p:nvPr/>
        </p:nvSpPr>
        <p:spPr>
          <a:xfrm>
            <a:off x="8365147" y="2411632"/>
            <a:ext cx="121549" cy="360040"/>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dirty="0"/>
          </a:p>
        </p:txBody>
      </p:sp>
      <p:sp>
        <p:nvSpPr>
          <p:cNvPr id="15" name="Pfeil: nach links gekrümmt 14">
            <a:extLst>
              <a:ext uri="{FF2B5EF4-FFF2-40B4-BE49-F238E27FC236}">
                <a16:creationId xmlns:a16="http://schemas.microsoft.com/office/drawing/2014/main" id="{68EA2CAD-180F-4EEC-B83A-1CF16CD2C329}"/>
              </a:ext>
            </a:extLst>
          </p:cNvPr>
          <p:cNvSpPr/>
          <p:nvPr/>
        </p:nvSpPr>
        <p:spPr>
          <a:xfrm>
            <a:off x="8365147" y="3284984"/>
            <a:ext cx="121549" cy="360040"/>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dirty="0"/>
          </a:p>
        </p:txBody>
      </p:sp>
      <p:graphicFrame>
        <p:nvGraphicFramePr>
          <p:cNvPr id="5" name="Tabelle 16">
            <a:extLst>
              <a:ext uri="{FF2B5EF4-FFF2-40B4-BE49-F238E27FC236}">
                <a16:creationId xmlns:a16="http://schemas.microsoft.com/office/drawing/2014/main" id="{CB539647-B9D1-41BA-A619-44DEC2CA426F}"/>
              </a:ext>
            </a:extLst>
          </p:cNvPr>
          <p:cNvGraphicFramePr>
            <a:graphicFrameLocks noGrp="1"/>
          </p:cNvGraphicFramePr>
          <p:nvPr>
            <p:extLst>
              <p:ext uri="{D42A27DB-BD31-4B8C-83A1-F6EECF244321}">
                <p14:modId xmlns:p14="http://schemas.microsoft.com/office/powerpoint/2010/main" val="1927145801"/>
              </p:ext>
            </p:extLst>
          </p:nvPr>
        </p:nvGraphicFramePr>
        <p:xfrm>
          <a:off x="8539491" y="2513231"/>
          <a:ext cx="3375620" cy="2072640"/>
        </p:xfrm>
        <a:graphic>
          <a:graphicData uri="http://schemas.openxmlformats.org/drawingml/2006/table">
            <a:tbl>
              <a:tblPr bandRow="1">
                <a:tableStyleId>{5C22544A-7EE6-4342-B048-85BDC9FD1C3A}</a:tableStyleId>
              </a:tblPr>
              <a:tblGrid>
                <a:gridCol w="3375620">
                  <a:extLst>
                    <a:ext uri="{9D8B030D-6E8A-4147-A177-3AD203B41FA5}">
                      <a16:colId xmlns:a16="http://schemas.microsoft.com/office/drawing/2014/main" val="3500394068"/>
                    </a:ext>
                  </a:extLst>
                </a:gridCol>
              </a:tblGrid>
              <a:tr h="436857">
                <a:tc>
                  <a:txBody>
                    <a:bodyPr/>
                    <a:lstStyle/>
                    <a:p>
                      <a:r>
                        <a:rPr lang="de-DE" sz="1400" b="1" dirty="0"/>
                        <a:t>Ø 6 Jahre </a:t>
                      </a:r>
                      <a:r>
                        <a:rPr lang="de-DE" sz="1400" dirty="0"/>
                        <a:t>(1.Zeitpunkt</a:t>
                      </a:r>
                      <a:r>
                        <a:rPr lang="de-DE" sz="1400" dirty="0">
                          <a:sym typeface="Wingdings" panose="05000000000000000000" pitchFamily="2" charset="2"/>
                        </a:rPr>
                        <a:t> 2.Zeitpunkt) (n=192)</a:t>
                      </a:r>
                      <a:endParaRPr lang="de-D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644148"/>
                  </a:ext>
                </a:extLst>
              </a:tr>
              <a:tr h="436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t>Ø 7 Jahre </a:t>
                      </a:r>
                      <a:r>
                        <a:rPr lang="de-DE" sz="1400" dirty="0"/>
                        <a:t>(2.Zeitpunkt</a:t>
                      </a:r>
                      <a:r>
                        <a:rPr lang="de-DE" sz="1400" dirty="0">
                          <a:sym typeface="Wingdings" panose="05000000000000000000" pitchFamily="2" charset="2"/>
                        </a:rPr>
                        <a:t> 3.Zeitpunkt)  (n=148)</a:t>
                      </a:r>
                      <a:endParaRPr lang="de-D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6475488"/>
                  </a:ext>
                </a:extLst>
              </a:tr>
              <a:tr h="436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t>Ø 6 Jahre </a:t>
                      </a:r>
                      <a:r>
                        <a:rPr lang="de-DE" sz="1400" dirty="0"/>
                        <a:t>(3.Zeitpunkt</a:t>
                      </a:r>
                      <a:r>
                        <a:rPr lang="de-DE" sz="1400" dirty="0">
                          <a:sym typeface="Wingdings" panose="05000000000000000000" pitchFamily="2" charset="2"/>
                        </a:rPr>
                        <a:t> 4.Zeitpunkt)  (n=110)</a:t>
                      </a:r>
                      <a:endParaRPr lang="de-D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8144528"/>
                  </a:ext>
                </a:extLst>
              </a:tr>
              <a:tr h="436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t>Ø 7 Jahre </a:t>
                      </a:r>
                      <a:r>
                        <a:rPr lang="de-DE" sz="1400" dirty="0"/>
                        <a:t>(4.Zeitpunkt</a:t>
                      </a:r>
                      <a:r>
                        <a:rPr lang="de-DE" sz="1400" dirty="0">
                          <a:sym typeface="Wingdings" panose="05000000000000000000" pitchFamily="2" charset="2"/>
                        </a:rPr>
                        <a:t> 5.Zeitpunkt) (n=64)</a:t>
                      </a:r>
                      <a:endParaRPr lang="de-D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3019887"/>
                  </a:ext>
                </a:extLst>
              </a:tr>
            </a:tbl>
          </a:graphicData>
        </a:graphic>
      </p:graphicFrame>
      <p:sp>
        <p:nvSpPr>
          <p:cNvPr id="22" name="Pfeil: nach links gekrümmt 21">
            <a:extLst>
              <a:ext uri="{FF2B5EF4-FFF2-40B4-BE49-F238E27FC236}">
                <a16:creationId xmlns:a16="http://schemas.microsoft.com/office/drawing/2014/main" id="{78BFCDDF-D933-4CBF-A764-891C522140CA}"/>
              </a:ext>
            </a:extLst>
          </p:cNvPr>
          <p:cNvSpPr/>
          <p:nvPr/>
        </p:nvSpPr>
        <p:spPr>
          <a:xfrm>
            <a:off x="8365147" y="3753036"/>
            <a:ext cx="121549" cy="360040"/>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dirty="0"/>
          </a:p>
        </p:txBody>
      </p:sp>
      <p:graphicFrame>
        <p:nvGraphicFramePr>
          <p:cNvPr id="4" name="Tabelle 6">
            <a:extLst>
              <a:ext uri="{FF2B5EF4-FFF2-40B4-BE49-F238E27FC236}">
                <a16:creationId xmlns:a16="http://schemas.microsoft.com/office/drawing/2014/main" id="{9D47194D-B821-4B3A-8CBB-AEB8A74D5499}"/>
              </a:ext>
            </a:extLst>
          </p:cNvPr>
          <p:cNvGraphicFramePr>
            <a:graphicFrameLocks noGrp="1"/>
          </p:cNvGraphicFramePr>
          <p:nvPr>
            <p:extLst>
              <p:ext uri="{D42A27DB-BD31-4B8C-83A1-F6EECF244321}">
                <p14:modId xmlns:p14="http://schemas.microsoft.com/office/powerpoint/2010/main" val="4158328321"/>
              </p:ext>
            </p:extLst>
          </p:nvPr>
        </p:nvGraphicFramePr>
        <p:xfrm>
          <a:off x="5704987" y="4893945"/>
          <a:ext cx="5978340" cy="670560"/>
        </p:xfrm>
        <a:graphic>
          <a:graphicData uri="http://schemas.openxmlformats.org/drawingml/2006/table">
            <a:tbl>
              <a:tblPr bandRow="1">
                <a:tableStyleId>{5C22544A-7EE6-4342-B048-85BDC9FD1C3A}</a:tableStyleId>
              </a:tblPr>
              <a:tblGrid>
                <a:gridCol w="1494585">
                  <a:extLst>
                    <a:ext uri="{9D8B030D-6E8A-4147-A177-3AD203B41FA5}">
                      <a16:colId xmlns:a16="http://schemas.microsoft.com/office/drawing/2014/main" val="2650113830"/>
                    </a:ext>
                  </a:extLst>
                </a:gridCol>
                <a:gridCol w="1494585">
                  <a:extLst>
                    <a:ext uri="{9D8B030D-6E8A-4147-A177-3AD203B41FA5}">
                      <a16:colId xmlns:a16="http://schemas.microsoft.com/office/drawing/2014/main" val="3759669847"/>
                    </a:ext>
                  </a:extLst>
                </a:gridCol>
                <a:gridCol w="1494585">
                  <a:extLst>
                    <a:ext uri="{9D8B030D-6E8A-4147-A177-3AD203B41FA5}">
                      <a16:colId xmlns:a16="http://schemas.microsoft.com/office/drawing/2014/main" val="1997003358"/>
                    </a:ext>
                  </a:extLst>
                </a:gridCol>
                <a:gridCol w="1494585">
                  <a:extLst>
                    <a:ext uri="{9D8B030D-6E8A-4147-A177-3AD203B41FA5}">
                      <a16:colId xmlns:a16="http://schemas.microsoft.com/office/drawing/2014/main" val="4017664973"/>
                    </a:ext>
                  </a:extLst>
                </a:gridCol>
              </a:tblGrid>
              <a:tr h="0">
                <a:tc>
                  <a:txBody>
                    <a:bodyPr/>
                    <a:lstStyle/>
                    <a:p>
                      <a:pPr algn="ctr"/>
                      <a:r>
                        <a:rPr lang="de-DE" sz="1600"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dirty="0">
                          <a:solidFill>
                            <a:schemeClr val="tx1"/>
                          </a:solidFill>
                        </a:rPr>
                        <a:t>5 bis 25 Jahre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dirty="0">
                          <a:solidFill>
                            <a:schemeClr val="tx1"/>
                          </a:solidFill>
                        </a:rPr>
                        <a:t>26-54 Jahre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dirty="0">
                          <a:solidFill>
                            <a:schemeClr val="tx1"/>
                          </a:solidFill>
                        </a:rPr>
                        <a:t>55+ Jahre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8593371"/>
                  </a:ext>
                </a:extLst>
              </a:tr>
              <a:tr h="0">
                <a:tc>
                  <a:txBody>
                    <a:bodyPr/>
                    <a:lstStyle/>
                    <a:p>
                      <a:pPr algn="ctr"/>
                      <a:r>
                        <a:rPr lang="de-DE" sz="1600"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600"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4744693"/>
                  </a:ext>
                </a:extLst>
              </a:tr>
            </a:tbl>
          </a:graphicData>
        </a:graphic>
      </p:graphicFrame>
      <p:sp>
        <p:nvSpPr>
          <p:cNvPr id="31" name="TextBox 42">
            <a:extLst>
              <a:ext uri="{FF2B5EF4-FFF2-40B4-BE49-F238E27FC236}">
                <a16:creationId xmlns:a16="http://schemas.microsoft.com/office/drawing/2014/main" id="{78265F94-AA39-4172-9E36-EC59E297F6A7}"/>
              </a:ext>
            </a:extLst>
          </p:cNvPr>
          <p:cNvSpPr txBox="1"/>
          <p:nvPr/>
        </p:nvSpPr>
        <p:spPr>
          <a:xfrm>
            <a:off x="562950" y="5222758"/>
            <a:ext cx="5201333" cy="270884"/>
          </a:xfrm>
          <a:prstGeom prst="rect">
            <a:avLst/>
          </a:prstGeom>
          <a:noFill/>
        </p:spPr>
        <p:txBody>
          <a:bodyPr wrap="square" rtlCol="0">
            <a:noAutofit/>
          </a:bodyPr>
          <a:lstStyle/>
          <a:p>
            <a:pPr defTabSz="914126">
              <a:lnSpc>
                <a:spcPct val="90000"/>
              </a:lnSpc>
              <a:spcBef>
                <a:spcPts val="1200"/>
              </a:spcBef>
            </a:pPr>
            <a:r>
              <a:rPr lang="de-DE" sz="1400" b="1" cap="all" dirty="0">
                <a:latin typeface="Arial"/>
              </a:rPr>
              <a:t>Mittelwert Anzahl der Symptomwahrnehmungen</a:t>
            </a:r>
            <a:endParaRPr lang="de-DE" sz="1400" dirty="0">
              <a:latin typeface="Arial"/>
            </a:endParaRPr>
          </a:p>
        </p:txBody>
      </p:sp>
      <p:sp>
        <p:nvSpPr>
          <p:cNvPr id="38" name="Textfeld 37">
            <a:extLst>
              <a:ext uri="{FF2B5EF4-FFF2-40B4-BE49-F238E27FC236}">
                <a16:creationId xmlns:a16="http://schemas.microsoft.com/office/drawing/2014/main" id="{9E592A7E-56DB-4D57-AB9C-A14035376E48}"/>
              </a:ext>
            </a:extLst>
          </p:cNvPr>
          <p:cNvSpPr txBox="1"/>
          <p:nvPr/>
        </p:nvSpPr>
        <p:spPr>
          <a:xfrm>
            <a:off x="8286832" y="1681564"/>
            <a:ext cx="3375620" cy="889474"/>
          </a:xfrm>
          <a:prstGeom prst="rect">
            <a:avLst/>
          </a:prstGeom>
          <a:noFill/>
        </p:spPr>
        <p:txBody>
          <a:bodyPr wrap="square">
            <a:spAutoFit/>
          </a:bodyPr>
          <a:lstStyle/>
          <a:p>
            <a:pPr algn="ctr" defTabSz="914126">
              <a:lnSpc>
                <a:spcPct val="90000"/>
              </a:lnSpc>
              <a:spcBef>
                <a:spcPts val="1200"/>
              </a:spcBef>
            </a:pPr>
            <a:r>
              <a:rPr lang="de-DE" sz="1200" b="1" cap="all" dirty="0">
                <a:solidFill>
                  <a:srgbClr val="4D4E4D"/>
                </a:solidFill>
                <a:latin typeface="Arial"/>
              </a:rPr>
              <a:t> </a:t>
            </a:r>
          </a:p>
          <a:p>
            <a:pPr algn="ctr" defTabSz="914126">
              <a:lnSpc>
                <a:spcPct val="90000"/>
              </a:lnSpc>
              <a:spcBef>
                <a:spcPts val="300"/>
              </a:spcBef>
            </a:pPr>
            <a:r>
              <a:rPr lang="de-DE" sz="1400" b="1" dirty="0">
                <a:latin typeface="Arial"/>
              </a:rPr>
              <a:t>Zeit zwischen den Symptom Wahrnehmungen</a:t>
            </a:r>
          </a:p>
          <a:p>
            <a:pPr algn="ctr" defTabSz="914126">
              <a:lnSpc>
                <a:spcPct val="90000"/>
              </a:lnSpc>
              <a:spcBef>
                <a:spcPts val="300"/>
              </a:spcBef>
            </a:pPr>
            <a:r>
              <a:rPr lang="de-DE" sz="1200" b="1" cap="all" dirty="0">
                <a:solidFill>
                  <a:srgbClr val="4D4E4D"/>
                </a:solidFill>
                <a:latin typeface="Arial"/>
              </a:rPr>
              <a:t> </a:t>
            </a:r>
            <a:endParaRPr lang="de-DE" sz="1200" dirty="0">
              <a:solidFill>
                <a:srgbClr val="4D4E4D"/>
              </a:solidFill>
              <a:latin typeface="Arial"/>
            </a:endParaRPr>
          </a:p>
        </p:txBody>
      </p:sp>
      <p:sp>
        <p:nvSpPr>
          <p:cNvPr id="8" name="Rechteck 7">
            <a:extLst>
              <a:ext uri="{FF2B5EF4-FFF2-40B4-BE49-F238E27FC236}">
                <a16:creationId xmlns:a16="http://schemas.microsoft.com/office/drawing/2014/main" id="{C9A418FF-03E3-48AB-ACCC-CFEB5856A792}"/>
              </a:ext>
            </a:extLst>
          </p:cNvPr>
          <p:cNvSpPr/>
          <p:nvPr/>
        </p:nvSpPr>
        <p:spPr>
          <a:xfrm>
            <a:off x="531939" y="3729074"/>
            <a:ext cx="1634006" cy="1090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Pro Zeitpunkt wurden ein oder mehrere Symptome genannt</a:t>
            </a:r>
          </a:p>
        </p:txBody>
      </p:sp>
    </p:spTree>
    <p:extLst>
      <p:ext uri="{BB962C8B-B14F-4D97-AF65-F5344CB8AC3E}">
        <p14:creationId xmlns:p14="http://schemas.microsoft.com/office/powerpoint/2010/main" val="361301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elle 31">
            <a:extLst>
              <a:ext uri="{FF2B5EF4-FFF2-40B4-BE49-F238E27FC236}">
                <a16:creationId xmlns:a16="http://schemas.microsoft.com/office/drawing/2014/main" id="{D77C1DD8-05B1-433F-A61B-E7306E09E4AA}"/>
              </a:ext>
            </a:extLst>
          </p:cNvPr>
          <p:cNvGraphicFramePr>
            <a:graphicFrameLocks noGrp="1"/>
          </p:cNvGraphicFramePr>
          <p:nvPr>
            <p:extLst>
              <p:ext uri="{D42A27DB-BD31-4B8C-83A1-F6EECF244321}">
                <p14:modId xmlns:p14="http://schemas.microsoft.com/office/powerpoint/2010/main" val="1789143550"/>
              </p:ext>
            </p:extLst>
          </p:nvPr>
        </p:nvGraphicFramePr>
        <p:xfrm>
          <a:off x="191344" y="2132854"/>
          <a:ext cx="11809312" cy="3499854"/>
        </p:xfrm>
        <a:graphic>
          <a:graphicData uri="http://schemas.openxmlformats.org/drawingml/2006/table">
            <a:tbl>
              <a:tblPr bandRow="1">
                <a:tableStyleId>{8EC20E35-A176-4012-BC5E-935CFFF8708E}</a:tableStyleId>
              </a:tblPr>
              <a:tblGrid>
                <a:gridCol w="6228692">
                  <a:extLst>
                    <a:ext uri="{9D8B030D-6E8A-4147-A177-3AD203B41FA5}">
                      <a16:colId xmlns:a16="http://schemas.microsoft.com/office/drawing/2014/main" val="3316423309"/>
                    </a:ext>
                  </a:extLst>
                </a:gridCol>
                <a:gridCol w="5580620">
                  <a:extLst>
                    <a:ext uri="{9D8B030D-6E8A-4147-A177-3AD203B41FA5}">
                      <a16:colId xmlns:a16="http://schemas.microsoft.com/office/drawing/2014/main" val="3230069270"/>
                    </a:ext>
                  </a:extLst>
                </a:gridCol>
              </a:tblGrid>
              <a:tr h="346816">
                <a:tc>
                  <a:txBody>
                    <a:bodyPr/>
                    <a:lstStyle/>
                    <a:p>
                      <a:pPr algn="r" fontAlgn="b"/>
                      <a:r>
                        <a:rPr lang="de-DE" sz="1600" b="0" i="0" u="none" strike="noStrike" dirty="0">
                          <a:solidFill>
                            <a:schemeClr val="tx1"/>
                          </a:solidFill>
                          <a:effectLst/>
                          <a:latin typeface="+mn-lt"/>
                        </a:rPr>
                        <a:t>Nachtblindheit / schwaches Licht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de-DE"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813567378"/>
                  </a:ext>
                </a:extLst>
              </a:tr>
              <a:tr h="346816">
                <a:tc>
                  <a:txBody>
                    <a:bodyPr/>
                    <a:lstStyle/>
                    <a:p>
                      <a:pPr algn="r" fontAlgn="b"/>
                      <a:r>
                        <a:rPr lang="de-DE" sz="1600" b="0" i="0" u="none" strike="noStrike" dirty="0">
                          <a:solidFill>
                            <a:schemeClr val="tx1"/>
                          </a:solidFill>
                          <a:effectLst/>
                          <a:latin typeface="+mn-lt"/>
                        </a:rPr>
                        <a:t>Gesichtsfeldausfälle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de-DE"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extLst>
                  <a:ext uri="{0D108BD9-81ED-4DB2-BD59-A6C34878D82A}">
                    <a16:rowId xmlns:a16="http://schemas.microsoft.com/office/drawing/2014/main" val="2041688058"/>
                  </a:ext>
                </a:extLst>
              </a:tr>
              <a:tr h="346816">
                <a:tc>
                  <a:txBody>
                    <a:bodyPr/>
                    <a:lstStyle/>
                    <a:p>
                      <a:pPr algn="r" fontAlgn="b"/>
                      <a:r>
                        <a:rPr lang="de-DE" sz="1600" b="0" i="0" u="none" strike="noStrike" dirty="0">
                          <a:solidFill>
                            <a:schemeClr val="tx1"/>
                          </a:solidFill>
                          <a:effectLst/>
                          <a:latin typeface="+mn-lt"/>
                        </a:rPr>
                        <a:t>Blendungsempfindlichkeit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de-DE" sz="1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845825"/>
                  </a:ext>
                </a:extLst>
              </a:tr>
              <a:tr h="346816">
                <a:tc>
                  <a:txBody>
                    <a:bodyPr/>
                    <a:lstStyle/>
                    <a:p>
                      <a:pPr algn="r" fontAlgn="b"/>
                      <a:r>
                        <a:rPr lang="de-DE" sz="1600" b="0" i="0" u="none" strike="noStrike" dirty="0">
                          <a:solidFill>
                            <a:schemeClr val="tx1"/>
                          </a:solidFill>
                          <a:effectLst/>
                          <a:latin typeface="+mn-lt"/>
                        </a:rPr>
                        <a:t>Verschlechterung / Verlust der Sehschärfe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r"/>
                      <a:endParaRPr lang="de-D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extLst>
                  <a:ext uri="{0D108BD9-81ED-4DB2-BD59-A6C34878D82A}">
                    <a16:rowId xmlns:a16="http://schemas.microsoft.com/office/drawing/2014/main" val="4118154829"/>
                  </a:ext>
                </a:extLst>
              </a:tr>
              <a:tr h="346816">
                <a:tc>
                  <a:txBody>
                    <a:bodyPr/>
                    <a:lstStyle/>
                    <a:p>
                      <a:pPr algn="r" fontAlgn="b"/>
                      <a:r>
                        <a:rPr lang="de-DE" sz="1600" b="0" i="0" u="none" strike="noStrike" dirty="0">
                          <a:solidFill>
                            <a:schemeClr val="tx1"/>
                          </a:solidFill>
                          <a:effectLst/>
                          <a:latin typeface="+mn-lt"/>
                        </a:rPr>
                        <a:t>Blindheit / zunehmender Sehverlust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de-D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567793"/>
                  </a:ext>
                </a:extLst>
              </a:tr>
              <a:tr h="346816">
                <a:tc>
                  <a:txBody>
                    <a:bodyPr/>
                    <a:lstStyle/>
                    <a:p>
                      <a:pPr algn="r" fontAlgn="b"/>
                      <a:r>
                        <a:rPr lang="de-DE" sz="1600" b="0" i="0" u="none" strike="noStrike" dirty="0">
                          <a:solidFill>
                            <a:schemeClr val="tx1"/>
                          </a:solidFill>
                          <a:effectLst/>
                          <a:latin typeface="+mn-lt"/>
                        </a:rPr>
                        <a:t>Schwierigkeiten beim Lesen (...) / Brille/Lupe erforderlich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r"/>
                      <a:endParaRPr lang="de-D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extLst>
                  <a:ext uri="{0D108BD9-81ED-4DB2-BD59-A6C34878D82A}">
                    <a16:rowId xmlns:a16="http://schemas.microsoft.com/office/drawing/2014/main" val="453142883"/>
                  </a:ext>
                </a:extLst>
              </a:tr>
              <a:tr h="346816">
                <a:tc>
                  <a:txBody>
                    <a:bodyPr/>
                    <a:lstStyle/>
                    <a:p>
                      <a:pPr algn="r" fontAlgn="b"/>
                      <a:r>
                        <a:rPr lang="de-DE" sz="1600" b="0" i="0" u="none" strike="noStrike" dirty="0">
                          <a:solidFill>
                            <a:schemeClr val="tx1"/>
                          </a:solidFill>
                          <a:effectLst/>
                          <a:latin typeface="+mn-lt"/>
                        </a:rPr>
                        <a:t>Übersehen v. </a:t>
                      </a:r>
                      <a:r>
                        <a:rPr lang="de-DE" sz="1600" b="0" i="0" u="none" strike="noStrike" dirty="0" err="1">
                          <a:solidFill>
                            <a:schemeClr val="tx1"/>
                          </a:solidFill>
                          <a:effectLst/>
                          <a:latin typeface="+mn-lt"/>
                        </a:rPr>
                        <a:t>Gegenst</a:t>
                      </a:r>
                      <a:r>
                        <a:rPr lang="de-DE" sz="1600" b="0" i="0" u="none" strike="noStrike" dirty="0">
                          <a:solidFill>
                            <a:schemeClr val="tx1"/>
                          </a:solidFill>
                          <a:effectLst/>
                          <a:latin typeface="+mn-lt"/>
                        </a:rPr>
                        <a:t>. / Unfälle / Stolpern / Umwerfen v. Gläsern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de-D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402502"/>
                  </a:ext>
                </a:extLst>
              </a:tr>
              <a:tr h="378510">
                <a:tc>
                  <a:txBody>
                    <a:bodyPr/>
                    <a:lstStyle/>
                    <a:p>
                      <a:pPr algn="r" fontAlgn="b"/>
                      <a:r>
                        <a:rPr lang="de-DE" sz="1600" b="0" i="0" u="none" strike="noStrike" dirty="0">
                          <a:solidFill>
                            <a:schemeClr val="tx1"/>
                          </a:solidFill>
                          <a:effectLst/>
                          <a:latin typeface="+mn-lt"/>
                        </a:rPr>
                        <a:t>Verschlechterung der Farberkennung / Farbblindheit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r"/>
                      <a:endParaRPr lang="de-D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extLst>
                  <a:ext uri="{0D108BD9-81ED-4DB2-BD59-A6C34878D82A}">
                    <a16:rowId xmlns:a16="http://schemas.microsoft.com/office/drawing/2014/main" val="3775870678"/>
                  </a:ext>
                </a:extLst>
              </a:tr>
              <a:tr h="346816">
                <a:tc>
                  <a:txBody>
                    <a:bodyPr/>
                    <a:lstStyle/>
                    <a:p>
                      <a:pPr algn="r" fontAlgn="b"/>
                      <a:r>
                        <a:rPr lang="de-DE" sz="1600" b="0" i="0" u="none" strike="noStrike" dirty="0">
                          <a:solidFill>
                            <a:schemeClr val="tx1"/>
                          </a:solidFill>
                          <a:effectLst/>
                          <a:latin typeface="+mn-lt"/>
                        </a:rPr>
                        <a:t>Kurzsichtigkeit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de-D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379320"/>
                  </a:ext>
                </a:extLst>
              </a:tr>
              <a:tr h="346816">
                <a:tc>
                  <a:txBody>
                    <a:bodyPr/>
                    <a:lstStyle/>
                    <a:p>
                      <a:pPr algn="r" fontAlgn="b"/>
                      <a:r>
                        <a:rPr lang="de-DE" sz="1600" b="0" i="0" u="none" strike="noStrike" dirty="0">
                          <a:solidFill>
                            <a:schemeClr val="tx1"/>
                          </a:solidFill>
                          <a:effectLst/>
                          <a:latin typeface="+mn-lt"/>
                        </a:rPr>
                        <a:t>Sonstige Symptome (&lt;3%)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tc>
                  <a:txBody>
                    <a:bodyPr/>
                    <a:lstStyle/>
                    <a:p>
                      <a:pPr algn="r"/>
                      <a:endParaRPr lang="de-D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6F6"/>
                    </a:solidFill>
                  </a:tcPr>
                </a:tc>
                <a:extLst>
                  <a:ext uri="{0D108BD9-81ED-4DB2-BD59-A6C34878D82A}">
                    <a16:rowId xmlns:a16="http://schemas.microsoft.com/office/drawing/2014/main" val="3870885704"/>
                  </a:ext>
                </a:extLst>
              </a:tr>
            </a:tbl>
          </a:graphicData>
        </a:graphic>
      </p:graphicFrame>
      <p:graphicFrame>
        <p:nvGraphicFramePr>
          <p:cNvPr id="23" name="Diagramm 22">
            <a:extLst>
              <a:ext uri="{FF2B5EF4-FFF2-40B4-BE49-F238E27FC236}">
                <a16:creationId xmlns:a16="http://schemas.microsoft.com/office/drawing/2014/main" id="{8074AB87-E81F-491A-B2AC-FBEBF702D23E}"/>
              </a:ext>
            </a:extLst>
          </p:cNvPr>
          <p:cNvGraphicFramePr/>
          <p:nvPr>
            <p:extLst>
              <p:ext uri="{D42A27DB-BD31-4B8C-83A1-F6EECF244321}">
                <p14:modId xmlns:p14="http://schemas.microsoft.com/office/powerpoint/2010/main" val="3411867596"/>
              </p:ext>
            </p:extLst>
          </p:nvPr>
        </p:nvGraphicFramePr>
        <p:xfrm>
          <a:off x="9264352" y="1962885"/>
          <a:ext cx="2783292" cy="3749247"/>
        </p:xfrm>
        <a:graphic>
          <a:graphicData uri="http://schemas.openxmlformats.org/drawingml/2006/chart">
            <c:chart xmlns:c="http://schemas.openxmlformats.org/drawingml/2006/chart" xmlns:r="http://schemas.openxmlformats.org/officeDocument/2006/relationships" r:id="rId3"/>
          </a:graphicData>
        </a:graphic>
      </p:graphicFrame>
      <p:sp>
        <p:nvSpPr>
          <p:cNvPr id="2" name="Foliennummernplatzhalter 1">
            <a:extLst>
              <a:ext uri="{FF2B5EF4-FFF2-40B4-BE49-F238E27FC236}">
                <a16:creationId xmlns:a16="http://schemas.microsoft.com/office/drawing/2014/main" id="{9D2E471F-9802-4FA0-BDB9-37744BED2996}"/>
              </a:ext>
            </a:extLst>
          </p:cNvPr>
          <p:cNvSpPr>
            <a:spLocks noGrp="1"/>
          </p:cNvSpPr>
          <p:nvPr>
            <p:ph type="sldNum" sz="quarter" idx="18"/>
          </p:nvPr>
        </p:nvSpPr>
        <p:spPr/>
        <p:txBody>
          <a:bodyPr/>
          <a:lstStyle/>
          <a:p>
            <a:fld id="{D61AABEC-672F-4B68-B914-690DA978312C}" type="slidenum">
              <a:rPr lang="en-GB" smtClean="0"/>
              <a:pPr/>
              <a:t>17</a:t>
            </a:fld>
            <a:r>
              <a:rPr lang="en-GB"/>
              <a:t> ‒ </a:t>
            </a:r>
            <a:endParaRPr lang="en-GB" dirty="0"/>
          </a:p>
        </p:txBody>
      </p:sp>
      <p:sp>
        <p:nvSpPr>
          <p:cNvPr id="6" name="Titel 5">
            <a:extLst>
              <a:ext uri="{FF2B5EF4-FFF2-40B4-BE49-F238E27FC236}">
                <a16:creationId xmlns:a16="http://schemas.microsoft.com/office/drawing/2014/main" id="{FB27B08D-3E70-48E6-AEC4-8998054EA069}"/>
              </a:ext>
            </a:extLst>
          </p:cNvPr>
          <p:cNvSpPr>
            <a:spLocks noGrp="1"/>
          </p:cNvSpPr>
          <p:nvPr>
            <p:ph type="title"/>
          </p:nvPr>
        </p:nvSpPr>
        <p:spPr>
          <a:xfrm>
            <a:off x="404786" y="382816"/>
            <a:ext cx="11382428" cy="757130"/>
          </a:xfrm>
        </p:spPr>
        <p:txBody>
          <a:bodyPr/>
          <a:lstStyle/>
          <a:p>
            <a:r>
              <a:rPr lang="de-DE" sz="2400" cap="none" dirty="0">
                <a:solidFill>
                  <a:schemeClr val="tx1"/>
                </a:solidFill>
              </a:rPr>
              <a:t>Das Hauptsymptom der Sehstörung ist Nachtblindheit. Insgesamt wurden 947 Symptome genannt, die im Laufe des Lebens auftreten. </a:t>
            </a:r>
          </a:p>
        </p:txBody>
      </p:sp>
      <p:sp>
        <p:nvSpPr>
          <p:cNvPr id="12" name="Text Placeholder 27">
            <a:extLst>
              <a:ext uri="{FF2B5EF4-FFF2-40B4-BE49-F238E27FC236}">
                <a16:creationId xmlns:a16="http://schemas.microsoft.com/office/drawing/2014/main" id="{31D7E452-2907-49FD-88C6-AF0485BF5F9D}"/>
              </a:ext>
            </a:extLst>
          </p:cNvPr>
          <p:cNvSpPr txBox="1">
            <a:spLocks/>
          </p:cNvSpPr>
          <p:nvPr/>
        </p:nvSpPr>
        <p:spPr bwMode="gray">
          <a:xfrm>
            <a:off x="382932" y="5698614"/>
            <a:ext cx="11629798" cy="459274"/>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Symptome</a:t>
            </a:r>
            <a:r>
              <a:rPr lang="en-AU" sz="1400" dirty="0">
                <a:solidFill>
                  <a:schemeClr val="tx1"/>
                </a:solidFill>
                <a:latin typeface="Arial"/>
              </a:rPr>
              <a:t> n=947 </a:t>
            </a:r>
          </a:p>
          <a:p>
            <a:pPr marL="0" indent="0" defTabSz="914126">
              <a:buClr>
                <a:srgbClr val="F8971D"/>
              </a:buClr>
              <a:tabLst>
                <a:tab pos="173038" algn="r"/>
              </a:tabLst>
            </a:pPr>
            <a:r>
              <a:rPr lang="en-AU" sz="1400" dirty="0">
                <a:solidFill>
                  <a:schemeClr val="tx1"/>
                </a:solidFill>
                <a:latin typeface="Arial"/>
              </a:rPr>
              <a:t>Q5. </a:t>
            </a:r>
            <a:r>
              <a:rPr lang="de-DE" sz="1400" dirty="0">
                <a:solidFill>
                  <a:schemeClr val="tx1"/>
                </a:solidFill>
                <a:latin typeface="Arial"/>
              </a:rPr>
              <a:t>Was waren die ersten Anzeichen (Symptome) dieser Sehstörung, die Sie, Ihre Eltern oder Ihr Arzt wahrgenommen haben/hat und wann begannen diese? (offene Frage) Mehrfachnennungen möglich. </a:t>
            </a:r>
            <a:endParaRPr lang="en-AU" sz="1400" dirty="0">
              <a:solidFill>
                <a:schemeClr val="tx1"/>
              </a:solidFill>
              <a:latin typeface="Arial"/>
            </a:endParaRPr>
          </a:p>
        </p:txBody>
      </p:sp>
      <p:graphicFrame>
        <p:nvGraphicFramePr>
          <p:cNvPr id="19" name="Diagramm 18">
            <a:extLst>
              <a:ext uri="{FF2B5EF4-FFF2-40B4-BE49-F238E27FC236}">
                <a16:creationId xmlns:a16="http://schemas.microsoft.com/office/drawing/2014/main" id="{7E479025-7E72-4CEC-AC65-2DD2D1AF7FC9}"/>
              </a:ext>
            </a:extLst>
          </p:cNvPr>
          <p:cNvGraphicFramePr/>
          <p:nvPr>
            <p:extLst>
              <p:ext uri="{D42A27DB-BD31-4B8C-83A1-F6EECF244321}">
                <p14:modId xmlns:p14="http://schemas.microsoft.com/office/powerpoint/2010/main" val="1154310312"/>
              </p:ext>
            </p:extLst>
          </p:nvPr>
        </p:nvGraphicFramePr>
        <p:xfrm>
          <a:off x="3314793" y="1962885"/>
          <a:ext cx="6345603" cy="3749246"/>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42">
            <a:extLst>
              <a:ext uri="{FF2B5EF4-FFF2-40B4-BE49-F238E27FC236}">
                <a16:creationId xmlns:a16="http://schemas.microsoft.com/office/drawing/2014/main" id="{63265A04-4B7B-4903-9A97-F893CA6F2605}"/>
              </a:ext>
            </a:extLst>
          </p:cNvPr>
          <p:cNvSpPr txBox="1"/>
          <p:nvPr/>
        </p:nvSpPr>
        <p:spPr>
          <a:xfrm>
            <a:off x="320294" y="1692963"/>
            <a:ext cx="8094500" cy="366412"/>
          </a:xfrm>
          <a:prstGeom prst="rect">
            <a:avLst/>
          </a:prstGeom>
          <a:noFill/>
        </p:spPr>
        <p:txBody>
          <a:bodyPr wrap="square" rtlCol="0">
            <a:noAutofit/>
          </a:bodyPr>
          <a:lstStyle/>
          <a:p>
            <a:pPr defTabSz="914126">
              <a:lnSpc>
                <a:spcPct val="90000"/>
              </a:lnSpc>
              <a:spcBef>
                <a:spcPts val="1200"/>
              </a:spcBef>
            </a:pPr>
            <a:r>
              <a:rPr lang="de-DE" sz="1600" b="1" dirty="0">
                <a:latin typeface="Arial"/>
              </a:rPr>
              <a:t>Genannten Symptome der Sehstörung inkl. Mehrfachnennungen</a:t>
            </a:r>
          </a:p>
        </p:txBody>
      </p:sp>
      <p:sp>
        <p:nvSpPr>
          <p:cNvPr id="25" name="Textfeld 24">
            <a:extLst>
              <a:ext uri="{FF2B5EF4-FFF2-40B4-BE49-F238E27FC236}">
                <a16:creationId xmlns:a16="http://schemas.microsoft.com/office/drawing/2014/main" id="{5FAA75CB-EF7B-45CA-94DD-DE36A7742A6F}"/>
              </a:ext>
            </a:extLst>
          </p:cNvPr>
          <p:cNvSpPr txBox="1"/>
          <p:nvPr/>
        </p:nvSpPr>
        <p:spPr>
          <a:xfrm>
            <a:off x="6754792" y="1551357"/>
            <a:ext cx="2448272" cy="584775"/>
          </a:xfrm>
          <a:prstGeom prst="rect">
            <a:avLst/>
          </a:prstGeom>
          <a:noFill/>
        </p:spPr>
        <p:txBody>
          <a:bodyPr wrap="square" rtlCol="0">
            <a:spAutoFit/>
          </a:bodyPr>
          <a:lstStyle/>
          <a:p>
            <a:r>
              <a:rPr lang="de-DE" sz="1600" dirty="0"/>
              <a:t>Basis: alle Symptome</a:t>
            </a:r>
          </a:p>
          <a:p>
            <a:r>
              <a:rPr lang="de-DE" sz="1600" dirty="0"/>
              <a:t>(n=947)</a:t>
            </a:r>
          </a:p>
        </p:txBody>
      </p:sp>
      <p:sp>
        <p:nvSpPr>
          <p:cNvPr id="26" name="Textfeld 25">
            <a:extLst>
              <a:ext uri="{FF2B5EF4-FFF2-40B4-BE49-F238E27FC236}">
                <a16:creationId xmlns:a16="http://schemas.microsoft.com/office/drawing/2014/main" id="{7B4B2E0F-B9BE-4359-BD49-0A3F8637BA23}"/>
              </a:ext>
            </a:extLst>
          </p:cNvPr>
          <p:cNvSpPr txBox="1"/>
          <p:nvPr/>
        </p:nvSpPr>
        <p:spPr>
          <a:xfrm>
            <a:off x="9390183" y="1551357"/>
            <a:ext cx="2531629" cy="584775"/>
          </a:xfrm>
          <a:prstGeom prst="rect">
            <a:avLst/>
          </a:prstGeom>
          <a:noFill/>
        </p:spPr>
        <p:txBody>
          <a:bodyPr wrap="square" rtlCol="0">
            <a:spAutoFit/>
          </a:bodyPr>
          <a:lstStyle/>
          <a:p>
            <a:r>
              <a:rPr lang="de-DE" sz="1600" dirty="0"/>
              <a:t>Basis: Nur Erstsymptome</a:t>
            </a:r>
          </a:p>
          <a:p>
            <a:r>
              <a:rPr lang="de-DE" sz="1600" dirty="0"/>
              <a:t>(n=294)</a:t>
            </a:r>
          </a:p>
        </p:txBody>
      </p:sp>
      <p:sp>
        <p:nvSpPr>
          <p:cNvPr id="3" name="Textfeld 2">
            <a:extLst>
              <a:ext uri="{FF2B5EF4-FFF2-40B4-BE49-F238E27FC236}">
                <a16:creationId xmlns:a16="http://schemas.microsoft.com/office/drawing/2014/main" id="{DC2D1C2B-2BA7-435B-8AF6-90A9BBF101C5}"/>
              </a:ext>
            </a:extLst>
          </p:cNvPr>
          <p:cNvSpPr txBox="1"/>
          <p:nvPr/>
        </p:nvSpPr>
        <p:spPr>
          <a:xfrm>
            <a:off x="6492044" y="6237312"/>
            <a:ext cx="4772438" cy="523220"/>
          </a:xfrm>
          <a:prstGeom prst="rect">
            <a:avLst/>
          </a:prstGeom>
          <a:noFill/>
        </p:spPr>
        <p:txBody>
          <a:bodyPr wrap="square" rtlCol="0">
            <a:spAutoFit/>
          </a:bodyPr>
          <a:lstStyle/>
          <a:p>
            <a:pPr algn="r"/>
            <a:r>
              <a:rPr lang="de-DE" sz="1400" dirty="0"/>
              <a:t>Hinweis: Icons zeigen an, ob ein Wert in einer Subgruppe signifikant höher ist als Total</a:t>
            </a:r>
          </a:p>
        </p:txBody>
      </p:sp>
      <p:grpSp>
        <p:nvGrpSpPr>
          <p:cNvPr id="24" name="Group 218">
            <a:extLst>
              <a:ext uri="{FF2B5EF4-FFF2-40B4-BE49-F238E27FC236}">
                <a16:creationId xmlns:a16="http://schemas.microsoft.com/office/drawing/2014/main" id="{7AF2CBC6-ED4F-4085-9FFC-C171229117EE}"/>
              </a:ext>
            </a:extLst>
          </p:cNvPr>
          <p:cNvGrpSpPr>
            <a:grpSpLocks noChangeAspect="1"/>
          </p:cNvGrpSpPr>
          <p:nvPr/>
        </p:nvGrpSpPr>
        <p:grpSpPr>
          <a:xfrm>
            <a:off x="7644172" y="4962147"/>
            <a:ext cx="243652" cy="324997"/>
            <a:chOff x="-1057148" y="4409794"/>
            <a:chExt cx="776088" cy="1035190"/>
          </a:xfrm>
          <a:solidFill>
            <a:schemeClr val="tx1"/>
          </a:solidFill>
        </p:grpSpPr>
        <p:sp>
          <p:nvSpPr>
            <p:cNvPr id="27" name="Freeform 94">
              <a:extLst>
                <a:ext uri="{FF2B5EF4-FFF2-40B4-BE49-F238E27FC236}">
                  <a16:creationId xmlns:a16="http://schemas.microsoft.com/office/drawing/2014/main" id="{F28647ED-0BAB-4BC8-8168-EACD565062CE}"/>
                </a:ext>
              </a:extLst>
            </p:cNvPr>
            <p:cNvSpPr>
              <a:spLocks/>
            </p:cNvSpPr>
            <p:nvPr/>
          </p:nvSpPr>
          <p:spPr bwMode="auto">
            <a:xfrm>
              <a:off x="-1057148" y="4446982"/>
              <a:ext cx="776088" cy="998002"/>
            </a:xfrm>
            <a:custGeom>
              <a:avLst/>
              <a:gdLst/>
              <a:ahLst/>
              <a:cxnLst>
                <a:cxn ang="0">
                  <a:pos x="531" y="13"/>
                </a:cxn>
                <a:cxn ang="0">
                  <a:pos x="498" y="7"/>
                </a:cxn>
                <a:cxn ang="0">
                  <a:pos x="357" y="106"/>
                </a:cxn>
                <a:cxn ang="0">
                  <a:pos x="271" y="120"/>
                </a:cxn>
                <a:cxn ang="0">
                  <a:pos x="271" y="120"/>
                </a:cxn>
                <a:cxn ang="0">
                  <a:pos x="270" y="120"/>
                </a:cxn>
                <a:cxn ang="0">
                  <a:pos x="268" y="120"/>
                </a:cxn>
                <a:cxn ang="0">
                  <a:pos x="268" y="120"/>
                </a:cxn>
                <a:cxn ang="0">
                  <a:pos x="182" y="106"/>
                </a:cxn>
                <a:cxn ang="0">
                  <a:pos x="41" y="7"/>
                </a:cxn>
                <a:cxn ang="0">
                  <a:pos x="8" y="13"/>
                </a:cxn>
                <a:cxn ang="0">
                  <a:pos x="14" y="47"/>
                </a:cxn>
                <a:cxn ang="0">
                  <a:pos x="141" y="136"/>
                </a:cxn>
                <a:cxn ang="0">
                  <a:pos x="193" y="178"/>
                </a:cxn>
                <a:cxn ang="0">
                  <a:pos x="193" y="358"/>
                </a:cxn>
                <a:cxn ang="0">
                  <a:pos x="193" y="359"/>
                </a:cxn>
                <a:cxn ang="0">
                  <a:pos x="193" y="656"/>
                </a:cxn>
                <a:cxn ang="0">
                  <a:pos x="230" y="693"/>
                </a:cxn>
                <a:cxn ang="0">
                  <a:pos x="266" y="656"/>
                </a:cxn>
                <a:cxn ang="0">
                  <a:pos x="266" y="407"/>
                </a:cxn>
                <a:cxn ang="0">
                  <a:pos x="271" y="407"/>
                </a:cxn>
                <a:cxn ang="0">
                  <a:pos x="271" y="656"/>
                </a:cxn>
                <a:cxn ang="0">
                  <a:pos x="307" y="693"/>
                </a:cxn>
                <a:cxn ang="0">
                  <a:pos x="344" y="656"/>
                </a:cxn>
                <a:cxn ang="0">
                  <a:pos x="344" y="359"/>
                </a:cxn>
                <a:cxn ang="0">
                  <a:pos x="344" y="358"/>
                </a:cxn>
                <a:cxn ang="0">
                  <a:pos x="344" y="181"/>
                </a:cxn>
                <a:cxn ang="0">
                  <a:pos x="398" y="136"/>
                </a:cxn>
                <a:cxn ang="0">
                  <a:pos x="525" y="47"/>
                </a:cxn>
                <a:cxn ang="0">
                  <a:pos x="531" y="13"/>
                </a:cxn>
              </a:cxnLst>
              <a:rect l="0" t="0" r="r" b="b"/>
              <a:pathLst>
                <a:path w="539" h="693">
                  <a:moveTo>
                    <a:pt x="531" y="13"/>
                  </a:moveTo>
                  <a:cubicBezTo>
                    <a:pt x="524" y="2"/>
                    <a:pt x="509" y="0"/>
                    <a:pt x="498" y="7"/>
                  </a:cubicBezTo>
                  <a:cubicBezTo>
                    <a:pt x="357" y="106"/>
                    <a:pt x="357" y="106"/>
                    <a:pt x="357" y="106"/>
                  </a:cubicBezTo>
                  <a:cubicBezTo>
                    <a:pt x="332" y="122"/>
                    <a:pt x="318" y="121"/>
                    <a:pt x="271" y="120"/>
                  </a:cubicBezTo>
                  <a:cubicBezTo>
                    <a:pt x="271" y="120"/>
                    <a:pt x="271" y="120"/>
                    <a:pt x="271" y="120"/>
                  </a:cubicBezTo>
                  <a:cubicBezTo>
                    <a:pt x="270" y="120"/>
                    <a:pt x="270" y="120"/>
                    <a:pt x="270" y="120"/>
                  </a:cubicBezTo>
                  <a:cubicBezTo>
                    <a:pt x="269" y="120"/>
                    <a:pt x="269" y="120"/>
                    <a:pt x="268" y="120"/>
                  </a:cubicBezTo>
                  <a:cubicBezTo>
                    <a:pt x="268" y="120"/>
                    <a:pt x="268" y="120"/>
                    <a:pt x="268" y="120"/>
                  </a:cubicBezTo>
                  <a:cubicBezTo>
                    <a:pt x="222" y="121"/>
                    <a:pt x="207" y="122"/>
                    <a:pt x="182" y="106"/>
                  </a:cubicBezTo>
                  <a:cubicBezTo>
                    <a:pt x="41" y="7"/>
                    <a:pt x="41" y="7"/>
                    <a:pt x="41" y="7"/>
                  </a:cubicBezTo>
                  <a:cubicBezTo>
                    <a:pt x="31" y="0"/>
                    <a:pt x="16" y="2"/>
                    <a:pt x="8" y="13"/>
                  </a:cubicBezTo>
                  <a:cubicBezTo>
                    <a:pt x="0" y="24"/>
                    <a:pt x="3" y="39"/>
                    <a:pt x="14" y="47"/>
                  </a:cubicBezTo>
                  <a:cubicBezTo>
                    <a:pt x="141" y="136"/>
                    <a:pt x="141" y="136"/>
                    <a:pt x="141" y="136"/>
                  </a:cubicBezTo>
                  <a:cubicBezTo>
                    <a:pt x="162" y="154"/>
                    <a:pt x="186" y="170"/>
                    <a:pt x="193" y="178"/>
                  </a:cubicBezTo>
                  <a:cubicBezTo>
                    <a:pt x="193" y="358"/>
                    <a:pt x="193" y="358"/>
                    <a:pt x="193" y="358"/>
                  </a:cubicBezTo>
                  <a:cubicBezTo>
                    <a:pt x="193" y="359"/>
                    <a:pt x="193" y="359"/>
                    <a:pt x="193" y="359"/>
                  </a:cubicBezTo>
                  <a:cubicBezTo>
                    <a:pt x="193" y="656"/>
                    <a:pt x="193" y="656"/>
                    <a:pt x="193" y="656"/>
                  </a:cubicBezTo>
                  <a:cubicBezTo>
                    <a:pt x="193" y="676"/>
                    <a:pt x="209" y="693"/>
                    <a:pt x="230" y="693"/>
                  </a:cubicBezTo>
                  <a:cubicBezTo>
                    <a:pt x="250" y="693"/>
                    <a:pt x="266" y="676"/>
                    <a:pt x="266" y="656"/>
                  </a:cubicBezTo>
                  <a:cubicBezTo>
                    <a:pt x="266" y="407"/>
                    <a:pt x="266" y="407"/>
                    <a:pt x="266" y="407"/>
                  </a:cubicBezTo>
                  <a:cubicBezTo>
                    <a:pt x="271" y="407"/>
                    <a:pt x="271" y="407"/>
                    <a:pt x="271" y="407"/>
                  </a:cubicBezTo>
                  <a:cubicBezTo>
                    <a:pt x="271" y="656"/>
                    <a:pt x="271" y="656"/>
                    <a:pt x="271" y="656"/>
                  </a:cubicBezTo>
                  <a:cubicBezTo>
                    <a:pt x="271" y="676"/>
                    <a:pt x="287" y="693"/>
                    <a:pt x="307" y="693"/>
                  </a:cubicBezTo>
                  <a:cubicBezTo>
                    <a:pt x="327" y="693"/>
                    <a:pt x="344" y="676"/>
                    <a:pt x="344" y="656"/>
                  </a:cubicBezTo>
                  <a:cubicBezTo>
                    <a:pt x="344" y="359"/>
                    <a:pt x="344" y="359"/>
                    <a:pt x="344" y="359"/>
                  </a:cubicBezTo>
                  <a:cubicBezTo>
                    <a:pt x="344" y="358"/>
                    <a:pt x="344" y="358"/>
                    <a:pt x="344" y="358"/>
                  </a:cubicBezTo>
                  <a:cubicBezTo>
                    <a:pt x="344" y="181"/>
                    <a:pt x="344" y="181"/>
                    <a:pt x="344" y="181"/>
                  </a:cubicBezTo>
                  <a:cubicBezTo>
                    <a:pt x="344" y="176"/>
                    <a:pt x="373" y="157"/>
                    <a:pt x="398" y="136"/>
                  </a:cubicBezTo>
                  <a:cubicBezTo>
                    <a:pt x="525" y="47"/>
                    <a:pt x="525" y="47"/>
                    <a:pt x="525" y="47"/>
                  </a:cubicBezTo>
                  <a:cubicBezTo>
                    <a:pt x="536" y="39"/>
                    <a:pt x="539" y="24"/>
                    <a:pt x="531"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sp>
          <p:nvSpPr>
            <p:cNvPr id="28" name="Oval 95">
              <a:extLst>
                <a:ext uri="{FF2B5EF4-FFF2-40B4-BE49-F238E27FC236}">
                  <a16:creationId xmlns:a16="http://schemas.microsoft.com/office/drawing/2014/main" id="{0723B7A3-39ED-4A88-B07A-DF6963B481FA}"/>
                </a:ext>
              </a:extLst>
            </p:cNvPr>
            <p:cNvSpPr>
              <a:spLocks noChangeArrowheads="1"/>
            </p:cNvSpPr>
            <p:nvPr/>
          </p:nvSpPr>
          <p:spPr bwMode="auto">
            <a:xfrm>
              <a:off x="-777317" y="4409794"/>
              <a:ext cx="196918" cy="19691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02756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80B49-6774-4F91-A051-EAD1149AC104}"/>
              </a:ext>
            </a:extLst>
          </p:cNvPr>
          <p:cNvSpPr>
            <a:spLocks noGrp="1"/>
          </p:cNvSpPr>
          <p:nvPr>
            <p:ph type="title"/>
          </p:nvPr>
        </p:nvSpPr>
        <p:spPr>
          <a:xfrm>
            <a:off x="404786" y="382816"/>
            <a:ext cx="11382428" cy="424732"/>
          </a:xfrm>
        </p:spPr>
        <p:txBody>
          <a:bodyPr/>
          <a:lstStyle/>
          <a:p>
            <a:r>
              <a:rPr lang="de-DE" sz="2400" cap="none" dirty="0">
                <a:solidFill>
                  <a:schemeClr val="tx1"/>
                </a:solidFill>
              </a:rPr>
              <a:t>Weitere Symptome. </a:t>
            </a:r>
          </a:p>
        </p:txBody>
      </p:sp>
      <p:sp>
        <p:nvSpPr>
          <p:cNvPr id="7" name="Rectangle 20">
            <a:extLst>
              <a:ext uri="{FF2B5EF4-FFF2-40B4-BE49-F238E27FC236}">
                <a16:creationId xmlns:a16="http://schemas.microsoft.com/office/drawing/2014/main" id="{B45EFF78-3F5C-4813-9164-CD64D12B8166}"/>
              </a:ext>
            </a:extLst>
          </p:cNvPr>
          <p:cNvSpPr/>
          <p:nvPr/>
        </p:nvSpPr>
        <p:spPr bwMode="gray">
          <a:xfrm>
            <a:off x="485787" y="1592796"/>
            <a:ext cx="11301427" cy="4032448"/>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8" name="Textfeld 7">
            <a:extLst>
              <a:ext uri="{FF2B5EF4-FFF2-40B4-BE49-F238E27FC236}">
                <a16:creationId xmlns:a16="http://schemas.microsoft.com/office/drawing/2014/main" id="{4FCED7CD-D6AE-4954-8691-58396EDA3590}"/>
              </a:ext>
            </a:extLst>
          </p:cNvPr>
          <p:cNvSpPr txBox="1"/>
          <p:nvPr/>
        </p:nvSpPr>
        <p:spPr>
          <a:xfrm>
            <a:off x="485787" y="2107202"/>
            <a:ext cx="4060822" cy="3477875"/>
          </a:xfrm>
          <a:prstGeom prst="rect">
            <a:avLst/>
          </a:prstGeom>
          <a:noFill/>
        </p:spPr>
        <p:txBody>
          <a:bodyPr wrap="square" rtlCol="0">
            <a:spAutoFit/>
          </a:bodyPr>
          <a:lstStyle/>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Verschlechterung des Kontrastsehens</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Verschlechterung der Dunkeladaption</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Schwierigkeiten beim Fixieren</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Nystagmus</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Retinitis Pigmentosa</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Grauer Star</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Probleme beim Autofahren</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Verschlechterung der Helladaption</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Weitsichtigkeit</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Linien werden schief</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Blitze</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Punkte im Sichtfeld</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kippende Buchstaben</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Schwierigkeiten beim Erkennen von Gesichtern</a:t>
            </a:r>
          </a:p>
          <a:p>
            <a:pPr marL="285750" indent="-285750">
              <a:buFont typeface="Arial" panose="020B0604020202020204" pitchFamily="34" charset="0"/>
              <a:buChar char="•"/>
            </a:pPr>
            <a:endParaRPr lang="de-DE" sz="900" dirty="0"/>
          </a:p>
        </p:txBody>
      </p:sp>
      <p:sp>
        <p:nvSpPr>
          <p:cNvPr id="12" name="Textfeld 11">
            <a:extLst>
              <a:ext uri="{FF2B5EF4-FFF2-40B4-BE49-F238E27FC236}">
                <a16:creationId xmlns:a16="http://schemas.microsoft.com/office/drawing/2014/main" id="{9FC76B83-5AEA-436E-971E-B2975F3D134C}"/>
              </a:ext>
            </a:extLst>
          </p:cNvPr>
          <p:cNvSpPr txBox="1"/>
          <p:nvPr/>
        </p:nvSpPr>
        <p:spPr>
          <a:xfrm>
            <a:off x="4475820" y="1988190"/>
            <a:ext cx="3644034" cy="3539430"/>
          </a:xfrm>
          <a:prstGeom prst="rect">
            <a:avLst/>
          </a:prstGeom>
          <a:noFill/>
        </p:spPr>
        <p:txBody>
          <a:bodyPr wrap="square">
            <a:spAutoFit/>
          </a:bodyPr>
          <a:lstStyle/>
          <a:p>
            <a:pPr marL="285750" indent="-285750" fontAlgn="b">
              <a:buFont typeface="Arial" panose="020B0604020202020204" pitchFamily="34" charset="0"/>
              <a:buChar char="•"/>
            </a:pPr>
            <a:r>
              <a:rPr lang="de-DE" sz="1400" b="0" i="0" u="none" strike="noStrike" kern="1200" dirty="0">
                <a:effectLst/>
                <a:latin typeface="Arial" panose="020B0604020202020204" pitchFamily="34" charset="0"/>
              </a:rPr>
              <a:t>wechselnde Sehkraft weil Flüssigkeit schwankt / Sicca-Symptomatik</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Augenreiben</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Orientierungsprobleme</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keine Verbesserung durch Brille</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err="1">
                <a:effectLst/>
                <a:latin typeface="Arial" panose="020B0604020202020204" pitchFamily="34" charset="0"/>
              </a:rPr>
              <a:t>Metamorphosien</a:t>
            </a:r>
            <a:endParaRPr lang="de-DE" sz="1400" b="0" i="0" u="none" strike="noStrike" kern="1200"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Sehtest zum Führerschein nicht bestanden</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Therapien / Augenarztbesuche</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Schwierigkeiten beim Sport</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Schielwinkel</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Netzhautablösung</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Eintrübung</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Probleme richtige Brillenstärke zu finden</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Fehlsichtigkeit</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Kopfschmerzen</a:t>
            </a:r>
          </a:p>
        </p:txBody>
      </p:sp>
      <p:sp>
        <p:nvSpPr>
          <p:cNvPr id="14" name="Textfeld 13">
            <a:extLst>
              <a:ext uri="{FF2B5EF4-FFF2-40B4-BE49-F238E27FC236}">
                <a16:creationId xmlns:a16="http://schemas.microsoft.com/office/drawing/2014/main" id="{4C2BB049-D420-4D6B-8C3E-DD885E9237AB}"/>
              </a:ext>
            </a:extLst>
          </p:cNvPr>
          <p:cNvSpPr txBox="1"/>
          <p:nvPr/>
        </p:nvSpPr>
        <p:spPr>
          <a:xfrm>
            <a:off x="8283717" y="2187438"/>
            <a:ext cx="3520762" cy="3077766"/>
          </a:xfrm>
          <a:prstGeom prst="rect">
            <a:avLst/>
          </a:prstGeom>
          <a:noFill/>
        </p:spPr>
        <p:txBody>
          <a:bodyPr wrap="square">
            <a:spAutoFit/>
          </a:bodyPr>
          <a:lstStyle/>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Augentränen</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Anomalien hinter den Augen</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Glaskörperablösung</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Augendruck</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kein 3-dimensionales Sehen</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Augen umgedreht</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err="1">
                <a:solidFill>
                  <a:srgbClr val="000000"/>
                </a:solidFill>
                <a:effectLst/>
                <a:latin typeface="Arial" panose="020B0604020202020204" pitchFamily="34" charset="0"/>
              </a:rPr>
              <a:t>haloartige</a:t>
            </a:r>
            <a:r>
              <a:rPr lang="de-DE" sz="1400" b="0" i="0" u="none" strike="noStrike" kern="1200" dirty="0">
                <a:solidFill>
                  <a:srgbClr val="000000"/>
                </a:solidFill>
                <a:effectLst/>
                <a:latin typeface="Arial" panose="020B0604020202020204" pitchFamily="34" charset="0"/>
              </a:rPr>
              <a:t> in Kreisform bewegende Rohre</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nur hell/dunkel sichtbar</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err="1">
                <a:solidFill>
                  <a:srgbClr val="000000"/>
                </a:solidFill>
                <a:effectLst/>
                <a:latin typeface="Arial" panose="020B0604020202020204" pitchFamily="34" charset="0"/>
              </a:rPr>
              <a:t>Gliose</a:t>
            </a:r>
            <a:endParaRPr lang="de-DE" sz="1400" b="0" i="0" u="none" strike="noStrike" kern="1200" dirty="0">
              <a:solidFill>
                <a:srgbClr val="000000"/>
              </a:solidFill>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frühzeitiges Ermüden durch Bildschirmarbeit</a:t>
            </a: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Astigmatismus</a:t>
            </a:r>
          </a:p>
          <a:p>
            <a:pPr marL="285750" indent="-285750" algn="l" rtl="0" eaLnBrk="1" fontAlgn="b" latinLnBrk="0" hangingPunct="1">
              <a:spcBef>
                <a:spcPts val="0"/>
              </a:spcBef>
              <a:spcAft>
                <a:spcPts val="0"/>
              </a:spcAft>
              <a:buFont typeface="Arial" panose="020B0604020202020204" pitchFamily="34" charset="0"/>
              <a:buChar char="•"/>
            </a:pPr>
            <a:endParaRPr lang="de-DE" sz="1200" b="0" i="0" u="none" strike="noStrike" dirty="0">
              <a:effectLst/>
              <a:latin typeface="Arial" panose="020B0604020202020204" pitchFamily="34" charset="0"/>
            </a:endParaRPr>
          </a:p>
        </p:txBody>
      </p:sp>
      <p:sp>
        <p:nvSpPr>
          <p:cNvPr id="15" name="TextBox 42">
            <a:extLst>
              <a:ext uri="{FF2B5EF4-FFF2-40B4-BE49-F238E27FC236}">
                <a16:creationId xmlns:a16="http://schemas.microsoft.com/office/drawing/2014/main" id="{F8555E7E-36C4-470D-914E-37C9CA82F7C9}"/>
              </a:ext>
            </a:extLst>
          </p:cNvPr>
          <p:cNvSpPr txBox="1"/>
          <p:nvPr/>
        </p:nvSpPr>
        <p:spPr>
          <a:xfrm>
            <a:off x="462618" y="1628800"/>
            <a:ext cx="7001534" cy="270884"/>
          </a:xfrm>
          <a:prstGeom prst="rect">
            <a:avLst/>
          </a:prstGeom>
          <a:noFill/>
        </p:spPr>
        <p:txBody>
          <a:bodyPr wrap="square" rtlCol="0">
            <a:noAutofit/>
          </a:bodyPr>
          <a:lstStyle/>
          <a:p>
            <a:pPr defTabSz="914126">
              <a:lnSpc>
                <a:spcPct val="90000"/>
              </a:lnSpc>
              <a:spcBef>
                <a:spcPts val="300"/>
              </a:spcBef>
              <a:defRPr/>
            </a:pPr>
            <a:r>
              <a:rPr lang="en-AU" sz="1600" b="1" dirty="0" err="1">
                <a:latin typeface="Arial"/>
              </a:rPr>
              <a:t>Symptome</a:t>
            </a:r>
            <a:r>
              <a:rPr lang="en-AU" sz="1600" b="1" dirty="0">
                <a:latin typeface="Arial"/>
              </a:rPr>
              <a:t> </a:t>
            </a:r>
            <a:r>
              <a:rPr lang="de-DE" sz="1600" b="1" dirty="0">
                <a:latin typeface="Arial"/>
              </a:rPr>
              <a:t>– weitere Nennungen &lt;3%</a:t>
            </a:r>
            <a:endParaRPr kumimoji="0" lang="de-DE" sz="1200" b="0" i="0" u="none" strike="noStrike" kern="1200" cap="all" spc="0" normalizeH="0" baseline="0" noProof="0" dirty="0">
              <a:ln>
                <a:noFill/>
              </a:ln>
              <a:effectLst/>
              <a:uLnTx/>
              <a:uFillTx/>
              <a:latin typeface="Arial"/>
              <a:ea typeface="+mn-ea"/>
              <a:cs typeface="+mn-cs"/>
            </a:endParaRPr>
          </a:p>
        </p:txBody>
      </p:sp>
      <p:sp>
        <p:nvSpPr>
          <p:cNvPr id="3" name="Foliennummernplatzhalter 2">
            <a:extLst>
              <a:ext uri="{FF2B5EF4-FFF2-40B4-BE49-F238E27FC236}">
                <a16:creationId xmlns:a16="http://schemas.microsoft.com/office/drawing/2014/main" id="{665DB26A-A1AC-42C1-9677-A5AFDC288257}"/>
              </a:ext>
            </a:extLst>
          </p:cNvPr>
          <p:cNvSpPr>
            <a:spLocks noGrp="1"/>
          </p:cNvSpPr>
          <p:nvPr>
            <p:ph type="sldNum" sz="quarter" idx="20"/>
          </p:nvPr>
        </p:nvSpPr>
        <p:spPr/>
        <p:txBody>
          <a:bodyPr/>
          <a:lstStyle/>
          <a:p>
            <a:fld id="{D61AABEC-672F-4B68-B914-690DA978312C}" type="slidenum">
              <a:rPr lang="en-GB" smtClean="0"/>
              <a:pPr/>
              <a:t>18</a:t>
            </a:fld>
            <a:r>
              <a:rPr lang="en-GB"/>
              <a:t> ‒ </a:t>
            </a:r>
            <a:endParaRPr lang="en-GB" dirty="0"/>
          </a:p>
        </p:txBody>
      </p:sp>
      <p:sp>
        <p:nvSpPr>
          <p:cNvPr id="11" name="Text Placeholder 27">
            <a:extLst>
              <a:ext uri="{FF2B5EF4-FFF2-40B4-BE49-F238E27FC236}">
                <a16:creationId xmlns:a16="http://schemas.microsoft.com/office/drawing/2014/main" id="{E479DB2F-8AF6-4301-B37A-7C613B962542}"/>
              </a:ext>
            </a:extLst>
          </p:cNvPr>
          <p:cNvSpPr txBox="1">
            <a:spLocks/>
          </p:cNvSpPr>
          <p:nvPr/>
        </p:nvSpPr>
        <p:spPr bwMode="gray">
          <a:xfrm>
            <a:off x="382853" y="5716046"/>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Symptome</a:t>
            </a:r>
            <a:r>
              <a:rPr lang="en-AU" sz="1400" dirty="0">
                <a:solidFill>
                  <a:schemeClr val="tx1"/>
                </a:solidFill>
                <a:latin typeface="Arial"/>
              </a:rPr>
              <a:t> n=947 </a:t>
            </a:r>
          </a:p>
          <a:p>
            <a:pPr marL="0" indent="0" defTabSz="914126">
              <a:buClr>
                <a:srgbClr val="F8971D"/>
              </a:buClr>
              <a:tabLst>
                <a:tab pos="173038" algn="r"/>
              </a:tabLst>
            </a:pPr>
            <a:r>
              <a:rPr lang="en-AU" sz="1400" dirty="0">
                <a:solidFill>
                  <a:schemeClr val="tx1"/>
                </a:solidFill>
                <a:latin typeface="Arial"/>
              </a:rPr>
              <a:t>Q5. </a:t>
            </a:r>
            <a:r>
              <a:rPr lang="de-DE" sz="1400" dirty="0">
                <a:solidFill>
                  <a:schemeClr val="tx1"/>
                </a:solidFill>
                <a:latin typeface="Arial"/>
              </a:rPr>
              <a:t>Was waren die ersten Anzeichen (Symptome) dieser Sehstörung, die Sie, Ihre Eltern oder Ihr Arzt wahrgenommen haben/hat und wann begannen diese? (offene Frage) Mehrfachnennungen möglich. </a:t>
            </a:r>
            <a:endParaRPr lang="en-AU" sz="1400" dirty="0">
              <a:solidFill>
                <a:schemeClr val="tx1"/>
              </a:solidFill>
              <a:latin typeface="Arial"/>
            </a:endParaRPr>
          </a:p>
        </p:txBody>
      </p:sp>
    </p:spTree>
    <p:extLst>
      <p:ext uri="{BB962C8B-B14F-4D97-AF65-F5344CB8AC3E}">
        <p14:creationId xmlns:p14="http://schemas.microsoft.com/office/powerpoint/2010/main" val="3946553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21674-F9EA-4A45-B71B-D5FB282A4C9E}"/>
              </a:ext>
            </a:extLst>
          </p:cNvPr>
          <p:cNvSpPr>
            <a:spLocks noGrp="1"/>
          </p:cNvSpPr>
          <p:nvPr>
            <p:ph type="title"/>
          </p:nvPr>
        </p:nvSpPr>
        <p:spPr>
          <a:xfrm>
            <a:off x="404786" y="382816"/>
            <a:ext cx="11382428" cy="1089529"/>
          </a:xfrm>
        </p:spPr>
        <p:txBody>
          <a:bodyPr/>
          <a:lstStyle/>
          <a:p>
            <a:r>
              <a:rPr lang="de-DE" sz="2400" cap="none" dirty="0">
                <a:solidFill>
                  <a:schemeClr val="tx1"/>
                </a:solidFill>
              </a:rPr>
              <a:t>Die meisten Patienten haben 2-3 Ärzte bis zur finalen Diagnose aufgesucht und 1-4 Arztbesuche gehabt. </a:t>
            </a:r>
            <a:br>
              <a:rPr lang="de-DE" sz="2400" cap="none" dirty="0">
                <a:solidFill>
                  <a:schemeClr val="tx1"/>
                </a:solidFill>
              </a:rPr>
            </a:br>
            <a:endParaRPr lang="de-DE" sz="2400" cap="none" dirty="0">
              <a:solidFill>
                <a:schemeClr val="tx1"/>
              </a:solidFill>
            </a:endParaRPr>
          </a:p>
        </p:txBody>
      </p:sp>
      <p:sp>
        <p:nvSpPr>
          <p:cNvPr id="4" name="Rectangle 20">
            <a:extLst>
              <a:ext uri="{FF2B5EF4-FFF2-40B4-BE49-F238E27FC236}">
                <a16:creationId xmlns:a16="http://schemas.microsoft.com/office/drawing/2014/main" id="{DA214503-B6DD-4DF0-9380-53CBB82FFE36}"/>
              </a:ext>
            </a:extLst>
          </p:cNvPr>
          <p:cNvSpPr/>
          <p:nvPr/>
        </p:nvSpPr>
        <p:spPr bwMode="gray">
          <a:xfrm>
            <a:off x="485787" y="1628775"/>
            <a:ext cx="5468020" cy="3600425"/>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graphicFrame>
        <p:nvGraphicFramePr>
          <p:cNvPr id="5" name="Diagramm 4">
            <a:extLst>
              <a:ext uri="{FF2B5EF4-FFF2-40B4-BE49-F238E27FC236}">
                <a16:creationId xmlns:a16="http://schemas.microsoft.com/office/drawing/2014/main" id="{BED3BA31-1B79-4EB3-BB6B-DCFFAB91E30C}"/>
              </a:ext>
            </a:extLst>
          </p:cNvPr>
          <p:cNvGraphicFramePr/>
          <p:nvPr>
            <p:extLst>
              <p:ext uri="{D42A27DB-BD31-4B8C-83A1-F6EECF244321}">
                <p14:modId xmlns:p14="http://schemas.microsoft.com/office/powerpoint/2010/main" val="2625966135"/>
              </p:ext>
            </p:extLst>
          </p:nvPr>
        </p:nvGraphicFramePr>
        <p:xfrm>
          <a:off x="587388" y="2422526"/>
          <a:ext cx="3924436" cy="231991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42">
            <a:extLst>
              <a:ext uri="{FF2B5EF4-FFF2-40B4-BE49-F238E27FC236}">
                <a16:creationId xmlns:a16="http://schemas.microsoft.com/office/drawing/2014/main" id="{7502C609-4C5E-48B0-B8A8-613B2E2E54DC}"/>
              </a:ext>
            </a:extLst>
          </p:cNvPr>
          <p:cNvSpPr txBox="1"/>
          <p:nvPr/>
        </p:nvSpPr>
        <p:spPr>
          <a:xfrm>
            <a:off x="462618" y="1628800"/>
            <a:ext cx="5468020"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Anzahl </a:t>
            </a:r>
            <a:r>
              <a:rPr lang="de-DE" sz="1400" b="1" u="sng" dirty="0">
                <a:latin typeface="Arial"/>
              </a:rPr>
              <a:t>aufgesuchter Ärzte </a:t>
            </a:r>
            <a:r>
              <a:rPr lang="de-DE" sz="1400" b="1" dirty="0">
                <a:latin typeface="Arial"/>
              </a:rPr>
              <a:t>bis zur finalen Diagnose</a:t>
            </a:r>
          </a:p>
        </p:txBody>
      </p:sp>
      <p:sp>
        <p:nvSpPr>
          <p:cNvPr id="7" name="Rectangle 20">
            <a:extLst>
              <a:ext uri="{FF2B5EF4-FFF2-40B4-BE49-F238E27FC236}">
                <a16:creationId xmlns:a16="http://schemas.microsoft.com/office/drawing/2014/main" id="{BAF83114-6B5B-4746-81A3-97E3B6A4D111}"/>
              </a:ext>
            </a:extLst>
          </p:cNvPr>
          <p:cNvSpPr/>
          <p:nvPr/>
        </p:nvSpPr>
        <p:spPr bwMode="gray">
          <a:xfrm>
            <a:off x="6095999" y="1628774"/>
            <a:ext cx="5691215" cy="3600426"/>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8" name="TextBox 42">
            <a:extLst>
              <a:ext uri="{FF2B5EF4-FFF2-40B4-BE49-F238E27FC236}">
                <a16:creationId xmlns:a16="http://schemas.microsoft.com/office/drawing/2014/main" id="{D90C4A46-04DB-4291-9FFB-0D7351587FAD}"/>
              </a:ext>
            </a:extLst>
          </p:cNvPr>
          <p:cNvSpPr txBox="1"/>
          <p:nvPr/>
        </p:nvSpPr>
        <p:spPr>
          <a:xfrm>
            <a:off x="5806143" y="1628800"/>
            <a:ext cx="5981045"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Anzahl </a:t>
            </a:r>
            <a:r>
              <a:rPr lang="de-DE" sz="1400" b="1" u="sng" dirty="0">
                <a:latin typeface="Arial"/>
              </a:rPr>
              <a:t>Arztbesuche</a:t>
            </a:r>
            <a:r>
              <a:rPr lang="de-DE" sz="1400" b="1" dirty="0">
                <a:latin typeface="Arial"/>
              </a:rPr>
              <a:t> bis zur finalen Diagnose</a:t>
            </a:r>
          </a:p>
        </p:txBody>
      </p:sp>
      <p:graphicFrame>
        <p:nvGraphicFramePr>
          <p:cNvPr id="9" name="Diagramm 8">
            <a:extLst>
              <a:ext uri="{FF2B5EF4-FFF2-40B4-BE49-F238E27FC236}">
                <a16:creationId xmlns:a16="http://schemas.microsoft.com/office/drawing/2014/main" id="{B6815B93-FA2F-4D06-9069-E190780ADCD7}"/>
              </a:ext>
            </a:extLst>
          </p:cNvPr>
          <p:cNvGraphicFramePr/>
          <p:nvPr>
            <p:extLst>
              <p:ext uri="{D42A27DB-BD31-4B8C-83A1-F6EECF244321}">
                <p14:modId xmlns:p14="http://schemas.microsoft.com/office/powerpoint/2010/main" val="2823836673"/>
              </p:ext>
            </p:extLst>
          </p:nvPr>
        </p:nvGraphicFramePr>
        <p:xfrm>
          <a:off x="6132513" y="2422526"/>
          <a:ext cx="3924436" cy="231991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27">
            <a:extLst>
              <a:ext uri="{FF2B5EF4-FFF2-40B4-BE49-F238E27FC236}">
                <a16:creationId xmlns:a16="http://schemas.microsoft.com/office/drawing/2014/main" id="{52A85758-F945-4AFC-BB03-9C46DCA44128}"/>
              </a:ext>
            </a:extLst>
          </p:cNvPr>
          <p:cNvSpPr txBox="1">
            <a:spLocks/>
          </p:cNvSpPr>
          <p:nvPr/>
        </p:nvSpPr>
        <p:spPr bwMode="gray">
          <a:xfrm>
            <a:off x="378480" y="5354509"/>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n=246 </a:t>
            </a:r>
          </a:p>
          <a:p>
            <a:pPr marL="0" indent="0" defTabSz="914126">
              <a:buClr>
                <a:srgbClr val="F8971D"/>
              </a:buClr>
              <a:tabLst>
                <a:tab pos="173038" algn="r"/>
              </a:tabLst>
            </a:pPr>
            <a:r>
              <a:rPr lang="en-AU" sz="1400" dirty="0">
                <a:solidFill>
                  <a:schemeClr val="tx1"/>
                </a:solidFill>
                <a:latin typeface="Arial"/>
              </a:rPr>
              <a:t>Q6 </a:t>
            </a:r>
            <a:r>
              <a:rPr lang="de-DE" sz="1400" dirty="0">
                <a:solidFill>
                  <a:schemeClr val="tx1"/>
                </a:solidFill>
                <a:latin typeface="Arial"/>
              </a:rPr>
              <a:t>Wie viele Ärzte (inklusive Klinikärzte) haben Sie in etwa in der Zeit zwischen dem Auftreten der ersten Anzeichen bis zur finalen Diagnose „erbliche Netzhauterkrankung“ aufgesucht?</a:t>
            </a:r>
            <a:r>
              <a:rPr lang="en-AU" sz="1400" dirty="0">
                <a:solidFill>
                  <a:schemeClr val="tx1"/>
                </a:solidFill>
                <a:latin typeface="Arial"/>
              </a:rPr>
              <a:t> </a:t>
            </a:r>
            <a:br>
              <a:rPr lang="en-AU" sz="1400" dirty="0">
                <a:solidFill>
                  <a:schemeClr val="tx1"/>
                </a:solidFill>
                <a:latin typeface="Arial"/>
              </a:rPr>
            </a:br>
            <a:r>
              <a:rPr lang="en-AU" sz="1400" dirty="0">
                <a:solidFill>
                  <a:schemeClr val="tx1"/>
                </a:solidFill>
                <a:latin typeface="Arial"/>
              </a:rPr>
              <a:t>Q7 </a:t>
            </a:r>
            <a:r>
              <a:rPr lang="de-DE" sz="1400" dirty="0">
                <a:solidFill>
                  <a:schemeClr val="tx1"/>
                </a:solidFill>
                <a:latin typeface="Arial"/>
              </a:rPr>
              <a:t>Wie viele Arztbesuche (inklusive Klinikbesuche) haben Sie in etwa hinter sich gebracht, bis ihre „erbliche Netzhauterkrankung“ diagnostiziert war?</a:t>
            </a:r>
            <a:endParaRPr lang="en-AU" sz="1400" dirty="0">
              <a:solidFill>
                <a:schemeClr val="tx1"/>
              </a:solidFill>
              <a:latin typeface="Arial"/>
            </a:endParaRPr>
          </a:p>
        </p:txBody>
      </p:sp>
      <p:sp>
        <p:nvSpPr>
          <p:cNvPr id="35" name="Rechteck 34">
            <a:extLst>
              <a:ext uri="{FF2B5EF4-FFF2-40B4-BE49-F238E27FC236}">
                <a16:creationId xmlns:a16="http://schemas.microsoft.com/office/drawing/2014/main" id="{E591E0DF-CCD8-4ADD-899F-53D58F87BFF0}"/>
              </a:ext>
            </a:extLst>
          </p:cNvPr>
          <p:cNvSpPr/>
          <p:nvPr/>
        </p:nvSpPr>
        <p:spPr>
          <a:xfrm>
            <a:off x="10089719" y="3539043"/>
            <a:ext cx="1634006" cy="14192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cap="none" dirty="0"/>
              <a:t>Beim ndgl. Ophthalmologe sind weniger Arztbesuche bis zur finalen Diagnose nötig</a:t>
            </a:r>
            <a:endParaRPr lang="de-DE" sz="1400" dirty="0"/>
          </a:p>
        </p:txBody>
      </p:sp>
      <p:sp>
        <p:nvSpPr>
          <p:cNvPr id="15" name="Foliennummernplatzhalter 14">
            <a:extLst>
              <a:ext uri="{FF2B5EF4-FFF2-40B4-BE49-F238E27FC236}">
                <a16:creationId xmlns:a16="http://schemas.microsoft.com/office/drawing/2014/main" id="{16088BA8-69B8-4E80-A74E-08E1EFA9BD47}"/>
              </a:ext>
            </a:extLst>
          </p:cNvPr>
          <p:cNvSpPr>
            <a:spLocks noGrp="1"/>
          </p:cNvSpPr>
          <p:nvPr>
            <p:ph type="sldNum" sz="quarter" idx="20"/>
          </p:nvPr>
        </p:nvSpPr>
        <p:spPr/>
        <p:txBody>
          <a:bodyPr/>
          <a:lstStyle/>
          <a:p>
            <a:fld id="{D61AABEC-672F-4B68-B914-690DA978312C}" type="slidenum">
              <a:rPr lang="en-GB" smtClean="0"/>
              <a:pPr/>
              <a:t>19</a:t>
            </a:fld>
            <a:r>
              <a:rPr lang="en-GB"/>
              <a:t> ‒ </a:t>
            </a:r>
            <a:endParaRPr lang="en-GB" dirty="0"/>
          </a:p>
        </p:txBody>
      </p:sp>
      <p:sp>
        <p:nvSpPr>
          <p:cNvPr id="36" name="Textfeld 35">
            <a:extLst>
              <a:ext uri="{FF2B5EF4-FFF2-40B4-BE49-F238E27FC236}">
                <a16:creationId xmlns:a16="http://schemas.microsoft.com/office/drawing/2014/main" id="{494CF2A8-9D01-4F41-81BB-222CEB4D2E44}"/>
              </a:ext>
            </a:extLst>
          </p:cNvPr>
          <p:cNvSpPr txBox="1"/>
          <p:nvPr/>
        </p:nvSpPr>
        <p:spPr>
          <a:xfrm>
            <a:off x="6492044" y="6237312"/>
            <a:ext cx="4772438" cy="523220"/>
          </a:xfrm>
          <a:prstGeom prst="rect">
            <a:avLst/>
          </a:prstGeom>
          <a:noFill/>
        </p:spPr>
        <p:txBody>
          <a:bodyPr wrap="square" rtlCol="0">
            <a:spAutoFit/>
          </a:bodyPr>
          <a:lstStyle/>
          <a:p>
            <a:pPr algn="r"/>
            <a:r>
              <a:rPr lang="de-DE" sz="1400" dirty="0"/>
              <a:t>Hinweis: Icons zeigen an, ob ein Wert in einer Subgruppe signifikant höher ist als Total</a:t>
            </a:r>
          </a:p>
        </p:txBody>
      </p:sp>
      <p:grpSp>
        <p:nvGrpSpPr>
          <p:cNvPr id="34" name="Group 643">
            <a:extLst>
              <a:ext uri="{FF2B5EF4-FFF2-40B4-BE49-F238E27FC236}">
                <a16:creationId xmlns:a16="http://schemas.microsoft.com/office/drawing/2014/main" id="{6B9B27C5-AEFF-4731-91D8-97BE402F8A56}"/>
              </a:ext>
            </a:extLst>
          </p:cNvPr>
          <p:cNvGrpSpPr>
            <a:grpSpLocks noChangeAspect="1"/>
          </p:cNvGrpSpPr>
          <p:nvPr/>
        </p:nvGrpSpPr>
        <p:grpSpPr>
          <a:xfrm>
            <a:off x="3563525" y="2522651"/>
            <a:ext cx="499421" cy="422725"/>
            <a:chOff x="5867401" y="2951164"/>
            <a:chExt cx="444500" cy="376238"/>
          </a:xfrm>
        </p:grpSpPr>
        <p:sp>
          <p:nvSpPr>
            <p:cNvPr id="37" name="Freeform 136">
              <a:extLst>
                <a:ext uri="{FF2B5EF4-FFF2-40B4-BE49-F238E27FC236}">
                  <a16:creationId xmlns:a16="http://schemas.microsoft.com/office/drawing/2014/main" id="{069B12E8-25A9-414B-95AF-707AEBE881F6}"/>
                </a:ext>
              </a:extLst>
            </p:cNvPr>
            <p:cNvSpPr>
              <a:spLocks/>
            </p:cNvSpPr>
            <p:nvPr/>
          </p:nvSpPr>
          <p:spPr bwMode="auto">
            <a:xfrm>
              <a:off x="6005513" y="2951164"/>
              <a:ext cx="169863" cy="60325"/>
            </a:xfrm>
            <a:custGeom>
              <a:avLst/>
              <a:gdLst/>
              <a:ahLst/>
              <a:cxnLst>
                <a:cxn ang="0">
                  <a:pos x="18" y="34"/>
                </a:cxn>
                <a:cxn ang="0">
                  <a:pos x="34" y="18"/>
                </a:cxn>
                <a:cxn ang="0">
                  <a:pos x="119" y="18"/>
                </a:cxn>
                <a:cxn ang="0">
                  <a:pos x="135" y="34"/>
                </a:cxn>
                <a:cxn ang="0">
                  <a:pos x="135" y="54"/>
                </a:cxn>
                <a:cxn ang="0">
                  <a:pos x="153" y="54"/>
                </a:cxn>
                <a:cxn ang="0">
                  <a:pos x="153" y="34"/>
                </a:cxn>
                <a:cxn ang="0">
                  <a:pos x="119" y="0"/>
                </a:cxn>
                <a:cxn ang="0">
                  <a:pos x="34" y="0"/>
                </a:cxn>
                <a:cxn ang="0">
                  <a:pos x="0" y="34"/>
                </a:cxn>
                <a:cxn ang="0">
                  <a:pos x="0" y="54"/>
                </a:cxn>
                <a:cxn ang="0">
                  <a:pos x="18" y="54"/>
                </a:cxn>
                <a:cxn ang="0">
                  <a:pos x="18" y="34"/>
                </a:cxn>
              </a:cxnLst>
              <a:rect l="0" t="0" r="r" b="b"/>
              <a:pathLst>
                <a:path w="153" h="54">
                  <a:moveTo>
                    <a:pt x="18" y="34"/>
                  </a:moveTo>
                  <a:cubicBezTo>
                    <a:pt x="18" y="25"/>
                    <a:pt x="25" y="18"/>
                    <a:pt x="34" y="18"/>
                  </a:cubicBezTo>
                  <a:cubicBezTo>
                    <a:pt x="119" y="18"/>
                    <a:pt x="119" y="18"/>
                    <a:pt x="119" y="18"/>
                  </a:cubicBezTo>
                  <a:cubicBezTo>
                    <a:pt x="128" y="18"/>
                    <a:pt x="135" y="25"/>
                    <a:pt x="135" y="34"/>
                  </a:cubicBezTo>
                  <a:cubicBezTo>
                    <a:pt x="135" y="54"/>
                    <a:pt x="135" y="54"/>
                    <a:pt x="135" y="54"/>
                  </a:cubicBezTo>
                  <a:cubicBezTo>
                    <a:pt x="153" y="54"/>
                    <a:pt x="153" y="54"/>
                    <a:pt x="153" y="54"/>
                  </a:cubicBezTo>
                  <a:cubicBezTo>
                    <a:pt x="153" y="34"/>
                    <a:pt x="153" y="34"/>
                    <a:pt x="153" y="34"/>
                  </a:cubicBezTo>
                  <a:cubicBezTo>
                    <a:pt x="153" y="15"/>
                    <a:pt x="138" y="0"/>
                    <a:pt x="119" y="0"/>
                  </a:cubicBezTo>
                  <a:cubicBezTo>
                    <a:pt x="34" y="0"/>
                    <a:pt x="34" y="0"/>
                    <a:pt x="34" y="0"/>
                  </a:cubicBezTo>
                  <a:cubicBezTo>
                    <a:pt x="15" y="0"/>
                    <a:pt x="0" y="15"/>
                    <a:pt x="0" y="34"/>
                  </a:cubicBezTo>
                  <a:cubicBezTo>
                    <a:pt x="0" y="54"/>
                    <a:pt x="0" y="54"/>
                    <a:pt x="0" y="54"/>
                  </a:cubicBezTo>
                  <a:cubicBezTo>
                    <a:pt x="18" y="54"/>
                    <a:pt x="18" y="54"/>
                    <a:pt x="18" y="54"/>
                  </a:cubicBezTo>
                  <a:lnTo>
                    <a:pt x="18" y="34"/>
                  </a:ln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sp>
          <p:nvSpPr>
            <p:cNvPr id="38" name="Freeform 137">
              <a:extLst>
                <a:ext uri="{FF2B5EF4-FFF2-40B4-BE49-F238E27FC236}">
                  <a16:creationId xmlns:a16="http://schemas.microsoft.com/office/drawing/2014/main" id="{A3D2D4EE-56C5-4597-B5F8-AE477431C177}"/>
                </a:ext>
              </a:extLst>
            </p:cNvPr>
            <p:cNvSpPr>
              <a:spLocks/>
            </p:cNvSpPr>
            <p:nvPr/>
          </p:nvSpPr>
          <p:spPr bwMode="auto">
            <a:xfrm>
              <a:off x="5867401" y="3011489"/>
              <a:ext cx="444500" cy="315913"/>
            </a:xfrm>
            <a:custGeom>
              <a:avLst/>
              <a:gdLst/>
              <a:ahLst/>
              <a:cxnLst>
                <a:cxn ang="0">
                  <a:pos x="321" y="0"/>
                </a:cxn>
                <a:cxn ang="0">
                  <a:pos x="276" y="0"/>
                </a:cxn>
                <a:cxn ang="0">
                  <a:pos x="258" y="0"/>
                </a:cxn>
                <a:cxn ang="0">
                  <a:pos x="141" y="0"/>
                </a:cxn>
                <a:cxn ang="0">
                  <a:pos x="123" y="0"/>
                </a:cxn>
                <a:cxn ang="0">
                  <a:pos x="78" y="0"/>
                </a:cxn>
                <a:cxn ang="0">
                  <a:pos x="0" y="78"/>
                </a:cxn>
                <a:cxn ang="0">
                  <a:pos x="0" y="206"/>
                </a:cxn>
                <a:cxn ang="0">
                  <a:pos x="78" y="284"/>
                </a:cxn>
                <a:cxn ang="0">
                  <a:pos x="321" y="284"/>
                </a:cxn>
                <a:cxn ang="0">
                  <a:pos x="400" y="206"/>
                </a:cxn>
                <a:cxn ang="0">
                  <a:pos x="400" y="78"/>
                </a:cxn>
                <a:cxn ang="0">
                  <a:pos x="321" y="0"/>
                </a:cxn>
              </a:cxnLst>
              <a:rect l="0" t="0" r="r" b="b"/>
              <a:pathLst>
                <a:path w="400" h="284">
                  <a:moveTo>
                    <a:pt x="321" y="0"/>
                  </a:moveTo>
                  <a:cubicBezTo>
                    <a:pt x="276" y="0"/>
                    <a:pt x="276" y="0"/>
                    <a:pt x="276" y="0"/>
                  </a:cubicBezTo>
                  <a:cubicBezTo>
                    <a:pt x="258" y="0"/>
                    <a:pt x="258" y="0"/>
                    <a:pt x="258" y="0"/>
                  </a:cubicBezTo>
                  <a:cubicBezTo>
                    <a:pt x="141" y="0"/>
                    <a:pt x="141" y="0"/>
                    <a:pt x="141" y="0"/>
                  </a:cubicBezTo>
                  <a:cubicBezTo>
                    <a:pt x="123" y="0"/>
                    <a:pt x="123" y="0"/>
                    <a:pt x="123" y="0"/>
                  </a:cubicBezTo>
                  <a:cubicBezTo>
                    <a:pt x="78" y="0"/>
                    <a:pt x="78" y="0"/>
                    <a:pt x="78" y="0"/>
                  </a:cubicBezTo>
                  <a:cubicBezTo>
                    <a:pt x="35" y="0"/>
                    <a:pt x="0" y="35"/>
                    <a:pt x="0" y="78"/>
                  </a:cubicBezTo>
                  <a:cubicBezTo>
                    <a:pt x="0" y="206"/>
                    <a:pt x="0" y="206"/>
                    <a:pt x="0" y="206"/>
                  </a:cubicBezTo>
                  <a:cubicBezTo>
                    <a:pt x="0" y="249"/>
                    <a:pt x="35" y="284"/>
                    <a:pt x="78" y="284"/>
                  </a:cubicBezTo>
                  <a:cubicBezTo>
                    <a:pt x="321" y="284"/>
                    <a:pt x="321" y="284"/>
                    <a:pt x="321" y="284"/>
                  </a:cubicBezTo>
                  <a:cubicBezTo>
                    <a:pt x="365" y="284"/>
                    <a:pt x="400" y="249"/>
                    <a:pt x="400" y="206"/>
                  </a:cubicBezTo>
                  <a:cubicBezTo>
                    <a:pt x="400" y="78"/>
                    <a:pt x="400" y="78"/>
                    <a:pt x="400" y="78"/>
                  </a:cubicBezTo>
                  <a:cubicBezTo>
                    <a:pt x="400" y="35"/>
                    <a:pt x="365" y="0"/>
                    <a:pt x="321" y="0"/>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sp>
          <p:nvSpPr>
            <p:cNvPr id="39" name="Oval 138">
              <a:extLst>
                <a:ext uri="{FF2B5EF4-FFF2-40B4-BE49-F238E27FC236}">
                  <a16:creationId xmlns:a16="http://schemas.microsoft.com/office/drawing/2014/main" id="{0C4B467A-7845-4E1B-A833-A4327A38BE6A}"/>
                </a:ext>
              </a:extLst>
            </p:cNvPr>
            <p:cNvSpPr>
              <a:spLocks noChangeArrowheads="1"/>
            </p:cNvSpPr>
            <p:nvPr/>
          </p:nvSpPr>
          <p:spPr bwMode="auto">
            <a:xfrm>
              <a:off x="5975351" y="3055939"/>
              <a:ext cx="228600" cy="227013"/>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sp>
          <p:nvSpPr>
            <p:cNvPr id="40" name="Freeform 139">
              <a:extLst>
                <a:ext uri="{FF2B5EF4-FFF2-40B4-BE49-F238E27FC236}">
                  <a16:creationId xmlns:a16="http://schemas.microsoft.com/office/drawing/2014/main" id="{3678E454-A5DD-4248-9E8B-C1349E4B5881}"/>
                </a:ext>
              </a:extLst>
            </p:cNvPr>
            <p:cNvSpPr>
              <a:spLocks/>
            </p:cNvSpPr>
            <p:nvPr/>
          </p:nvSpPr>
          <p:spPr bwMode="auto">
            <a:xfrm>
              <a:off x="6005513" y="3086101"/>
              <a:ext cx="168275" cy="166688"/>
            </a:xfrm>
            <a:custGeom>
              <a:avLst/>
              <a:gdLst/>
              <a:ahLst/>
              <a:cxnLst>
                <a:cxn ang="0">
                  <a:pos x="106" y="36"/>
                </a:cxn>
                <a:cxn ang="0">
                  <a:pos x="70" y="36"/>
                </a:cxn>
                <a:cxn ang="0">
                  <a:pos x="70" y="0"/>
                </a:cxn>
                <a:cxn ang="0">
                  <a:pos x="37" y="0"/>
                </a:cxn>
                <a:cxn ang="0">
                  <a:pos x="37" y="36"/>
                </a:cxn>
                <a:cxn ang="0">
                  <a:pos x="0" y="36"/>
                </a:cxn>
                <a:cxn ang="0">
                  <a:pos x="0" y="68"/>
                </a:cxn>
                <a:cxn ang="0">
                  <a:pos x="37" y="68"/>
                </a:cxn>
                <a:cxn ang="0">
                  <a:pos x="37" y="105"/>
                </a:cxn>
                <a:cxn ang="0">
                  <a:pos x="70" y="105"/>
                </a:cxn>
                <a:cxn ang="0">
                  <a:pos x="70" y="68"/>
                </a:cxn>
                <a:cxn ang="0">
                  <a:pos x="106" y="68"/>
                </a:cxn>
                <a:cxn ang="0">
                  <a:pos x="106" y="36"/>
                </a:cxn>
              </a:cxnLst>
              <a:rect l="0" t="0" r="r" b="b"/>
              <a:pathLst>
                <a:path w="106" h="105">
                  <a:moveTo>
                    <a:pt x="106" y="36"/>
                  </a:moveTo>
                  <a:lnTo>
                    <a:pt x="70" y="36"/>
                  </a:lnTo>
                  <a:lnTo>
                    <a:pt x="70" y="0"/>
                  </a:lnTo>
                  <a:lnTo>
                    <a:pt x="37" y="0"/>
                  </a:lnTo>
                  <a:lnTo>
                    <a:pt x="37" y="36"/>
                  </a:lnTo>
                  <a:lnTo>
                    <a:pt x="0" y="36"/>
                  </a:lnTo>
                  <a:lnTo>
                    <a:pt x="0" y="68"/>
                  </a:lnTo>
                  <a:lnTo>
                    <a:pt x="37" y="68"/>
                  </a:lnTo>
                  <a:lnTo>
                    <a:pt x="37" y="105"/>
                  </a:lnTo>
                  <a:lnTo>
                    <a:pt x="70" y="105"/>
                  </a:lnTo>
                  <a:lnTo>
                    <a:pt x="70" y="68"/>
                  </a:lnTo>
                  <a:lnTo>
                    <a:pt x="106" y="68"/>
                  </a:lnTo>
                  <a:lnTo>
                    <a:pt x="106" y="36"/>
                  </a:ln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grpSp>
      <p:pic>
        <p:nvPicPr>
          <p:cNvPr id="41" name="Picture 66">
            <a:extLst>
              <a:ext uri="{FF2B5EF4-FFF2-40B4-BE49-F238E27FC236}">
                <a16:creationId xmlns:a16="http://schemas.microsoft.com/office/drawing/2014/main" id="{83D06653-81C7-4909-A71D-FD8A6DC1CA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1632" y="3900236"/>
            <a:ext cx="503207" cy="297032"/>
          </a:xfrm>
          <a:prstGeom prst="rect">
            <a:avLst/>
          </a:prstGeom>
          <a:solidFill>
            <a:schemeClr val="tx1"/>
          </a:solidFill>
          <a:ln>
            <a:noFill/>
          </a:ln>
          <a:effectLst/>
        </p:spPr>
      </p:pic>
      <p:grpSp>
        <p:nvGrpSpPr>
          <p:cNvPr id="42" name="Group 643">
            <a:extLst>
              <a:ext uri="{FF2B5EF4-FFF2-40B4-BE49-F238E27FC236}">
                <a16:creationId xmlns:a16="http://schemas.microsoft.com/office/drawing/2014/main" id="{913FFCA1-BB5B-46ED-A740-F68536D719FF}"/>
              </a:ext>
            </a:extLst>
          </p:cNvPr>
          <p:cNvGrpSpPr>
            <a:grpSpLocks noChangeAspect="1"/>
          </p:cNvGrpSpPr>
          <p:nvPr/>
        </p:nvGrpSpPr>
        <p:grpSpPr>
          <a:xfrm>
            <a:off x="9780387" y="2462897"/>
            <a:ext cx="499421" cy="422725"/>
            <a:chOff x="5867401" y="2951164"/>
            <a:chExt cx="444500" cy="376238"/>
          </a:xfrm>
        </p:grpSpPr>
        <p:sp>
          <p:nvSpPr>
            <p:cNvPr id="43" name="Freeform 136">
              <a:extLst>
                <a:ext uri="{FF2B5EF4-FFF2-40B4-BE49-F238E27FC236}">
                  <a16:creationId xmlns:a16="http://schemas.microsoft.com/office/drawing/2014/main" id="{060687B7-13F1-4966-A963-0A445757CE0D}"/>
                </a:ext>
              </a:extLst>
            </p:cNvPr>
            <p:cNvSpPr>
              <a:spLocks/>
            </p:cNvSpPr>
            <p:nvPr/>
          </p:nvSpPr>
          <p:spPr bwMode="auto">
            <a:xfrm>
              <a:off x="6005513" y="2951164"/>
              <a:ext cx="169863" cy="60325"/>
            </a:xfrm>
            <a:custGeom>
              <a:avLst/>
              <a:gdLst/>
              <a:ahLst/>
              <a:cxnLst>
                <a:cxn ang="0">
                  <a:pos x="18" y="34"/>
                </a:cxn>
                <a:cxn ang="0">
                  <a:pos x="34" y="18"/>
                </a:cxn>
                <a:cxn ang="0">
                  <a:pos x="119" y="18"/>
                </a:cxn>
                <a:cxn ang="0">
                  <a:pos x="135" y="34"/>
                </a:cxn>
                <a:cxn ang="0">
                  <a:pos x="135" y="54"/>
                </a:cxn>
                <a:cxn ang="0">
                  <a:pos x="153" y="54"/>
                </a:cxn>
                <a:cxn ang="0">
                  <a:pos x="153" y="34"/>
                </a:cxn>
                <a:cxn ang="0">
                  <a:pos x="119" y="0"/>
                </a:cxn>
                <a:cxn ang="0">
                  <a:pos x="34" y="0"/>
                </a:cxn>
                <a:cxn ang="0">
                  <a:pos x="0" y="34"/>
                </a:cxn>
                <a:cxn ang="0">
                  <a:pos x="0" y="54"/>
                </a:cxn>
                <a:cxn ang="0">
                  <a:pos x="18" y="54"/>
                </a:cxn>
                <a:cxn ang="0">
                  <a:pos x="18" y="34"/>
                </a:cxn>
              </a:cxnLst>
              <a:rect l="0" t="0" r="r" b="b"/>
              <a:pathLst>
                <a:path w="153" h="54">
                  <a:moveTo>
                    <a:pt x="18" y="34"/>
                  </a:moveTo>
                  <a:cubicBezTo>
                    <a:pt x="18" y="25"/>
                    <a:pt x="25" y="18"/>
                    <a:pt x="34" y="18"/>
                  </a:cubicBezTo>
                  <a:cubicBezTo>
                    <a:pt x="119" y="18"/>
                    <a:pt x="119" y="18"/>
                    <a:pt x="119" y="18"/>
                  </a:cubicBezTo>
                  <a:cubicBezTo>
                    <a:pt x="128" y="18"/>
                    <a:pt x="135" y="25"/>
                    <a:pt x="135" y="34"/>
                  </a:cubicBezTo>
                  <a:cubicBezTo>
                    <a:pt x="135" y="54"/>
                    <a:pt x="135" y="54"/>
                    <a:pt x="135" y="54"/>
                  </a:cubicBezTo>
                  <a:cubicBezTo>
                    <a:pt x="153" y="54"/>
                    <a:pt x="153" y="54"/>
                    <a:pt x="153" y="54"/>
                  </a:cubicBezTo>
                  <a:cubicBezTo>
                    <a:pt x="153" y="34"/>
                    <a:pt x="153" y="34"/>
                    <a:pt x="153" y="34"/>
                  </a:cubicBezTo>
                  <a:cubicBezTo>
                    <a:pt x="153" y="15"/>
                    <a:pt x="138" y="0"/>
                    <a:pt x="119" y="0"/>
                  </a:cubicBezTo>
                  <a:cubicBezTo>
                    <a:pt x="34" y="0"/>
                    <a:pt x="34" y="0"/>
                    <a:pt x="34" y="0"/>
                  </a:cubicBezTo>
                  <a:cubicBezTo>
                    <a:pt x="15" y="0"/>
                    <a:pt x="0" y="15"/>
                    <a:pt x="0" y="34"/>
                  </a:cubicBezTo>
                  <a:cubicBezTo>
                    <a:pt x="0" y="54"/>
                    <a:pt x="0" y="54"/>
                    <a:pt x="0" y="54"/>
                  </a:cubicBezTo>
                  <a:cubicBezTo>
                    <a:pt x="18" y="54"/>
                    <a:pt x="18" y="54"/>
                    <a:pt x="18" y="54"/>
                  </a:cubicBezTo>
                  <a:lnTo>
                    <a:pt x="18" y="34"/>
                  </a:ln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sp>
          <p:nvSpPr>
            <p:cNvPr id="44" name="Freeform 137">
              <a:extLst>
                <a:ext uri="{FF2B5EF4-FFF2-40B4-BE49-F238E27FC236}">
                  <a16:creationId xmlns:a16="http://schemas.microsoft.com/office/drawing/2014/main" id="{148593E9-2DFD-45C7-BC94-CDACAFD936F9}"/>
                </a:ext>
              </a:extLst>
            </p:cNvPr>
            <p:cNvSpPr>
              <a:spLocks/>
            </p:cNvSpPr>
            <p:nvPr/>
          </p:nvSpPr>
          <p:spPr bwMode="auto">
            <a:xfrm>
              <a:off x="5867401" y="3011489"/>
              <a:ext cx="444500" cy="315913"/>
            </a:xfrm>
            <a:custGeom>
              <a:avLst/>
              <a:gdLst/>
              <a:ahLst/>
              <a:cxnLst>
                <a:cxn ang="0">
                  <a:pos x="321" y="0"/>
                </a:cxn>
                <a:cxn ang="0">
                  <a:pos x="276" y="0"/>
                </a:cxn>
                <a:cxn ang="0">
                  <a:pos x="258" y="0"/>
                </a:cxn>
                <a:cxn ang="0">
                  <a:pos x="141" y="0"/>
                </a:cxn>
                <a:cxn ang="0">
                  <a:pos x="123" y="0"/>
                </a:cxn>
                <a:cxn ang="0">
                  <a:pos x="78" y="0"/>
                </a:cxn>
                <a:cxn ang="0">
                  <a:pos x="0" y="78"/>
                </a:cxn>
                <a:cxn ang="0">
                  <a:pos x="0" y="206"/>
                </a:cxn>
                <a:cxn ang="0">
                  <a:pos x="78" y="284"/>
                </a:cxn>
                <a:cxn ang="0">
                  <a:pos x="321" y="284"/>
                </a:cxn>
                <a:cxn ang="0">
                  <a:pos x="400" y="206"/>
                </a:cxn>
                <a:cxn ang="0">
                  <a:pos x="400" y="78"/>
                </a:cxn>
                <a:cxn ang="0">
                  <a:pos x="321" y="0"/>
                </a:cxn>
              </a:cxnLst>
              <a:rect l="0" t="0" r="r" b="b"/>
              <a:pathLst>
                <a:path w="400" h="284">
                  <a:moveTo>
                    <a:pt x="321" y="0"/>
                  </a:moveTo>
                  <a:cubicBezTo>
                    <a:pt x="276" y="0"/>
                    <a:pt x="276" y="0"/>
                    <a:pt x="276" y="0"/>
                  </a:cubicBezTo>
                  <a:cubicBezTo>
                    <a:pt x="258" y="0"/>
                    <a:pt x="258" y="0"/>
                    <a:pt x="258" y="0"/>
                  </a:cubicBezTo>
                  <a:cubicBezTo>
                    <a:pt x="141" y="0"/>
                    <a:pt x="141" y="0"/>
                    <a:pt x="141" y="0"/>
                  </a:cubicBezTo>
                  <a:cubicBezTo>
                    <a:pt x="123" y="0"/>
                    <a:pt x="123" y="0"/>
                    <a:pt x="123" y="0"/>
                  </a:cubicBezTo>
                  <a:cubicBezTo>
                    <a:pt x="78" y="0"/>
                    <a:pt x="78" y="0"/>
                    <a:pt x="78" y="0"/>
                  </a:cubicBezTo>
                  <a:cubicBezTo>
                    <a:pt x="35" y="0"/>
                    <a:pt x="0" y="35"/>
                    <a:pt x="0" y="78"/>
                  </a:cubicBezTo>
                  <a:cubicBezTo>
                    <a:pt x="0" y="206"/>
                    <a:pt x="0" y="206"/>
                    <a:pt x="0" y="206"/>
                  </a:cubicBezTo>
                  <a:cubicBezTo>
                    <a:pt x="0" y="249"/>
                    <a:pt x="35" y="284"/>
                    <a:pt x="78" y="284"/>
                  </a:cubicBezTo>
                  <a:cubicBezTo>
                    <a:pt x="321" y="284"/>
                    <a:pt x="321" y="284"/>
                    <a:pt x="321" y="284"/>
                  </a:cubicBezTo>
                  <a:cubicBezTo>
                    <a:pt x="365" y="284"/>
                    <a:pt x="400" y="249"/>
                    <a:pt x="400" y="206"/>
                  </a:cubicBezTo>
                  <a:cubicBezTo>
                    <a:pt x="400" y="78"/>
                    <a:pt x="400" y="78"/>
                    <a:pt x="400" y="78"/>
                  </a:cubicBezTo>
                  <a:cubicBezTo>
                    <a:pt x="400" y="35"/>
                    <a:pt x="365" y="0"/>
                    <a:pt x="321" y="0"/>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sp>
          <p:nvSpPr>
            <p:cNvPr id="45" name="Oval 138">
              <a:extLst>
                <a:ext uri="{FF2B5EF4-FFF2-40B4-BE49-F238E27FC236}">
                  <a16:creationId xmlns:a16="http://schemas.microsoft.com/office/drawing/2014/main" id="{ED9A8C71-61EE-4B82-80C6-6F28F8928A03}"/>
                </a:ext>
              </a:extLst>
            </p:cNvPr>
            <p:cNvSpPr>
              <a:spLocks noChangeArrowheads="1"/>
            </p:cNvSpPr>
            <p:nvPr/>
          </p:nvSpPr>
          <p:spPr bwMode="auto">
            <a:xfrm>
              <a:off x="5975351" y="3055939"/>
              <a:ext cx="228600" cy="227013"/>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sp>
          <p:nvSpPr>
            <p:cNvPr id="46" name="Freeform 139">
              <a:extLst>
                <a:ext uri="{FF2B5EF4-FFF2-40B4-BE49-F238E27FC236}">
                  <a16:creationId xmlns:a16="http://schemas.microsoft.com/office/drawing/2014/main" id="{DBB952C7-0763-4412-913D-E65BDF8CFB92}"/>
                </a:ext>
              </a:extLst>
            </p:cNvPr>
            <p:cNvSpPr>
              <a:spLocks/>
            </p:cNvSpPr>
            <p:nvPr/>
          </p:nvSpPr>
          <p:spPr bwMode="auto">
            <a:xfrm>
              <a:off x="6005513" y="3086101"/>
              <a:ext cx="168275" cy="166688"/>
            </a:xfrm>
            <a:custGeom>
              <a:avLst/>
              <a:gdLst/>
              <a:ahLst/>
              <a:cxnLst>
                <a:cxn ang="0">
                  <a:pos x="106" y="36"/>
                </a:cxn>
                <a:cxn ang="0">
                  <a:pos x="70" y="36"/>
                </a:cxn>
                <a:cxn ang="0">
                  <a:pos x="70" y="0"/>
                </a:cxn>
                <a:cxn ang="0">
                  <a:pos x="37" y="0"/>
                </a:cxn>
                <a:cxn ang="0">
                  <a:pos x="37" y="36"/>
                </a:cxn>
                <a:cxn ang="0">
                  <a:pos x="0" y="36"/>
                </a:cxn>
                <a:cxn ang="0">
                  <a:pos x="0" y="68"/>
                </a:cxn>
                <a:cxn ang="0">
                  <a:pos x="37" y="68"/>
                </a:cxn>
                <a:cxn ang="0">
                  <a:pos x="37" y="105"/>
                </a:cxn>
                <a:cxn ang="0">
                  <a:pos x="70" y="105"/>
                </a:cxn>
                <a:cxn ang="0">
                  <a:pos x="70" y="68"/>
                </a:cxn>
                <a:cxn ang="0">
                  <a:pos x="106" y="68"/>
                </a:cxn>
                <a:cxn ang="0">
                  <a:pos x="106" y="36"/>
                </a:cxn>
              </a:cxnLst>
              <a:rect l="0" t="0" r="r" b="b"/>
              <a:pathLst>
                <a:path w="106" h="105">
                  <a:moveTo>
                    <a:pt x="106" y="36"/>
                  </a:moveTo>
                  <a:lnTo>
                    <a:pt x="70" y="36"/>
                  </a:lnTo>
                  <a:lnTo>
                    <a:pt x="70" y="0"/>
                  </a:lnTo>
                  <a:lnTo>
                    <a:pt x="37" y="0"/>
                  </a:lnTo>
                  <a:lnTo>
                    <a:pt x="37" y="36"/>
                  </a:lnTo>
                  <a:lnTo>
                    <a:pt x="0" y="36"/>
                  </a:lnTo>
                  <a:lnTo>
                    <a:pt x="0" y="68"/>
                  </a:lnTo>
                  <a:lnTo>
                    <a:pt x="37" y="68"/>
                  </a:lnTo>
                  <a:lnTo>
                    <a:pt x="37" y="105"/>
                  </a:lnTo>
                  <a:lnTo>
                    <a:pt x="70" y="105"/>
                  </a:lnTo>
                  <a:lnTo>
                    <a:pt x="70" y="68"/>
                  </a:lnTo>
                  <a:lnTo>
                    <a:pt x="106" y="68"/>
                  </a:lnTo>
                  <a:lnTo>
                    <a:pt x="106" y="36"/>
                  </a:ln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grpSp>
      <p:grpSp>
        <p:nvGrpSpPr>
          <p:cNvPr id="47" name="Gruppieren 46">
            <a:extLst>
              <a:ext uri="{FF2B5EF4-FFF2-40B4-BE49-F238E27FC236}">
                <a16:creationId xmlns:a16="http://schemas.microsoft.com/office/drawing/2014/main" id="{B74D21CC-A389-432B-99CE-7ADDDDE41CED}"/>
              </a:ext>
            </a:extLst>
          </p:cNvPr>
          <p:cNvGrpSpPr/>
          <p:nvPr/>
        </p:nvGrpSpPr>
        <p:grpSpPr>
          <a:xfrm>
            <a:off x="8941606" y="3310012"/>
            <a:ext cx="503207" cy="452452"/>
            <a:chOff x="10698849" y="5010138"/>
            <a:chExt cx="591582" cy="540000"/>
          </a:xfrm>
        </p:grpSpPr>
        <p:grpSp>
          <p:nvGrpSpPr>
            <p:cNvPr id="48" name="Group 547">
              <a:extLst>
                <a:ext uri="{FF2B5EF4-FFF2-40B4-BE49-F238E27FC236}">
                  <a16:creationId xmlns:a16="http://schemas.microsoft.com/office/drawing/2014/main" id="{27765BE1-4B1B-4CFB-8FB9-B9C5D88BF232}"/>
                </a:ext>
              </a:extLst>
            </p:cNvPr>
            <p:cNvGrpSpPr>
              <a:grpSpLocks noChangeAspect="1"/>
            </p:cNvGrpSpPr>
            <p:nvPr/>
          </p:nvGrpSpPr>
          <p:grpSpPr>
            <a:xfrm>
              <a:off x="10698849" y="5010138"/>
              <a:ext cx="591582" cy="540000"/>
              <a:chOff x="2212975" y="5797550"/>
              <a:chExt cx="1165225" cy="1063625"/>
            </a:xfrm>
          </p:grpSpPr>
          <p:sp>
            <p:nvSpPr>
              <p:cNvPr id="50" name="Freeform 5">
                <a:extLst>
                  <a:ext uri="{FF2B5EF4-FFF2-40B4-BE49-F238E27FC236}">
                    <a16:creationId xmlns:a16="http://schemas.microsoft.com/office/drawing/2014/main" id="{E97F98C9-70BD-4C7A-93E7-4DBDACEE2B7E}"/>
                  </a:ext>
                </a:extLst>
              </p:cNvPr>
              <p:cNvSpPr>
                <a:spLocks/>
              </p:cNvSpPr>
              <p:nvPr/>
            </p:nvSpPr>
            <p:spPr bwMode="auto">
              <a:xfrm>
                <a:off x="2212975" y="5797550"/>
                <a:ext cx="1165225" cy="1063625"/>
              </a:xfrm>
              <a:custGeom>
                <a:avLst/>
                <a:gdLst/>
                <a:ahLst/>
                <a:cxnLst>
                  <a:cxn ang="0">
                    <a:pos x="734" y="347"/>
                  </a:cxn>
                  <a:cxn ang="0">
                    <a:pos x="356" y="0"/>
                  </a:cxn>
                  <a:cxn ang="0">
                    <a:pos x="0" y="347"/>
                  </a:cxn>
                  <a:cxn ang="0">
                    <a:pos x="85" y="347"/>
                  </a:cxn>
                  <a:cxn ang="0">
                    <a:pos x="85" y="670"/>
                  </a:cxn>
                  <a:cxn ang="0">
                    <a:pos x="649" y="670"/>
                  </a:cxn>
                  <a:cxn ang="0">
                    <a:pos x="649" y="347"/>
                  </a:cxn>
                  <a:cxn ang="0">
                    <a:pos x="734" y="347"/>
                  </a:cxn>
                  <a:cxn ang="0">
                    <a:pos x="734" y="347"/>
                  </a:cxn>
                </a:cxnLst>
                <a:rect l="0" t="0" r="r" b="b"/>
                <a:pathLst>
                  <a:path w="734" h="670">
                    <a:moveTo>
                      <a:pt x="734" y="347"/>
                    </a:moveTo>
                    <a:lnTo>
                      <a:pt x="356" y="0"/>
                    </a:lnTo>
                    <a:lnTo>
                      <a:pt x="0" y="347"/>
                    </a:lnTo>
                    <a:lnTo>
                      <a:pt x="85" y="347"/>
                    </a:lnTo>
                    <a:lnTo>
                      <a:pt x="85" y="670"/>
                    </a:lnTo>
                    <a:lnTo>
                      <a:pt x="649" y="670"/>
                    </a:lnTo>
                    <a:lnTo>
                      <a:pt x="649" y="347"/>
                    </a:lnTo>
                    <a:lnTo>
                      <a:pt x="734" y="347"/>
                    </a:lnTo>
                    <a:lnTo>
                      <a:pt x="734" y="347"/>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sp>
            <p:nvSpPr>
              <p:cNvPr id="51" name="Freeform 6">
                <a:extLst>
                  <a:ext uri="{FF2B5EF4-FFF2-40B4-BE49-F238E27FC236}">
                    <a16:creationId xmlns:a16="http://schemas.microsoft.com/office/drawing/2014/main" id="{EC7277B5-9189-41F9-8BEB-14D834DF4A71}"/>
                  </a:ext>
                </a:extLst>
              </p:cNvPr>
              <p:cNvSpPr>
                <a:spLocks/>
              </p:cNvSpPr>
              <p:nvPr/>
            </p:nvSpPr>
            <p:spPr bwMode="auto">
              <a:xfrm>
                <a:off x="2444750" y="6262688"/>
                <a:ext cx="679450" cy="554038"/>
              </a:xfrm>
              <a:custGeom>
                <a:avLst/>
                <a:gdLst/>
                <a:ahLst/>
                <a:cxnLst>
                  <a:cxn ang="0">
                    <a:pos x="0" y="0"/>
                  </a:cxn>
                  <a:cxn ang="0">
                    <a:pos x="0" y="349"/>
                  </a:cxn>
                  <a:cxn ang="0">
                    <a:pos x="428" y="349"/>
                  </a:cxn>
                  <a:cxn ang="0">
                    <a:pos x="428" y="0"/>
                  </a:cxn>
                  <a:cxn ang="0">
                    <a:pos x="0" y="0"/>
                  </a:cxn>
                  <a:cxn ang="0">
                    <a:pos x="0" y="0"/>
                  </a:cxn>
                </a:cxnLst>
                <a:rect l="0" t="0" r="r" b="b"/>
                <a:pathLst>
                  <a:path w="428" h="349">
                    <a:moveTo>
                      <a:pt x="0" y="0"/>
                    </a:moveTo>
                    <a:lnTo>
                      <a:pt x="0" y="349"/>
                    </a:lnTo>
                    <a:lnTo>
                      <a:pt x="428" y="349"/>
                    </a:lnTo>
                    <a:lnTo>
                      <a:pt x="428" y="0"/>
                    </a:lnTo>
                    <a:lnTo>
                      <a:pt x="0" y="0"/>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2" name="Freeform 26">
                <a:extLst>
                  <a:ext uri="{FF2B5EF4-FFF2-40B4-BE49-F238E27FC236}">
                    <a16:creationId xmlns:a16="http://schemas.microsoft.com/office/drawing/2014/main" id="{95353DB8-8013-451F-B304-1646B4244336}"/>
                  </a:ext>
                </a:extLst>
              </p:cNvPr>
              <p:cNvSpPr>
                <a:spLocks/>
              </p:cNvSpPr>
              <p:nvPr/>
            </p:nvSpPr>
            <p:spPr bwMode="auto">
              <a:xfrm>
                <a:off x="2651125" y="5943600"/>
                <a:ext cx="255588" cy="254000"/>
              </a:xfrm>
              <a:custGeom>
                <a:avLst/>
                <a:gdLst/>
                <a:ahLst/>
                <a:cxnLst>
                  <a:cxn ang="0">
                    <a:pos x="161" y="56"/>
                  </a:cxn>
                  <a:cxn ang="0">
                    <a:pos x="106" y="56"/>
                  </a:cxn>
                  <a:cxn ang="0">
                    <a:pos x="106" y="0"/>
                  </a:cxn>
                  <a:cxn ang="0">
                    <a:pos x="59" y="0"/>
                  </a:cxn>
                  <a:cxn ang="0">
                    <a:pos x="59" y="56"/>
                  </a:cxn>
                  <a:cxn ang="0">
                    <a:pos x="0" y="56"/>
                  </a:cxn>
                  <a:cxn ang="0">
                    <a:pos x="0" y="104"/>
                  </a:cxn>
                  <a:cxn ang="0">
                    <a:pos x="59" y="104"/>
                  </a:cxn>
                  <a:cxn ang="0">
                    <a:pos x="59" y="160"/>
                  </a:cxn>
                  <a:cxn ang="0">
                    <a:pos x="106" y="160"/>
                  </a:cxn>
                  <a:cxn ang="0">
                    <a:pos x="106" y="104"/>
                  </a:cxn>
                  <a:cxn ang="0">
                    <a:pos x="161" y="104"/>
                  </a:cxn>
                  <a:cxn ang="0">
                    <a:pos x="161" y="56"/>
                  </a:cxn>
                  <a:cxn ang="0">
                    <a:pos x="161" y="56"/>
                  </a:cxn>
                </a:cxnLst>
                <a:rect l="0" t="0" r="r" b="b"/>
                <a:pathLst>
                  <a:path w="161" h="160">
                    <a:moveTo>
                      <a:pt x="161" y="56"/>
                    </a:moveTo>
                    <a:lnTo>
                      <a:pt x="106" y="56"/>
                    </a:lnTo>
                    <a:lnTo>
                      <a:pt x="106" y="0"/>
                    </a:lnTo>
                    <a:lnTo>
                      <a:pt x="59" y="0"/>
                    </a:lnTo>
                    <a:lnTo>
                      <a:pt x="59" y="56"/>
                    </a:lnTo>
                    <a:lnTo>
                      <a:pt x="0" y="56"/>
                    </a:lnTo>
                    <a:lnTo>
                      <a:pt x="0" y="104"/>
                    </a:lnTo>
                    <a:lnTo>
                      <a:pt x="59" y="104"/>
                    </a:lnTo>
                    <a:lnTo>
                      <a:pt x="59" y="160"/>
                    </a:lnTo>
                    <a:lnTo>
                      <a:pt x="106" y="160"/>
                    </a:lnTo>
                    <a:lnTo>
                      <a:pt x="106" y="104"/>
                    </a:lnTo>
                    <a:lnTo>
                      <a:pt x="161" y="104"/>
                    </a:lnTo>
                    <a:lnTo>
                      <a:pt x="161" y="56"/>
                    </a:lnTo>
                    <a:lnTo>
                      <a:pt x="161" y="5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grpSp>
        <p:pic>
          <p:nvPicPr>
            <p:cNvPr id="49" name="Grafik 48">
              <a:extLst>
                <a:ext uri="{FF2B5EF4-FFF2-40B4-BE49-F238E27FC236}">
                  <a16:creationId xmlns:a16="http://schemas.microsoft.com/office/drawing/2014/main" id="{C331E070-9F6F-4587-A644-2924292CF841}"/>
                </a:ext>
              </a:extLst>
            </p:cNvPr>
            <p:cNvPicPr>
              <a:picLocks noChangeAspect="1"/>
            </p:cNvPicPr>
            <p:nvPr/>
          </p:nvPicPr>
          <p:blipFill rotWithShape="1">
            <a:blip r:embed="rId6">
              <a:biLevel thresh="75000"/>
            </a:blip>
            <a:srcRect b="37706"/>
            <a:stretch/>
          </p:blipFill>
          <p:spPr>
            <a:xfrm>
              <a:off x="10896003" y="5252000"/>
              <a:ext cx="168125" cy="267248"/>
            </a:xfrm>
            <a:prstGeom prst="rect">
              <a:avLst/>
            </a:prstGeom>
            <a:ln>
              <a:solidFill>
                <a:schemeClr val="tx1"/>
              </a:solidFill>
            </a:ln>
          </p:spPr>
        </p:pic>
      </p:grpSp>
    </p:spTree>
    <p:extLst>
      <p:ext uri="{BB962C8B-B14F-4D97-AF65-F5344CB8AC3E}">
        <p14:creationId xmlns:p14="http://schemas.microsoft.com/office/powerpoint/2010/main" val="136550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92BF8B2E-0CE2-4A56-B883-BB0CC7204CD1}"/>
              </a:ext>
            </a:extLst>
          </p:cNvPr>
          <p:cNvSpPr/>
          <p:nvPr/>
        </p:nvSpPr>
        <p:spPr>
          <a:xfrm>
            <a:off x="463550" y="1248910"/>
            <a:ext cx="11318633" cy="4827812"/>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6" name="Title 1">
            <a:extLst>
              <a:ext uri="{FF2B5EF4-FFF2-40B4-BE49-F238E27FC236}">
                <a16:creationId xmlns:a16="http://schemas.microsoft.com/office/drawing/2014/main" id="{C9B49EF8-4530-4840-8B90-1DC2F9F8B93B}"/>
              </a:ext>
            </a:extLst>
          </p:cNvPr>
          <p:cNvSpPr>
            <a:spLocks noGrp="1"/>
          </p:cNvSpPr>
          <p:nvPr>
            <p:ph type="title"/>
          </p:nvPr>
        </p:nvSpPr>
        <p:spPr>
          <a:xfrm>
            <a:off x="448386" y="484632"/>
            <a:ext cx="11292840" cy="480131"/>
          </a:xfrm>
        </p:spPr>
        <p:txBody>
          <a:bodyPr/>
          <a:lstStyle/>
          <a:p>
            <a:r>
              <a:rPr lang="en-US" cap="none" dirty="0">
                <a:solidFill>
                  <a:schemeClr val="tx1"/>
                </a:solidFill>
              </a:rPr>
              <a:t>Agenda</a:t>
            </a:r>
          </a:p>
        </p:txBody>
      </p:sp>
      <p:sp>
        <p:nvSpPr>
          <p:cNvPr id="7" name="Oval 39">
            <a:extLst>
              <a:ext uri="{FF2B5EF4-FFF2-40B4-BE49-F238E27FC236}">
                <a16:creationId xmlns:a16="http://schemas.microsoft.com/office/drawing/2014/main" id="{F77B1537-1B6E-43F8-9075-7FD30B0B6375}"/>
              </a:ext>
            </a:extLst>
          </p:cNvPr>
          <p:cNvSpPr>
            <a:spLocks noChangeAspect="1"/>
          </p:cNvSpPr>
          <p:nvPr/>
        </p:nvSpPr>
        <p:spPr>
          <a:xfrm>
            <a:off x="2753772" y="1901279"/>
            <a:ext cx="503869" cy="4986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31975">
              <a:defRPr/>
            </a:pPr>
            <a:r>
              <a:rPr lang="en-GB" sz="2400" b="1" dirty="0">
                <a:solidFill>
                  <a:schemeClr val="tx1"/>
                </a:solidFill>
                <a:latin typeface="Arial"/>
              </a:rPr>
              <a:t>1</a:t>
            </a:r>
            <a:endParaRPr lang="en-GB" sz="2000" b="1" dirty="0">
              <a:solidFill>
                <a:schemeClr val="tx1"/>
              </a:solidFill>
              <a:latin typeface="Arial"/>
            </a:endParaRPr>
          </a:p>
        </p:txBody>
      </p:sp>
      <p:sp>
        <p:nvSpPr>
          <p:cNvPr id="8" name="TextBox 54">
            <a:extLst>
              <a:ext uri="{FF2B5EF4-FFF2-40B4-BE49-F238E27FC236}">
                <a16:creationId xmlns:a16="http://schemas.microsoft.com/office/drawing/2014/main" id="{1CC5A19A-B54F-44A7-86F5-7CA99D7C43DB}"/>
              </a:ext>
            </a:extLst>
          </p:cNvPr>
          <p:cNvSpPr txBox="1"/>
          <p:nvPr/>
        </p:nvSpPr>
        <p:spPr>
          <a:xfrm>
            <a:off x="3515975" y="2063990"/>
            <a:ext cx="5712781" cy="249235"/>
          </a:xfrm>
          <a:prstGeom prst="rect">
            <a:avLst/>
          </a:prstGeom>
          <a:noFill/>
        </p:spPr>
        <p:txBody>
          <a:bodyPr wrap="square" lIns="0" tIns="0" rIns="0" bIns="0" rtlCol="0" anchor="ctr">
            <a:spAutoFit/>
          </a:bodyPr>
          <a:lstStyle/>
          <a:p>
            <a:pPr defTabSz="1231975">
              <a:lnSpc>
                <a:spcPct val="90000"/>
              </a:lnSpc>
              <a:defRPr/>
            </a:pPr>
            <a:r>
              <a:rPr lang="en-GB" sz="1799" dirty="0" err="1">
                <a:solidFill>
                  <a:srgbClr val="222223"/>
                </a:solidFill>
                <a:latin typeface="Arial"/>
                <a:cs typeface="Calibri" panose="020F0502020204030204" pitchFamily="34" charset="0"/>
              </a:rPr>
              <a:t>Hintergrund</a:t>
            </a:r>
            <a:r>
              <a:rPr lang="en-GB" sz="1799" dirty="0">
                <a:solidFill>
                  <a:srgbClr val="222223"/>
                </a:solidFill>
                <a:latin typeface="Arial"/>
                <a:cs typeface="Calibri" panose="020F0502020204030204" pitchFamily="34" charset="0"/>
              </a:rPr>
              <a:t> und </a:t>
            </a:r>
            <a:r>
              <a:rPr lang="de-DE" sz="1799" dirty="0">
                <a:solidFill>
                  <a:srgbClr val="222223"/>
                </a:solidFill>
                <a:latin typeface="Arial"/>
                <a:cs typeface="Calibri" panose="020F0502020204030204" pitchFamily="34" charset="0"/>
              </a:rPr>
              <a:t>methodisches</a:t>
            </a:r>
            <a:r>
              <a:rPr lang="en-GB" sz="1799" dirty="0">
                <a:solidFill>
                  <a:srgbClr val="222223"/>
                </a:solidFill>
                <a:latin typeface="Arial"/>
                <a:cs typeface="Calibri" panose="020F0502020204030204" pitchFamily="34" charset="0"/>
              </a:rPr>
              <a:t> </a:t>
            </a:r>
            <a:r>
              <a:rPr lang="en-GB" sz="1799" dirty="0" err="1">
                <a:solidFill>
                  <a:srgbClr val="222223"/>
                </a:solidFill>
                <a:latin typeface="Arial"/>
                <a:cs typeface="Calibri" panose="020F0502020204030204" pitchFamily="34" charset="0"/>
              </a:rPr>
              <a:t>Vorgehen</a:t>
            </a:r>
            <a:endParaRPr lang="en-GB" sz="1799" dirty="0">
              <a:solidFill>
                <a:srgbClr val="222223"/>
              </a:solidFill>
              <a:latin typeface="Arial"/>
              <a:cs typeface="Calibri" panose="020F0502020204030204" pitchFamily="34" charset="0"/>
            </a:endParaRPr>
          </a:p>
        </p:txBody>
      </p:sp>
      <p:sp>
        <p:nvSpPr>
          <p:cNvPr id="9" name="Oval 39">
            <a:extLst>
              <a:ext uri="{FF2B5EF4-FFF2-40B4-BE49-F238E27FC236}">
                <a16:creationId xmlns:a16="http://schemas.microsoft.com/office/drawing/2014/main" id="{7F13D6F2-35E9-48C5-AF8D-A494505F41B1}"/>
              </a:ext>
            </a:extLst>
          </p:cNvPr>
          <p:cNvSpPr>
            <a:spLocks noChangeAspect="1"/>
          </p:cNvSpPr>
          <p:nvPr/>
        </p:nvSpPr>
        <p:spPr>
          <a:xfrm>
            <a:off x="2753772" y="3105701"/>
            <a:ext cx="503869" cy="503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31975">
              <a:defRPr/>
            </a:pPr>
            <a:r>
              <a:rPr lang="en-GB" sz="2399" b="1" dirty="0">
                <a:solidFill>
                  <a:schemeClr val="tx1"/>
                </a:solidFill>
                <a:latin typeface="Arial"/>
              </a:rPr>
              <a:t>3</a:t>
            </a:r>
          </a:p>
        </p:txBody>
      </p:sp>
      <p:sp>
        <p:nvSpPr>
          <p:cNvPr id="10" name="TextBox 54">
            <a:extLst>
              <a:ext uri="{FF2B5EF4-FFF2-40B4-BE49-F238E27FC236}">
                <a16:creationId xmlns:a16="http://schemas.microsoft.com/office/drawing/2014/main" id="{50B8D15E-88E1-4EC8-89DD-29BF5CEA5ABF}"/>
              </a:ext>
            </a:extLst>
          </p:cNvPr>
          <p:cNvSpPr txBox="1"/>
          <p:nvPr/>
        </p:nvSpPr>
        <p:spPr>
          <a:xfrm>
            <a:off x="3515975" y="3257576"/>
            <a:ext cx="5712784" cy="276871"/>
          </a:xfrm>
          <a:prstGeom prst="rect">
            <a:avLst/>
          </a:prstGeom>
          <a:noFill/>
        </p:spPr>
        <p:txBody>
          <a:bodyPr wrap="square" lIns="0" tIns="0" rIns="0" bIns="0" rtlCol="0" anchor="ctr">
            <a:spAutoFit/>
          </a:bodyPr>
          <a:lstStyle/>
          <a:p>
            <a:pPr fontAlgn="ctr">
              <a:spcBef>
                <a:spcPts val="300"/>
              </a:spcBef>
              <a:spcAft>
                <a:spcPts val="300"/>
              </a:spcAft>
            </a:pPr>
            <a:r>
              <a:rPr lang="en-US" sz="1799" b="1" dirty="0"/>
              <a:t>Patient Journey</a:t>
            </a:r>
            <a:endParaRPr lang="de-DE" sz="1799" b="1" dirty="0"/>
          </a:p>
        </p:txBody>
      </p:sp>
      <p:sp>
        <p:nvSpPr>
          <p:cNvPr id="11" name="Oval 39">
            <a:extLst>
              <a:ext uri="{FF2B5EF4-FFF2-40B4-BE49-F238E27FC236}">
                <a16:creationId xmlns:a16="http://schemas.microsoft.com/office/drawing/2014/main" id="{A2BC3317-FE40-412C-A142-65F1230A7D2F}"/>
              </a:ext>
            </a:extLst>
          </p:cNvPr>
          <p:cNvSpPr>
            <a:spLocks noChangeAspect="1"/>
          </p:cNvSpPr>
          <p:nvPr/>
        </p:nvSpPr>
        <p:spPr>
          <a:xfrm>
            <a:off x="2753772" y="3710502"/>
            <a:ext cx="503869" cy="503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31975">
              <a:defRPr/>
            </a:pPr>
            <a:r>
              <a:rPr lang="en-GB" sz="2399" b="1" dirty="0">
                <a:solidFill>
                  <a:schemeClr val="tx1"/>
                </a:solidFill>
                <a:latin typeface="Arial"/>
              </a:rPr>
              <a:t>4</a:t>
            </a:r>
          </a:p>
        </p:txBody>
      </p:sp>
      <p:sp>
        <p:nvSpPr>
          <p:cNvPr id="12" name="TextBox 54">
            <a:extLst>
              <a:ext uri="{FF2B5EF4-FFF2-40B4-BE49-F238E27FC236}">
                <a16:creationId xmlns:a16="http://schemas.microsoft.com/office/drawing/2014/main" id="{2A667921-00C7-48CA-B5B4-26F3C59697B4}"/>
              </a:ext>
            </a:extLst>
          </p:cNvPr>
          <p:cNvSpPr txBox="1"/>
          <p:nvPr/>
        </p:nvSpPr>
        <p:spPr>
          <a:xfrm>
            <a:off x="3503712" y="3854282"/>
            <a:ext cx="5683879" cy="276999"/>
          </a:xfrm>
          <a:prstGeom prst="rect">
            <a:avLst/>
          </a:prstGeom>
          <a:noFill/>
        </p:spPr>
        <p:txBody>
          <a:bodyPr wrap="square" lIns="0" tIns="0" rIns="0" bIns="0" rtlCol="0" anchor="ctr">
            <a:spAutoFit/>
          </a:bodyPr>
          <a:lstStyle/>
          <a:p>
            <a:pPr>
              <a:spcBef>
                <a:spcPts val="300"/>
              </a:spcBef>
              <a:spcAft>
                <a:spcPts val="300"/>
              </a:spcAft>
            </a:pPr>
            <a:r>
              <a:rPr lang="en-GB" b="1" dirty="0" err="1">
                <a:cs typeface="Calibri" panose="020F0502020204030204" pitchFamily="34" charset="0"/>
              </a:rPr>
              <a:t>Gentest</a:t>
            </a:r>
            <a:r>
              <a:rPr lang="en-GB" b="1" dirty="0">
                <a:cs typeface="Calibri" panose="020F0502020204030204" pitchFamily="34" charset="0"/>
              </a:rPr>
              <a:t> und </a:t>
            </a:r>
            <a:r>
              <a:rPr lang="de-DE" b="1" dirty="0">
                <a:cs typeface="Calibri" panose="020F0502020204030204" pitchFamily="34" charset="0"/>
              </a:rPr>
              <a:t>genetische</a:t>
            </a:r>
            <a:r>
              <a:rPr lang="en-GB" b="1" dirty="0">
                <a:cs typeface="Calibri" panose="020F0502020204030204" pitchFamily="34" charset="0"/>
              </a:rPr>
              <a:t> </a:t>
            </a:r>
            <a:r>
              <a:rPr lang="en-GB" b="1" dirty="0" err="1">
                <a:cs typeface="Calibri" panose="020F0502020204030204" pitchFamily="34" charset="0"/>
              </a:rPr>
              <a:t>Ursache</a:t>
            </a:r>
            <a:r>
              <a:rPr lang="en-GB" b="1" dirty="0">
                <a:cs typeface="Calibri" panose="020F0502020204030204" pitchFamily="34" charset="0"/>
              </a:rPr>
              <a:t> der </a:t>
            </a:r>
            <a:r>
              <a:rPr lang="en-GB" b="1" dirty="0" err="1">
                <a:cs typeface="Calibri" panose="020F0502020204030204" pitchFamily="34" charset="0"/>
              </a:rPr>
              <a:t>Erkrankung</a:t>
            </a:r>
            <a:endParaRPr lang="de-DE" sz="1799" b="1" dirty="0"/>
          </a:p>
        </p:txBody>
      </p:sp>
      <p:sp>
        <p:nvSpPr>
          <p:cNvPr id="13" name="Oval 39">
            <a:extLst>
              <a:ext uri="{FF2B5EF4-FFF2-40B4-BE49-F238E27FC236}">
                <a16:creationId xmlns:a16="http://schemas.microsoft.com/office/drawing/2014/main" id="{EEFA4C89-8D3D-4158-9AF7-BF8BF92A3211}"/>
              </a:ext>
            </a:extLst>
          </p:cNvPr>
          <p:cNvSpPr>
            <a:spLocks noChangeAspect="1"/>
          </p:cNvSpPr>
          <p:nvPr/>
        </p:nvSpPr>
        <p:spPr>
          <a:xfrm>
            <a:off x="2753772" y="2500900"/>
            <a:ext cx="503869" cy="503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31975">
              <a:defRPr/>
            </a:pPr>
            <a:r>
              <a:rPr lang="en-GB" sz="2400" b="1" dirty="0">
                <a:solidFill>
                  <a:schemeClr val="tx1"/>
                </a:solidFill>
                <a:latin typeface="Arial"/>
              </a:rPr>
              <a:t>2</a:t>
            </a:r>
            <a:endParaRPr lang="en-GB" sz="2000" b="1" dirty="0">
              <a:solidFill>
                <a:schemeClr val="tx1"/>
              </a:solidFill>
              <a:latin typeface="Arial"/>
            </a:endParaRPr>
          </a:p>
        </p:txBody>
      </p:sp>
      <p:sp>
        <p:nvSpPr>
          <p:cNvPr id="14" name="TextBox 54">
            <a:extLst>
              <a:ext uri="{FF2B5EF4-FFF2-40B4-BE49-F238E27FC236}">
                <a16:creationId xmlns:a16="http://schemas.microsoft.com/office/drawing/2014/main" id="{11645B91-A5FC-42A7-814D-5445D8389122}"/>
              </a:ext>
            </a:extLst>
          </p:cNvPr>
          <p:cNvSpPr txBox="1"/>
          <p:nvPr/>
        </p:nvSpPr>
        <p:spPr>
          <a:xfrm>
            <a:off x="3515975" y="2652711"/>
            <a:ext cx="5712784" cy="276999"/>
          </a:xfrm>
          <a:prstGeom prst="rect">
            <a:avLst/>
          </a:prstGeom>
          <a:noFill/>
        </p:spPr>
        <p:txBody>
          <a:bodyPr wrap="square" lIns="0" tIns="0" rIns="0" bIns="0" rtlCol="0" anchor="ctr">
            <a:spAutoFit/>
          </a:bodyPr>
          <a:lstStyle/>
          <a:p>
            <a:r>
              <a:rPr lang="en-GB" dirty="0"/>
              <a:t>Key Findings und </a:t>
            </a:r>
            <a:r>
              <a:rPr lang="en-GB" dirty="0" err="1"/>
              <a:t>Implikationen</a:t>
            </a:r>
            <a:endParaRPr lang="de-DE" dirty="0"/>
          </a:p>
        </p:txBody>
      </p:sp>
      <p:sp>
        <p:nvSpPr>
          <p:cNvPr id="2" name="Foliennummernplatzhalter 1">
            <a:extLst>
              <a:ext uri="{FF2B5EF4-FFF2-40B4-BE49-F238E27FC236}">
                <a16:creationId xmlns:a16="http://schemas.microsoft.com/office/drawing/2014/main" id="{C60897A5-995E-4C6E-AD51-DF567F7F714F}"/>
              </a:ext>
            </a:extLst>
          </p:cNvPr>
          <p:cNvSpPr>
            <a:spLocks noGrp="1"/>
          </p:cNvSpPr>
          <p:nvPr>
            <p:ph type="sldNum" sz="quarter" idx="20"/>
          </p:nvPr>
        </p:nvSpPr>
        <p:spPr/>
        <p:txBody>
          <a:bodyPr/>
          <a:lstStyle/>
          <a:p>
            <a:fld id="{D61AABEC-672F-4B68-B914-690DA978312C}" type="slidenum">
              <a:rPr lang="en-GB" smtClean="0"/>
              <a:pPr/>
              <a:t>2</a:t>
            </a:fld>
            <a:r>
              <a:rPr lang="en-GB"/>
              <a:t> ‒ </a:t>
            </a:r>
            <a:endParaRPr lang="en-GB" dirty="0"/>
          </a:p>
        </p:txBody>
      </p:sp>
    </p:spTree>
    <p:extLst>
      <p:ext uri="{BB962C8B-B14F-4D97-AF65-F5344CB8AC3E}">
        <p14:creationId xmlns:p14="http://schemas.microsoft.com/office/powerpoint/2010/main" val="2493169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DA214503-B6DD-4DF0-9380-53CBB82FFE36}"/>
              </a:ext>
            </a:extLst>
          </p:cNvPr>
          <p:cNvSpPr/>
          <p:nvPr/>
        </p:nvSpPr>
        <p:spPr bwMode="gray">
          <a:xfrm>
            <a:off x="485786" y="1304764"/>
            <a:ext cx="11082821" cy="3996469"/>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graphicFrame>
        <p:nvGraphicFramePr>
          <p:cNvPr id="13" name="Diagramm 12">
            <a:extLst>
              <a:ext uri="{FF2B5EF4-FFF2-40B4-BE49-F238E27FC236}">
                <a16:creationId xmlns:a16="http://schemas.microsoft.com/office/drawing/2014/main" id="{535A5EDB-DFA2-46FC-916A-3D99845AC607}"/>
              </a:ext>
            </a:extLst>
          </p:cNvPr>
          <p:cNvGraphicFramePr/>
          <p:nvPr>
            <p:extLst>
              <p:ext uri="{D42A27DB-BD31-4B8C-83A1-F6EECF244321}">
                <p14:modId xmlns:p14="http://schemas.microsoft.com/office/powerpoint/2010/main" val="2219002686"/>
              </p:ext>
            </p:extLst>
          </p:nvPr>
        </p:nvGraphicFramePr>
        <p:xfrm>
          <a:off x="462618" y="1574754"/>
          <a:ext cx="1107515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15121674-F9EA-4A45-B71B-D5FB282A4C9E}"/>
              </a:ext>
            </a:extLst>
          </p:cNvPr>
          <p:cNvSpPr>
            <a:spLocks noGrp="1"/>
          </p:cNvSpPr>
          <p:nvPr>
            <p:ph type="title"/>
          </p:nvPr>
        </p:nvSpPr>
        <p:spPr>
          <a:xfrm>
            <a:off x="404786" y="382816"/>
            <a:ext cx="11382428" cy="424732"/>
          </a:xfrm>
        </p:spPr>
        <p:txBody>
          <a:bodyPr/>
          <a:lstStyle/>
          <a:p>
            <a:r>
              <a:rPr lang="de-DE" sz="2400" cap="none" dirty="0">
                <a:solidFill>
                  <a:schemeClr val="tx1"/>
                </a:solidFill>
              </a:rPr>
              <a:t>Bei 32% der Patienten wurden Fehldiagnosen gestellt. </a:t>
            </a:r>
          </a:p>
        </p:txBody>
      </p:sp>
      <p:sp>
        <p:nvSpPr>
          <p:cNvPr id="6" name="TextBox 42">
            <a:extLst>
              <a:ext uri="{FF2B5EF4-FFF2-40B4-BE49-F238E27FC236}">
                <a16:creationId xmlns:a16="http://schemas.microsoft.com/office/drawing/2014/main" id="{7502C609-4C5E-48B0-B8A8-613B2E2E54DC}"/>
              </a:ext>
            </a:extLst>
          </p:cNvPr>
          <p:cNvSpPr txBox="1"/>
          <p:nvPr/>
        </p:nvSpPr>
        <p:spPr>
          <a:xfrm>
            <a:off x="462618" y="1304789"/>
            <a:ext cx="5484106"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Stellung von anderen Diagnosen / Fehldiagnosen</a:t>
            </a:r>
          </a:p>
        </p:txBody>
      </p:sp>
      <p:sp>
        <p:nvSpPr>
          <p:cNvPr id="10" name="Text Placeholder 27">
            <a:extLst>
              <a:ext uri="{FF2B5EF4-FFF2-40B4-BE49-F238E27FC236}">
                <a16:creationId xmlns:a16="http://schemas.microsoft.com/office/drawing/2014/main" id="{52A85758-F945-4AFC-BB03-9C46DCA44128}"/>
              </a:ext>
            </a:extLst>
          </p:cNvPr>
          <p:cNvSpPr txBox="1">
            <a:spLocks/>
          </p:cNvSpPr>
          <p:nvPr/>
        </p:nvSpPr>
        <p:spPr bwMode="gray">
          <a:xfrm>
            <a:off x="394138" y="5373216"/>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n=246 </a:t>
            </a:r>
          </a:p>
          <a:p>
            <a:pPr marL="0" indent="0" defTabSz="914126">
              <a:buClr>
                <a:srgbClr val="F8971D"/>
              </a:buClr>
              <a:tabLst>
                <a:tab pos="173038" algn="r"/>
              </a:tabLst>
            </a:pPr>
            <a:r>
              <a:rPr lang="de-DE" sz="1400" dirty="0">
                <a:solidFill>
                  <a:schemeClr val="tx1"/>
                </a:solidFill>
                <a:latin typeface="Arial"/>
              </a:rPr>
              <a:t>Q9. Wurden bei Ihnen zunächst andere Diagnosen gestellt oder Annahmen getroffen (Fehldiagnose)? Q9A. Bitte geben Sie die erste erhaltene Diagnose an, wann Sie diese erhalten haben und von wem diese Diagnose gestellt wurde. Auf den Folgeseiten haben Sie die Möglichkeit weitere erhaltene Diagnosen einzutragen.</a:t>
            </a:r>
            <a:endParaRPr lang="en-AU" sz="1400" dirty="0">
              <a:solidFill>
                <a:schemeClr val="tx1"/>
              </a:solidFill>
              <a:latin typeface="Arial"/>
            </a:endParaRPr>
          </a:p>
        </p:txBody>
      </p:sp>
      <p:grpSp>
        <p:nvGrpSpPr>
          <p:cNvPr id="27" name="Group 643">
            <a:extLst>
              <a:ext uri="{FF2B5EF4-FFF2-40B4-BE49-F238E27FC236}">
                <a16:creationId xmlns:a16="http://schemas.microsoft.com/office/drawing/2014/main" id="{460958D2-F3DE-4D2A-A90C-107023FBED27}"/>
              </a:ext>
            </a:extLst>
          </p:cNvPr>
          <p:cNvGrpSpPr>
            <a:grpSpLocks noChangeAspect="1"/>
          </p:cNvGrpSpPr>
          <p:nvPr/>
        </p:nvGrpSpPr>
        <p:grpSpPr>
          <a:xfrm>
            <a:off x="4115780" y="2971518"/>
            <a:ext cx="315376" cy="266942"/>
            <a:chOff x="5867401" y="2951164"/>
            <a:chExt cx="444500" cy="376238"/>
          </a:xfrm>
        </p:grpSpPr>
        <p:sp>
          <p:nvSpPr>
            <p:cNvPr id="28" name="Freeform 136">
              <a:extLst>
                <a:ext uri="{FF2B5EF4-FFF2-40B4-BE49-F238E27FC236}">
                  <a16:creationId xmlns:a16="http://schemas.microsoft.com/office/drawing/2014/main" id="{6ED815D9-02BC-4824-AE47-FD156FD34129}"/>
                </a:ext>
              </a:extLst>
            </p:cNvPr>
            <p:cNvSpPr>
              <a:spLocks/>
            </p:cNvSpPr>
            <p:nvPr/>
          </p:nvSpPr>
          <p:spPr bwMode="auto">
            <a:xfrm>
              <a:off x="6005513" y="2951164"/>
              <a:ext cx="169863" cy="60325"/>
            </a:xfrm>
            <a:custGeom>
              <a:avLst/>
              <a:gdLst/>
              <a:ahLst/>
              <a:cxnLst>
                <a:cxn ang="0">
                  <a:pos x="18" y="34"/>
                </a:cxn>
                <a:cxn ang="0">
                  <a:pos x="34" y="18"/>
                </a:cxn>
                <a:cxn ang="0">
                  <a:pos x="119" y="18"/>
                </a:cxn>
                <a:cxn ang="0">
                  <a:pos x="135" y="34"/>
                </a:cxn>
                <a:cxn ang="0">
                  <a:pos x="135" y="54"/>
                </a:cxn>
                <a:cxn ang="0">
                  <a:pos x="153" y="54"/>
                </a:cxn>
                <a:cxn ang="0">
                  <a:pos x="153" y="34"/>
                </a:cxn>
                <a:cxn ang="0">
                  <a:pos x="119" y="0"/>
                </a:cxn>
                <a:cxn ang="0">
                  <a:pos x="34" y="0"/>
                </a:cxn>
                <a:cxn ang="0">
                  <a:pos x="0" y="34"/>
                </a:cxn>
                <a:cxn ang="0">
                  <a:pos x="0" y="54"/>
                </a:cxn>
                <a:cxn ang="0">
                  <a:pos x="18" y="54"/>
                </a:cxn>
                <a:cxn ang="0">
                  <a:pos x="18" y="34"/>
                </a:cxn>
              </a:cxnLst>
              <a:rect l="0" t="0" r="r" b="b"/>
              <a:pathLst>
                <a:path w="153" h="54">
                  <a:moveTo>
                    <a:pt x="18" y="34"/>
                  </a:moveTo>
                  <a:cubicBezTo>
                    <a:pt x="18" y="25"/>
                    <a:pt x="25" y="18"/>
                    <a:pt x="34" y="18"/>
                  </a:cubicBezTo>
                  <a:cubicBezTo>
                    <a:pt x="119" y="18"/>
                    <a:pt x="119" y="18"/>
                    <a:pt x="119" y="18"/>
                  </a:cubicBezTo>
                  <a:cubicBezTo>
                    <a:pt x="128" y="18"/>
                    <a:pt x="135" y="25"/>
                    <a:pt x="135" y="34"/>
                  </a:cubicBezTo>
                  <a:cubicBezTo>
                    <a:pt x="135" y="54"/>
                    <a:pt x="135" y="54"/>
                    <a:pt x="135" y="54"/>
                  </a:cubicBezTo>
                  <a:cubicBezTo>
                    <a:pt x="153" y="54"/>
                    <a:pt x="153" y="54"/>
                    <a:pt x="153" y="54"/>
                  </a:cubicBezTo>
                  <a:cubicBezTo>
                    <a:pt x="153" y="34"/>
                    <a:pt x="153" y="34"/>
                    <a:pt x="153" y="34"/>
                  </a:cubicBezTo>
                  <a:cubicBezTo>
                    <a:pt x="153" y="15"/>
                    <a:pt x="138" y="0"/>
                    <a:pt x="119" y="0"/>
                  </a:cubicBezTo>
                  <a:cubicBezTo>
                    <a:pt x="34" y="0"/>
                    <a:pt x="34" y="0"/>
                    <a:pt x="34" y="0"/>
                  </a:cubicBezTo>
                  <a:cubicBezTo>
                    <a:pt x="15" y="0"/>
                    <a:pt x="0" y="15"/>
                    <a:pt x="0" y="34"/>
                  </a:cubicBezTo>
                  <a:cubicBezTo>
                    <a:pt x="0" y="54"/>
                    <a:pt x="0" y="54"/>
                    <a:pt x="0" y="54"/>
                  </a:cubicBezTo>
                  <a:cubicBezTo>
                    <a:pt x="18" y="54"/>
                    <a:pt x="18" y="54"/>
                    <a:pt x="18" y="54"/>
                  </a:cubicBezTo>
                  <a:lnTo>
                    <a:pt x="18" y="3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92926"/>
                </a:solidFill>
                <a:effectLst/>
                <a:uLnTx/>
                <a:uFillTx/>
                <a:latin typeface="Arial"/>
                <a:ea typeface="+mn-ea"/>
                <a:cs typeface="+mn-cs"/>
              </a:endParaRPr>
            </a:p>
          </p:txBody>
        </p:sp>
        <p:sp>
          <p:nvSpPr>
            <p:cNvPr id="29" name="Freeform 137">
              <a:extLst>
                <a:ext uri="{FF2B5EF4-FFF2-40B4-BE49-F238E27FC236}">
                  <a16:creationId xmlns:a16="http://schemas.microsoft.com/office/drawing/2014/main" id="{7E79CC6E-A815-46B5-9D47-FD16BEC38CF2}"/>
                </a:ext>
              </a:extLst>
            </p:cNvPr>
            <p:cNvSpPr>
              <a:spLocks/>
            </p:cNvSpPr>
            <p:nvPr/>
          </p:nvSpPr>
          <p:spPr bwMode="auto">
            <a:xfrm>
              <a:off x="5867401" y="3011489"/>
              <a:ext cx="444500" cy="315913"/>
            </a:xfrm>
            <a:custGeom>
              <a:avLst/>
              <a:gdLst/>
              <a:ahLst/>
              <a:cxnLst>
                <a:cxn ang="0">
                  <a:pos x="321" y="0"/>
                </a:cxn>
                <a:cxn ang="0">
                  <a:pos x="276" y="0"/>
                </a:cxn>
                <a:cxn ang="0">
                  <a:pos x="258" y="0"/>
                </a:cxn>
                <a:cxn ang="0">
                  <a:pos x="141" y="0"/>
                </a:cxn>
                <a:cxn ang="0">
                  <a:pos x="123" y="0"/>
                </a:cxn>
                <a:cxn ang="0">
                  <a:pos x="78" y="0"/>
                </a:cxn>
                <a:cxn ang="0">
                  <a:pos x="0" y="78"/>
                </a:cxn>
                <a:cxn ang="0">
                  <a:pos x="0" y="206"/>
                </a:cxn>
                <a:cxn ang="0">
                  <a:pos x="78" y="284"/>
                </a:cxn>
                <a:cxn ang="0">
                  <a:pos x="321" y="284"/>
                </a:cxn>
                <a:cxn ang="0">
                  <a:pos x="400" y="206"/>
                </a:cxn>
                <a:cxn ang="0">
                  <a:pos x="400" y="78"/>
                </a:cxn>
                <a:cxn ang="0">
                  <a:pos x="321" y="0"/>
                </a:cxn>
              </a:cxnLst>
              <a:rect l="0" t="0" r="r" b="b"/>
              <a:pathLst>
                <a:path w="400" h="284">
                  <a:moveTo>
                    <a:pt x="321" y="0"/>
                  </a:moveTo>
                  <a:cubicBezTo>
                    <a:pt x="276" y="0"/>
                    <a:pt x="276" y="0"/>
                    <a:pt x="276" y="0"/>
                  </a:cubicBezTo>
                  <a:cubicBezTo>
                    <a:pt x="258" y="0"/>
                    <a:pt x="258" y="0"/>
                    <a:pt x="258" y="0"/>
                  </a:cubicBezTo>
                  <a:cubicBezTo>
                    <a:pt x="141" y="0"/>
                    <a:pt x="141" y="0"/>
                    <a:pt x="141" y="0"/>
                  </a:cubicBezTo>
                  <a:cubicBezTo>
                    <a:pt x="123" y="0"/>
                    <a:pt x="123" y="0"/>
                    <a:pt x="123" y="0"/>
                  </a:cubicBezTo>
                  <a:cubicBezTo>
                    <a:pt x="78" y="0"/>
                    <a:pt x="78" y="0"/>
                    <a:pt x="78" y="0"/>
                  </a:cubicBezTo>
                  <a:cubicBezTo>
                    <a:pt x="35" y="0"/>
                    <a:pt x="0" y="35"/>
                    <a:pt x="0" y="78"/>
                  </a:cubicBezTo>
                  <a:cubicBezTo>
                    <a:pt x="0" y="206"/>
                    <a:pt x="0" y="206"/>
                    <a:pt x="0" y="206"/>
                  </a:cubicBezTo>
                  <a:cubicBezTo>
                    <a:pt x="0" y="249"/>
                    <a:pt x="35" y="284"/>
                    <a:pt x="78" y="284"/>
                  </a:cubicBezTo>
                  <a:cubicBezTo>
                    <a:pt x="321" y="284"/>
                    <a:pt x="321" y="284"/>
                    <a:pt x="321" y="284"/>
                  </a:cubicBezTo>
                  <a:cubicBezTo>
                    <a:pt x="365" y="284"/>
                    <a:pt x="400" y="249"/>
                    <a:pt x="400" y="206"/>
                  </a:cubicBezTo>
                  <a:cubicBezTo>
                    <a:pt x="400" y="78"/>
                    <a:pt x="400" y="78"/>
                    <a:pt x="400" y="78"/>
                  </a:cubicBezTo>
                  <a:cubicBezTo>
                    <a:pt x="400" y="35"/>
                    <a:pt x="365" y="0"/>
                    <a:pt x="32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92926"/>
                </a:solidFill>
                <a:effectLst/>
                <a:uLnTx/>
                <a:uFillTx/>
                <a:latin typeface="Arial"/>
                <a:ea typeface="+mn-ea"/>
                <a:cs typeface="+mn-cs"/>
              </a:endParaRPr>
            </a:p>
          </p:txBody>
        </p:sp>
        <p:sp>
          <p:nvSpPr>
            <p:cNvPr id="30" name="Oval 138">
              <a:extLst>
                <a:ext uri="{FF2B5EF4-FFF2-40B4-BE49-F238E27FC236}">
                  <a16:creationId xmlns:a16="http://schemas.microsoft.com/office/drawing/2014/main" id="{53AED480-53A2-4943-A49C-84AE11DC71AE}"/>
                </a:ext>
              </a:extLst>
            </p:cNvPr>
            <p:cNvSpPr>
              <a:spLocks noChangeArrowheads="1"/>
            </p:cNvSpPr>
            <p:nvPr/>
          </p:nvSpPr>
          <p:spPr bwMode="auto">
            <a:xfrm>
              <a:off x="5975351" y="3055939"/>
              <a:ext cx="228600" cy="2270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92926"/>
                </a:solidFill>
                <a:effectLst/>
                <a:uLnTx/>
                <a:uFillTx/>
                <a:latin typeface="Arial"/>
                <a:ea typeface="+mn-ea"/>
                <a:cs typeface="+mn-cs"/>
              </a:endParaRPr>
            </a:p>
          </p:txBody>
        </p:sp>
        <p:sp>
          <p:nvSpPr>
            <p:cNvPr id="31" name="Freeform 139">
              <a:extLst>
                <a:ext uri="{FF2B5EF4-FFF2-40B4-BE49-F238E27FC236}">
                  <a16:creationId xmlns:a16="http://schemas.microsoft.com/office/drawing/2014/main" id="{52BCC3D5-987A-441C-9BF2-CD478F3A120C}"/>
                </a:ext>
              </a:extLst>
            </p:cNvPr>
            <p:cNvSpPr>
              <a:spLocks/>
            </p:cNvSpPr>
            <p:nvPr/>
          </p:nvSpPr>
          <p:spPr bwMode="auto">
            <a:xfrm>
              <a:off x="6005513" y="3086101"/>
              <a:ext cx="168275" cy="166688"/>
            </a:xfrm>
            <a:custGeom>
              <a:avLst/>
              <a:gdLst/>
              <a:ahLst/>
              <a:cxnLst>
                <a:cxn ang="0">
                  <a:pos x="106" y="36"/>
                </a:cxn>
                <a:cxn ang="0">
                  <a:pos x="70" y="36"/>
                </a:cxn>
                <a:cxn ang="0">
                  <a:pos x="70" y="0"/>
                </a:cxn>
                <a:cxn ang="0">
                  <a:pos x="37" y="0"/>
                </a:cxn>
                <a:cxn ang="0">
                  <a:pos x="37" y="36"/>
                </a:cxn>
                <a:cxn ang="0">
                  <a:pos x="0" y="36"/>
                </a:cxn>
                <a:cxn ang="0">
                  <a:pos x="0" y="68"/>
                </a:cxn>
                <a:cxn ang="0">
                  <a:pos x="37" y="68"/>
                </a:cxn>
                <a:cxn ang="0">
                  <a:pos x="37" y="105"/>
                </a:cxn>
                <a:cxn ang="0">
                  <a:pos x="70" y="105"/>
                </a:cxn>
                <a:cxn ang="0">
                  <a:pos x="70" y="68"/>
                </a:cxn>
                <a:cxn ang="0">
                  <a:pos x="106" y="68"/>
                </a:cxn>
                <a:cxn ang="0">
                  <a:pos x="106" y="36"/>
                </a:cxn>
              </a:cxnLst>
              <a:rect l="0" t="0" r="r" b="b"/>
              <a:pathLst>
                <a:path w="106" h="105">
                  <a:moveTo>
                    <a:pt x="106" y="36"/>
                  </a:moveTo>
                  <a:lnTo>
                    <a:pt x="70" y="36"/>
                  </a:lnTo>
                  <a:lnTo>
                    <a:pt x="70" y="0"/>
                  </a:lnTo>
                  <a:lnTo>
                    <a:pt x="37" y="0"/>
                  </a:lnTo>
                  <a:lnTo>
                    <a:pt x="37" y="36"/>
                  </a:lnTo>
                  <a:lnTo>
                    <a:pt x="0" y="36"/>
                  </a:lnTo>
                  <a:lnTo>
                    <a:pt x="0" y="68"/>
                  </a:lnTo>
                  <a:lnTo>
                    <a:pt x="37" y="68"/>
                  </a:lnTo>
                  <a:lnTo>
                    <a:pt x="37" y="105"/>
                  </a:lnTo>
                  <a:lnTo>
                    <a:pt x="70" y="105"/>
                  </a:lnTo>
                  <a:lnTo>
                    <a:pt x="70" y="68"/>
                  </a:lnTo>
                  <a:lnTo>
                    <a:pt x="106" y="68"/>
                  </a:lnTo>
                  <a:lnTo>
                    <a:pt x="106" y="36"/>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92926"/>
                </a:solidFill>
                <a:effectLst/>
                <a:uLnTx/>
                <a:uFillTx/>
                <a:latin typeface="Arial"/>
                <a:ea typeface="+mn-ea"/>
                <a:cs typeface="+mn-cs"/>
              </a:endParaRPr>
            </a:p>
          </p:txBody>
        </p:sp>
      </p:grpSp>
      <p:sp>
        <p:nvSpPr>
          <p:cNvPr id="8" name="Foliennummernplatzhalter 7">
            <a:extLst>
              <a:ext uri="{FF2B5EF4-FFF2-40B4-BE49-F238E27FC236}">
                <a16:creationId xmlns:a16="http://schemas.microsoft.com/office/drawing/2014/main" id="{0F9DCB1F-C248-46F4-A0FF-72FCF83FB95D}"/>
              </a:ext>
            </a:extLst>
          </p:cNvPr>
          <p:cNvSpPr>
            <a:spLocks noGrp="1"/>
          </p:cNvSpPr>
          <p:nvPr>
            <p:ph type="sldNum" sz="quarter" idx="20"/>
          </p:nvPr>
        </p:nvSpPr>
        <p:spPr/>
        <p:txBody>
          <a:bodyPr/>
          <a:lstStyle/>
          <a:p>
            <a:fld id="{D61AABEC-672F-4B68-B914-690DA978312C}" type="slidenum">
              <a:rPr lang="en-GB" smtClean="0"/>
              <a:pPr/>
              <a:t>20</a:t>
            </a:fld>
            <a:r>
              <a:rPr lang="en-GB"/>
              <a:t> ‒ </a:t>
            </a:r>
            <a:endParaRPr lang="en-GB" dirty="0"/>
          </a:p>
        </p:txBody>
      </p:sp>
      <p:sp>
        <p:nvSpPr>
          <p:cNvPr id="23" name="Textfeld 22">
            <a:extLst>
              <a:ext uri="{FF2B5EF4-FFF2-40B4-BE49-F238E27FC236}">
                <a16:creationId xmlns:a16="http://schemas.microsoft.com/office/drawing/2014/main" id="{C9A9F41D-0C17-4CF4-BEE4-117A5823BDF9}"/>
              </a:ext>
            </a:extLst>
          </p:cNvPr>
          <p:cNvSpPr txBox="1"/>
          <p:nvPr/>
        </p:nvSpPr>
        <p:spPr>
          <a:xfrm>
            <a:off x="5771964" y="6237312"/>
            <a:ext cx="5492518" cy="523220"/>
          </a:xfrm>
          <a:prstGeom prst="rect">
            <a:avLst/>
          </a:prstGeom>
          <a:noFill/>
        </p:spPr>
        <p:txBody>
          <a:bodyPr wrap="square" rtlCol="0">
            <a:spAutoFit/>
          </a:bodyPr>
          <a:lstStyle/>
          <a:p>
            <a:pPr algn="r"/>
            <a:r>
              <a:rPr lang="de-DE" sz="1400" dirty="0"/>
              <a:t>Hinweis: Icons zeigen an, ob ein Wert in einer Subgruppe signifikant höher ist als Total</a:t>
            </a:r>
          </a:p>
        </p:txBody>
      </p:sp>
    </p:spTree>
    <p:extLst>
      <p:ext uri="{BB962C8B-B14F-4D97-AF65-F5344CB8AC3E}">
        <p14:creationId xmlns:p14="http://schemas.microsoft.com/office/powerpoint/2010/main" val="1002008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
            <a:extLst>
              <a:ext uri="{FF2B5EF4-FFF2-40B4-BE49-F238E27FC236}">
                <a16:creationId xmlns:a16="http://schemas.microsoft.com/office/drawing/2014/main" id="{BAF83114-6B5B-4746-81A3-97E3B6A4D111}"/>
              </a:ext>
            </a:extLst>
          </p:cNvPr>
          <p:cNvSpPr/>
          <p:nvPr/>
        </p:nvSpPr>
        <p:spPr bwMode="gray">
          <a:xfrm>
            <a:off x="515380" y="1268760"/>
            <a:ext cx="11163822" cy="3996470"/>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graphicFrame>
        <p:nvGraphicFramePr>
          <p:cNvPr id="36" name="Diagramm 35">
            <a:extLst>
              <a:ext uri="{FF2B5EF4-FFF2-40B4-BE49-F238E27FC236}">
                <a16:creationId xmlns:a16="http://schemas.microsoft.com/office/drawing/2014/main" id="{A4E56F67-850C-405E-894D-138138C50E91}"/>
              </a:ext>
            </a:extLst>
          </p:cNvPr>
          <p:cNvGraphicFramePr/>
          <p:nvPr>
            <p:extLst>
              <p:ext uri="{D42A27DB-BD31-4B8C-83A1-F6EECF244321}">
                <p14:modId xmlns:p14="http://schemas.microsoft.com/office/powerpoint/2010/main" val="3555750264"/>
              </p:ext>
            </p:extLst>
          </p:nvPr>
        </p:nvGraphicFramePr>
        <p:xfrm>
          <a:off x="5195900" y="1745774"/>
          <a:ext cx="7662930" cy="371821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15121674-F9EA-4A45-B71B-D5FB282A4C9E}"/>
              </a:ext>
            </a:extLst>
          </p:cNvPr>
          <p:cNvSpPr>
            <a:spLocks noGrp="1"/>
          </p:cNvSpPr>
          <p:nvPr>
            <p:ph type="title"/>
          </p:nvPr>
        </p:nvSpPr>
        <p:spPr>
          <a:xfrm>
            <a:off x="404786" y="382816"/>
            <a:ext cx="11382428" cy="757130"/>
          </a:xfrm>
        </p:spPr>
        <p:txBody>
          <a:bodyPr/>
          <a:lstStyle/>
          <a:p>
            <a:r>
              <a:rPr lang="de-DE" sz="2400" cap="none" dirty="0">
                <a:solidFill>
                  <a:schemeClr val="tx1"/>
                </a:solidFill>
              </a:rPr>
              <a:t>Die Hälfte der Patienten mit Fehldiagnosen berichtet diese nur an einem Zeitpunkt.</a:t>
            </a:r>
          </a:p>
        </p:txBody>
      </p:sp>
      <p:sp>
        <p:nvSpPr>
          <p:cNvPr id="10" name="Text Placeholder 27">
            <a:extLst>
              <a:ext uri="{FF2B5EF4-FFF2-40B4-BE49-F238E27FC236}">
                <a16:creationId xmlns:a16="http://schemas.microsoft.com/office/drawing/2014/main" id="{52A85758-F945-4AFC-BB03-9C46DCA44128}"/>
              </a:ext>
            </a:extLst>
          </p:cNvPr>
          <p:cNvSpPr txBox="1">
            <a:spLocks/>
          </p:cNvSpPr>
          <p:nvPr/>
        </p:nvSpPr>
        <p:spPr bwMode="gray">
          <a:xfrm>
            <a:off x="526649" y="5359594"/>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n=246 </a:t>
            </a:r>
          </a:p>
          <a:p>
            <a:pPr marL="0" indent="0" defTabSz="914126">
              <a:buClr>
                <a:srgbClr val="F8971D"/>
              </a:buClr>
              <a:tabLst>
                <a:tab pos="173038" algn="r"/>
              </a:tabLst>
            </a:pPr>
            <a:r>
              <a:rPr lang="de-DE" sz="1400" dirty="0">
                <a:solidFill>
                  <a:schemeClr val="tx1"/>
                </a:solidFill>
                <a:latin typeface="Arial"/>
              </a:rPr>
              <a:t>Q9. Wurden bei Ihnen zunächst andere Diagnosen gestellt oder Annahmen getroffen (Fehldiagnose)? Q9A. Bitte geben Sie die erste erhaltene Diagnose an, wann Sie diese erhalten haben und von wem diese Diagnose gestellt wurde. Auf den Folgeseiten haben Sie die Möglichkeit weitere erhaltene Diagnosen einzutragen.</a:t>
            </a:r>
            <a:endParaRPr lang="en-AU" sz="1400" dirty="0">
              <a:solidFill>
                <a:schemeClr val="tx1"/>
              </a:solidFill>
              <a:latin typeface="Arial"/>
            </a:endParaRPr>
          </a:p>
        </p:txBody>
      </p:sp>
      <p:sp>
        <p:nvSpPr>
          <p:cNvPr id="17" name="Pfeil: nach links gekrümmt 16">
            <a:extLst>
              <a:ext uri="{FF2B5EF4-FFF2-40B4-BE49-F238E27FC236}">
                <a16:creationId xmlns:a16="http://schemas.microsoft.com/office/drawing/2014/main" id="{095B74BA-E08B-441C-8A5F-F753A2EDB0A8}"/>
              </a:ext>
            </a:extLst>
          </p:cNvPr>
          <p:cNvSpPr/>
          <p:nvPr/>
        </p:nvSpPr>
        <p:spPr>
          <a:xfrm>
            <a:off x="7125574" y="4077072"/>
            <a:ext cx="121549" cy="360040"/>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dirty="0"/>
          </a:p>
        </p:txBody>
      </p:sp>
      <p:sp>
        <p:nvSpPr>
          <p:cNvPr id="18" name="Pfeil: nach links gekrümmt 17">
            <a:extLst>
              <a:ext uri="{FF2B5EF4-FFF2-40B4-BE49-F238E27FC236}">
                <a16:creationId xmlns:a16="http://schemas.microsoft.com/office/drawing/2014/main" id="{87FAB02B-1ACB-4ECB-9A5C-4E34C069D5CE}"/>
              </a:ext>
            </a:extLst>
          </p:cNvPr>
          <p:cNvSpPr/>
          <p:nvPr/>
        </p:nvSpPr>
        <p:spPr>
          <a:xfrm>
            <a:off x="7118442" y="3320988"/>
            <a:ext cx="121549" cy="360040"/>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19" name="Pfeil: nach links gekrümmt 18">
            <a:extLst>
              <a:ext uri="{FF2B5EF4-FFF2-40B4-BE49-F238E27FC236}">
                <a16:creationId xmlns:a16="http://schemas.microsoft.com/office/drawing/2014/main" id="{E98DFA21-4288-4400-84D2-10590B967631}"/>
              </a:ext>
            </a:extLst>
          </p:cNvPr>
          <p:cNvSpPr/>
          <p:nvPr/>
        </p:nvSpPr>
        <p:spPr>
          <a:xfrm>
            <a:off x="7113208" y="4617132"/>
            <a:ext cx="121549" cy="360040"/>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graphicFrame>
        <p:nvGraphicFramePr>
          <p:cNvPr id="20" name="Tabelle 16">
            <a:extLst>
              <a:ext uri="{FF2B5EF4-FFF2-40B4-BE49-F238E27FC236}">
                <a16:creationId xmlns:a16="http://schemas.microsoft.com/office/drawing/2014/main" id="{91F3BBD7-FB4C-40CA-B44B-9F0F0E375D08}"/>
              </a:ext>
            </a:extLst>
          </p:cNvPr>
          <p:cNvGraphicFramePr>
            <a:graphicFrameLocks noGrp="1"/>
          </p:cNvGraphicFramePr>
          <p:nvPr>
            <p:extLst>
              <p:ext uri="{D42A27DB-BD31-4B8C-83A1-F6EECF244321}">
                <p14:modId xmlns:p14="http://schemas.microsoft.com/office/powerpoint/2010/main" val="671150304"/>
              </p:ext>
            </p:extLst>
          </p:nvPr>
        </p:nvGraphicFramePr>
        <p:xfrm>
          <a:off x="7413414" y="3226570"/>
          <a:ext cx="3353128" cy="1905011"/>
        </p:xfrm>
        <a:graphic>
          <a:graphicData uri="http://schemas.openxmlformats.org/drawingml/2006/table">
            <a:tbl>
              <a:tblPr bandRow="1">
                <a:tableStyleId>{5C22544A-7EE6-4342-B048-85BDC9FD1C3A}</a:tableStyleId>
              </a:tblPr>
              <a:tblGrid>
                <a:gridCol w="3353128">
                  <a:extLst>
                    <a:ext uri="{9D8B030D-6E8A-4147-A177-3AD203B41FA5}">
                      <a16:colId xmlns:a16="http://schemas.microsoft.com/office/drawing/2014/main" val="3500394068"/>
                    </a:ext>
                  </a:extLst>
                </a:gridCol>
              </a:tblGrid>
              <a:tr h="757566">
                <a:tc>
                  <a:txBody>
                    <a:bodyPr/>
                    <a:lstStyle/>
                    <a:p>
                      <a:r>
                        <a:rPr lang="de-DE" sz="1400" b="1" dirty="0"/>
                        <a:t>Ø 1 Jahr </a:t>
                      </a:r>
                      <a:r>
                        <a:rPr lang="de-DE" sz="1400" dirty="0"/>
                        <a:t>(1.Zeitpunkt</a:t>
                      </a:r>
                      <a:r>
                        <a:rPr lang="de-DE" sz="1400" dirty="0">
                          <a:sym typeface="Wingdings" panose="05000000000000000000" pitchFamily="2" charset="2"/>
                        </a:rPr>
                        <a:t>2.Zeitpunkt) (n=39)</a:t>
                      </a:r>
                    </a:p>
                    <a:p>
                      <a:endParaRPr lang="de-D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644148"/>
                  </a:ext>
                </a:extLst>
              </a:tr>
              <a:tr h="654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t>Ø 2 Jahre </a:t>
                      </a:r>
                      <a:r>
                        <a:rPr lang="de-DE" sz="1400" dirty="0"/>
                        <a:t>(2.Zeitpunkt</a:t>
                      </a:r>
                      <a:r>
                        <a:rPr lang="de-DE" sz="1400" dirty="0">
                          <a:sym typeface="Wingdings" panose="05000000000000000000" pitchFamily="2" charset="2"/>
                        </a:rPr>
                        <a:t>3.Zeitpunkt)  (n=20)</a:t>
                      </a:r>
                      <a:endParaRPr lang="de-D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6475488"/>
                  </a:ext>
                </a:extLst>
              </a:tr>
              <a:tr h="493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K.A. (3</a:t>
                      </a:r>
                      <a:r>
                        <a:rPr lang="de-DE" sz="1400" dirty="0">
                          <a:sym typeface="Wingdings" panose="05000000000000000000" pitchFamily="2" charset="2"/>
                        </a:rPr>
                        <a:t>4)</a:t>
                      </a:r>
                      <a:endParaRPr lang="de-DE"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8144528"/>
                  </a:ext>
                </a:extLst>
              </a:tr>
            </a:tbl>
          </a:graphicData>
        </a:graphic>
      </p:graphicFrame>
      <p:sp>
        <p:nvSpPr>
          <p:cNvPr id="35" name="Textfeld 34">
            <a:extLst>
              <a:ext uri="{FF2B5EF4-FFF2-40B4-BE49-F238E27FC236}">
                <a16:creationId xmlns:a16="http://schemas.microsoft.com/office/drawing/2014/main" id="{D0D5E686-FD10-449B-8EA8-3C720A3D0699}"/>
              </a:ext>
            </a:extLst>
          </p:cNvPr>
          <p:cNvSpPr txBox="1"/>
          <p:nvPr/>
        </p:nvSpPr>
        <p:spPr>
          <a:xfrm>
            <a:off x="7427871" y="2911470"/>
            <a:ext cx="3600400" cy="286232"/>
          </a:xfrm>
          <a:prstGeom prst="rect">
            <a:avLst/>
          </a:prstGeom>
          <a:noFill/>
        </p:spPr>
        <p:txBody>
          <a:bodyPr wrap="square">
            <a:spAutoFit/>
          </a:bodyPr>
          <a:lstStyle/>
          <a:p>
            <a:pPr algn="ctr" defTabSz="914126">
              <a:lnSpc>
                <a:spcPct val="90000"/>
              </a:lnSpc>
              <a:spcBef>
                <a:spcPts val="300"/>
              </a:spcBef>
            </a:pPr>
            <a:r>
              <a:rPr lang="de-DE" sz="1400" b="1" dirty="0">
                <a:solidFill>
                  <a:srgbClr val="4D4E4D"/>
                </a:solidFill>
                <a:latin typeface="Arial"/>
              </a:rPr>
              <a:t>Zeit zwischen den Fehldiagnosen</a:t>
            </a:r>
          </a:p>
        </p:txBody>
      </p:sp>
      <p:sp>
        <p:nvSpPr>
          <p:cNvPr id="23" name="Textfeld 22">
            <a:extLst>
              <a:ext uri="{FF2B5EF4-FFF2-40B4-BE49-F238E27FC236}">
                <a16:creationId xmlns:a16="http://schemas.microsoft.com/office/drawing/2014/main" id="{C9A9F41D-0C17-4CF4-BEE4-117A5823BDF9}"/>
              </a:ext>
            </a:extLst>
          </p:cNvPr>
          <p:cNvSpPr txBox="1"/>
          <p:nvPr/>
        </p:nvSpPr>
        <p:spPr>
          <a:xfrm>
            <a:off x="6492044" y="6237312"/>
            <a:ext cx="4772438" cy="523220"/>
          </a:xfrm>
          <a:prstGeom prst="rect">
            <a:avLst/>
          </a:prstGeom>
          <a:noFill/>
        </p:spPr>
        <p:txBody>
          <a:bodyPr wrap="square" rtlCol="0">
            <a:spAutoFit/>
          </a:bodyPr>
          <a:lstStyle/>
          <a:p>
            <a:pPr algn="r"/>
            <a:r>
              <a:rPr lang="de-DE" sz="1400" dirty="0"/>
              <a:t>Hinweis: Icons zeigen an, ob ein Wert in einer Subgruppe signifikant höher ist als Total</a:t>
            </a:r>
          </a:p>
        </p:txBody>
      </p:sp>
      <p:sp>
        <p:nvSpPr>
          <p:cNvPr id="16" name="TextBox 42">
            <a:extLst>
              <a:ext uri="{FF2B5EF4-FFF2-40B4-BE49-F238E27FC236}">
                <a16:creationId xmlns:a16="http://schemas.microsoft.com/office/drawing/2014/main" id="{F9BD3DE3-9D07-4B69-9C83-E65EFC59C0FB}"/>
              </a:ext>
            </a:extLst>
          </p:cNvPr>
          <p:cNvSpPr txBox="1"/>
          <p:nvPr/>
        </p:nvSpPr>
        <p:spPr>
          <a:xfrm>
            <a:off x="3676930" y="1321354"/>
            <a:ext cx="5201333" cy="739520"/>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Anzahl der Zeitpunkte, an denen Fehldiagnosen berichtet wurden  </a:t>
            </a:r>
          </a:p>
          <a:p>
            <a:pPr marL="0" marR="0" lvl="0" indent="0" algn="ctr" defTabSz="914126" rtl="0" eaLnBrk="1" fontAlgn="auto" latinLnBrk="0" hangingPunct="1">
              <a:lnSpc>
                <a:spcPct val="90000"/>
              </a:lnSpc>
              <a:spcBef>
                <a:spcPts val="300"/>
              </a:spcBef>
              <a:spcAft>
                <a:spcPts val="0"/>
              </a:spcAft>
              <a:buClrTx/>
              <a:buSzTx/>
              <a:buFontTx/>
              <a:buNone/>
              <a:tabLst/>
              <a:defRPr/>
            </a:pPr>
            <a:r>
              <a:rPr kumimoji="0" lang="de-DE" sz="1400" b="0" i="0" u="none" strike="noStrike" kern="1200" cap="none" spc="0" normalizeH="0" baseline="0" noProof="0" dirty="0">
                <a:ln>
                  <a:noFill/>
                </a:ln>
                <a:effectLst/>
                <a:uLnTx/>
                <a:uFillTx/>
                <a:latin typeface="Arial"/>
                <a:ea typeface="+mn-ea"/>
                <a:cs typeface="+mn-cs"/>
              </a:rPr>
              <a:t>(alle Patienten mit Fehldiagnosen, n</a:t>
            </a:r>
            <a:r>
              <a:rPr kumimoji="0" lang="de-DE" sz="1400" b="0" i="0" u="none" strike="noStrike" kern="1200" spc="0" normalizeH="0" baseline="0" noProof="0" dirty="0">
                <a:ln>
                  <a:noFill/>
                </a:ln>
                <a:effectLst/>
                <a:uLnTx/>
                <a:uFillTx/>
                <a:latin typeface="Arial"/>
                <a:ea typeface="+mn-ea"/>
                <a:cs typeface="+mn-cs"/>
              </a:rPr>
              <a:t>=78)</a:t>
            </a:r>
          </a:p>
          <a:p>
            <a:pPr algn="ctr" defTabSz="914126">
              <a:lnSpc>
                <a:spcPct val="90000"/>
              </a:lnSpc>
              <a:spcBef>
                <a:spcPts val="300"/>
              </a:spcBef>
            </a:pPr>
            <a:endParaRPr lang="en-AU" sz="1200" b="1" dirty="0">
              <a:solidFill>
                <a:srgbClr val="4D4E4D"/>
              </a:solidFill>
              <a:latin typeface="Arial"/>
            </a:endParaRPr>
          </a:p>
          <a:p>
            <a:pPr algn="ctr" defTabSz="914126">
              <a:lnSpc>
                <a:spcPct val="90000"/>
              </a:lnSpc>
              <a:spcBef>
                <a:spcPts val="300"/>
              </a:spcBef>
            </a:pPr>
            <a:endParaRPr lang="en-AU" sz="1200" b="1" dirty="0">
              <a:solidFill>
                <a:srgbClr val="4D4E4D"/>
              </a:solidFill>
              <a:latin typeface="Arial"/>
            </a:endParaRPr>
          </a:p>
        </p:txBody>
      </p:sp>
      <p:sp>
        <p:nvSpPr>
          <p:cNvPr id="5" name="Rechteck 4">
            <a:extLst>
              <a:ext uri="{FF2B5EF4-FFF2-40B4-BE49-F238E27FC236}">
                <a16:creationId xmlns:a16="http://schemas.microsoft.com/office/drawing/2014/main" id="{F91A8819-6E13-42CD-BFAD-0EDE575E5E68}"/>
              </a:ext>
            </a:extLst>
          </p:cNvPr>
          <p:cNvSpPr/>
          <p:nvPr/>
        </p:nvSpPr>
        <p:spPr>
          <a:xfrm>
            <a:off x="1384585" y="2839470"/>
            <a:ext cx="144016"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feld 5">
            <a:extLst>
              <a:ext uri="{FF2B5EF4-FFF2-40B4-BE49-F238E27FC236}">
                <a16:creationId xmlns:a16="http://schemas.microsoft.com/office/drawing/2014/main" id="{75F85883-566E-4532-86C2-D438241C364C}"/>
              </a:ext>
            </a:extLst>
          </p:cNvPr>
          <p:cNvSpPr txBox="1"/>
          <p:nvPr/>
        </p:nvSpPr>
        <p:spPr>
          <a:xfrm>
            <a:off x="1528601" y="2748930"/>
            <a:ext cx="4568690" cy="307777"/>
          </a:xfrm>
          <a:prstGeom prst="rect">
            <a:avLst/>
          </a:prstGeom>
          <a:noFill/>
        </p:spPr>
        <p:txBody>
          <a:bodyPr wrap="square" rtlCol="0">
            <a:spAutoFit/>
          </a:bodyPr>
          <a:lstStyle/>
          <a:p>
            <a:r>
              <a:rPr lang="de-DE" sz="1400" dirty="0"/>
              <a:t>Angabe von Fehldiagnosen an einem Zeitpunkt</a:t>
            </a:r>
          </a:p>
        </p:txBody>
      </p:sp>
      <p:sp>
        <p:nvSpPr>
          <p:cNvPr id="21" name="Rechteck 20">
            <a:extLst>
              <a:ext uri="{FF2B5EF4-FFF2-40B4-BE49-F238E27FC236}">
                <a16:creationId xmlns:a16="http://schemas.microsoft.com/office/drawing/2014/main" id="{82D85A22-D12A-42DC-9BC9-B9E8FB996065}"/>
              </a:ext>
            </a:extLst>
          </p:cNvPr>
          <p:cNvSpPr/>
          <p:nvPr/>
        </p:nvSpPr>
        <p:spPr>
          <a:xfrm>
            <a:off x="1384585" y="3859835"/>
            <a:ext cx="144016" cy="14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feld 21">
            <a:extLst>
              <a:ext uri="{FF2B5EF4-FFF2-40B4-BE49-F238E27FC236}">
                <a16:creationId xmlns:a16="http://schemas.microsoft.com/office/drawing/2014/main" id="{D1068E9A-4E97-47D0-928B-E82E70A2CD74}"/>
              </a:ext>
            </a:extLst>
          </p:cNvPr>
          <p:cNvSpPr txBox="1"/>
          <p:nvPr/>
        </p:nvSpPr>
        <p:spPr>
          <a:xfrm>
            <a:off x="1528600" y="3769295"/>
            <a:ext cx="4669251" cy="307777"/>
          </a:xfrm>
          <a:prstGeom prst="rect">
            <a:avLst/>
          </a:prstGeom>
          <a:noFill/>
        </p:spPr>
        <p:txBody>
          <a:bodyPr wrap="square" rtlCol="0">
            <a:spAutoFit/>
          </a:bodyPr>
          <a:lstStyle/>
          <a:p>
            <a:r>
              <a:rPr lang="de-DE" sz="1400" dirty="0"/>
              <a:t>Angabe von Fehldiagnosen an zwei versch. Zeitpunkten</a:t>
            </a:r>
          </a:p>
        </p:txBody>
      </p:sp>
      <p:sp>
        <p:nvSpPr>
          <p:cNvPr id="24" name="Rechteck 23">
            <a:extLst>
              <a:ext uri="{FF2B5EF4-FFF2-40B4-BE49-F238E27FC236}">
                <a16:creationId xmlns:a16="http://schemas.microsoft.com/office/drawing/2014/main" id="{CCE02F10-0421-4E89-A5C0-57B1920802B5}"/>
              </a:ext>
            </a:extLst>
          </p:cNvPr>
          <p:cNvSpPr/>
          <p:nvPr/>
        </p:nvSpPr>
        <p:spPr>
          <a:xfrm>
            <a:off x="1384585" y="4491648"/>
            <a:ext cx="144016" cy="1440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feld 24">
            <a:extLst>
              <a:ext uri="{FF2B5EF4-FFF2-40B4-BE49-F238E27FC236}">
                <a16:creationId xmlns:a16="http://schemas.microsoft.com/office/drawing/2014/main" id="{9899565E-5F93-4AFD-8BA3-FC293B8682A6}"/>
              </a:ext>
            </a:extLst>
          </p:cNvPr>
          <p:cNvSpPr txBox="1"/>
          <p:nvPr/>
        </p:nvSpPr>
        <p:spPr>
          <a:xfrm>
            <a:off x="1528601" y="4401108"/>
            <a:ext cx="4568690" cy="307777"/>
          </a:xfrm>
          <a:prstGeom prst="rect">
            <a:avLst/>
          </a:prstGeom>
          <a:noFill/>
        </p:spPr>
        <p:txBody>
          <a:bodyPr wrap="square" rtlCol="0">
            <a:spAutoFit/>
          </a:bodyPr>
          <a:lstStyle/>
          <a:p>
            <a:r>
              <a:rPr lang="de-DE" sz="1400" dirty="0"/>
              <a:t>Angabe von Fehldiagnosen an drei versch. Zeitpunkten</a:t>
            </a:r>
          </a:p>
        </p:txBody>
      </p:sp>
      <p:sp>
        <p:nvSpPr>
          <p:cNvPr id="27" name="Rechteck 26">
            <a:extLst>
              <a:ext uri="{FF2B5EF4-FFF2-40B4-BE49-F238E27FC236}">
                <a16:creationId xmlns:a16="http://schemas.microsoft.com/office/drawing/2014/main" id="{40A1E606-4235-43B0-9A2E-DD41DA8619D8}"/>
              </a:ext>
            </a:extLst>
          </p:cNvPr>
          <p:cNvSpPr/>
          <p:nvPr/>
        </p:nvSpPr>
        <p:spPr>
          <a:xfrm>
            <a:off x="1384585" y="4903951"/>
            <a:ext cx="144016" cy="14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feld 27">
            <a:extLst>
              <a:ext uri="{FF2B5EF4-FFF2-40B4-BE49-F238E27FC236}">
                <a16:creationId xmlns:a16="http://schemas.microsoft.com/office/drawing/2014/main" id="{F33D27F5-C5AC-4F52-A490-82DBA74844DB}"/>
              </a:ext>
            </a:extLst>
          </p:cNvPr>
          <p:cNvSpPr txBox="1"/>
          <p:nvPr/>
        </p:nvSpPr>
        <p:spPr>
          <a:xfrm>
            <a:off x="1528601" y="4813411"/>
            <a:ext cx="4568690" cy="307777"/>
          </a:xfrm>
          <a:prstGeom prst="rect">
            <a:avLst/>
          </a:prstGeom>
          <a:noFill/>
        </p:spPr>
        <p:txBody>
          <a:bodyPr wrap="square" rtlCol="0">
            <a:spAutoFit/>
          </a:bodyPr>
          <a:lstStyle/>
          <a:p>
            <a:r>
              <a:rPr lang="de-DE" sz="1400" dirty="0"/>
              <a:t>Angabe von Fehldiagnosen an vier versch. Zeitpunkten</a:t>
            </a:r>
          </a:p>
        </p:txBody>
      </p:sp>
    </p:spTree>
    <p:extLst>
      <p:ext uri="{BB962C8B-B14F-4D97-AF65-F5344CB8AC3E}">
        <p14:creationId xmlns:p14="http://schemas.microsoft.com/office/powerpoint/2010/main" val="3891533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DA214503-B6DD-4DF0-9380-53CBB82FFE36}"/>
              </a:ext>
            </a:extLst>
          </p:cNvPr>
          <p:cNvSpPr/>
          <p:nvPr/>
        </p:nvSpPr>
        <p:spPr bwMode="gray">
          <a:xfrm>
            <a:off x="485786" y="1304764"/>
            <a:ext cx="11190833" cy="3996469"/>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2" name="Titel 1">
            <a:extLst>
              <a:ext uri="{FF2B5EF4-FFF2-40B4-BE49-F238E27FC236}">
                <a16:creationId xmlns:a16="http://schemas.microsoft.com/office/drawing/2014/main" id="{15121674-F9EA-4A45-B71B-D5FB282A4C9E}"/>
              </a:ext>
            </a:extLst>
          </p:cNvPr>
          <p:cNvSpPr>
            <a:spLocks noGrp="1"/>
          </p:cNvSpPr>
          <p:nvPr>
            <p:ph type="title"/>
          </p:nvPr>
        </p:nvSpPr>
        <p:spPr>
          <a:xfrm>
            <a:off x="404786" y="382816"/>
            <a:ext cx="11382428" cy="424732"/>
          </a:xfrm>
        </p:spPr>
        <p:txBody>
          <a:bodyPr/>
          <a:lstStyle/>
          <a:p>
            <a:r>
              <a:rPr lang="de-DE" sz="2400" cap="none" dirty="0">
                <a:solidFill>
                  <a:schemeClr val="tx1"/>
                </a:solidFill>
              </a:rPr>
              <a:t>Viele unterschiedliche Fehldiagnosen wurden gestellt. </a:t>
            </a:r>
          </a:p>
        </p:txBody>
      </p:sp>
      <p:sp>
        <p:nvSpPr>
          <p:cNvPr id="6" name="TextBox 42">
            <a:extLst>
              <a:ext uri="{FF2B5EF4-FFF2-40B4-BE49-F238E27FC236}">
                <a16:creationId xmlns:a16="http://schemas.microsoft.com/office/drawing/2014/main" id="{7502C609-4C5E-48B0-B8A8-613B2E2E54DC}"/>
              </a:ext>
            </a:extLst>
          </p:cNvPr>
          <p:cNvSpPr txBox="1"/>
          <p:nvPr/>
        </p:nvSpPr>
        <p:spPr>
          <a:xfrm>
            <a:off x="462617" y="1304788"/>
            <a:ext cx="11243597" cy="617375"/>
          </a:xfrm>
          <a:prstGeom prst="rect">
            <a:avLst/>
          </a:prstGeom>
          <a:noFill/>
        </p:spPr>
        <p:txBody>
          <a:bodyPr wrap="square" rtlCol="0">
            <a:noAutofit/>
          </a:bodyPr>
          <a:lstStyle/>
          <a:p>
            <a:pPr marL="0" marR="0" lvl="0" indent="0" algn="ctr" defTabSz="914126" rtl="0" eaLnBrk="1" fontAlgn="auto" latinLnBrk="0" hangingPunct="1">
              <a:lnSpc>
                <a:spcPct val="90000"/>
              </a:lnSpc>
              <a:spcBef>
                <a:spcPts val="1200"/>
              </a:spcBef>
              <a:spcAft>
                <a:spcPts val="0"/>
              </a:spcAft>
              <a:buClrTx/>
              <a:buSzTx/>
              <a:buFontTx/>
              <a:buNone/>
              <a:tabLst/>
              <a:defRPr/>
            </a:pPr>
            <a:r>
              <a:rPr lang="de-DE" sz="1400" b="1" dirty="0">
                <a:latin typeface="Arial"/>
              </a:rPr>
              <a:t>Genannte Fehldiagnosen </a:t>
            </a:r>
          </a:p>
          <a:p>
            <a:pPr marL="0" marR="0" lvl="0" indent="0" algn="ctr" defTabSz="914126" rtl="0" eaLnBrk="1" fontAlgn="auto" latinLnBrk="0" hangingPunct="1">
              <a:lnSpc>
                <a:spcPct val="90000"/>
              </a:lnSpc>
              <a:spcAft>
                <a:spcPts val="0"/>
              </a:spcAft>
              <a:buClrTx/>
              <a:buSzTx/>
              <a:buFontTx/>
              <a:buNone/>
              <a:tabLst/>
              <a:defRPr/>
            </a:pPr>
            <a:r>
              <a:rPr kumimoji="0" lang="de-DE" sz="1400" b="0" i="0" u="none" strike="noStrike" kern="1200" cap="none" spc="0" normalizeH="0" baseline="0" noProof="0" dirty="0">
                <a:ln>
                  <a:noFill/>
                </a:ln>
                <a:effectLst/>
                <a:uLnTx/>
                <a:uFillTx/>
                <a:latin typeface="Arial"/>
                <a:ea typeface="+mn-ea"/>
                <a:cs typeface="+mn-cs"/>
              </a:rPr>
              <a:t>(n=160 Fehldiagnosen inkl. Mehrfachnennungen)</a:t>
            </a:r>
          </a:p>
          <a:p>
            <a:pPr algn="ctr" defTabSz="914126">
              <a:lnSpc>
                <a:spcPct val="90000"/>
              </a:lnSpc>
              <a:spcBef>
                <a:spcPts val="1200"/>
              </a:spcBef>
            </a:pPr>
            <a:endParaRPr lang="en-AU" sz="1400" b="1" cap="all" dirty="0">
              <a:latin typeface="Arial"/>
            </a:endParaRPr>
          </a:p>
        </p:txBody>
      </p:sp>
      <p:sp>
        <p:nvSpPr>
          <p:cNvPr id="10" name="Text Placeholder 27">
            <a:extLst>
              <a:ext uri="{FF2B5EF4-FFF2-40B4-BE49-F238E27FC236}">
                <a16:creationId xmlns:a16="http://schemas.microsoft.com/office/drawing/2014/main" id="{52A85758-F945-4AFC-BB03-9C46DCA44128}"/>
              </a:ext>
            </a:extLst>
          </p:cNvPr>
          <p:cNvSpPr txBox="1">
            <a:spLocks/>
          </p:cNvSpPr>
          <p:nvPr/>
        </p:nvSpPr>
        <p:spPr bwMode="gray">
          <a:xfrm>
            <a:off x="394138" y="5481228"/>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de-DE" sz="1400" dirty="0">
                <a:solidFill>
                  <a:schemeClr val="tx1"/>
                </a:solidFill>
                <a:latin typeface="Arial"/>
              </a:rPr>
              <a:t>Basis: Alle Patienten mit Fehldiagnosen n=78</a:t>
            </a:r>
          </a:p>
          <a:p>
            <a:pPr marL="0" indent="0" defTabSz="914126">
              <a:buClr>
                <a:srgbClr val="F8971D"/>
              </a:buClr>
              <a:tabLst>
                <a:tab pos="173038" algn="r"/>
              </a:tabLst>
            </a:pPr>
            <a:r>
              <a:rPr lang="de-DE" sz="1400" dirty="0">
                <a:solidFill>
                  <a:schemeClr val="tx1"/>
                </a:solidFill>
                <a:latin typeface="Arial"/>
              </a:rPr>
              <a:t>Q9A. Bitte geben Sie die erste erhaltene Diagnose an, wann Sie diese erhalten haben und von wem diese Diagnose gestellt wurde. (offene Frage) Q10. Wurden Therapien infolge der Fehldiagnosen veranlasst? Q10A. Welche Art von Therapien wurden infolge der Fehldiagnosen veranlasst? (offene Frage)</a:t>
            </a:r>
            <a:endParaRPr lang="en-AU" sz="1400" dirty="0">
              <a:solidFill>
                <a:schemeClr val="tx1"/>
              </a:solidFill>
              <a:latin typeface="Arial"/>
            </a:endParaRPr>
          </a:p>
        </p:txBody>
      </p:sp>
      <p:graphicFrame>
        <p:nvGraphicFramePr>
          <p:cNvPr id="22" name="Diagramm 21">
            <a:extLst>
              <a:ext uri="{FF2B5EF4-FFF2-40B4-BE49-F238E27FC236}">
                <a16:creationId xmlns:a16="http://schemas.microsoft.com/office/drawing/2014/main" id="{C60E2617-A713-4A9B-A421-B12FDC986BE9}"/>
              </a:ext>
            </a:extLst>
          </p:cNvPr>
          <p:cNvGraphicFramePr/>
          <p:nvPr>
            <p:extLst>
              <p:ext uri="{D42A27DB-BD31-4B8C-83A1-F6EECF244321}">
                <p14:modId xmlns:p14="http://schemas.microsoft.com/office/powerpoint/2010/main" val="2136589175"/>
              </p:ext>
            </p:extLst>
          </p:nvPr>
        </p:nvGraphicFramePr>
        <p:xfrm>
          <a:off x="3825925" y="1814079"/>
          <a:ext cx="5294411" cy="3199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elle 10">
            <a:extLst>
              <a:ext uri="{FF2B5EF4-FFF2-40B4-BE49-F238E27FC236}">
                <a16:creationId xmlns:a16="http://schemas.microsoft.com/office/drawing/2014/main" id="{5B3C9FEF-3950-438B-882C-A8E28D8D519B}"/>
              </a:ext>
            </a:extLst>
          </p:cNvPr>
          <p:cNvGraphicFramePr>
            <a:graphicFrameLocks noGrp="1"/>
          </p:cNvGraphicFramePr>
          <p:nvPr>
            <p:extLst>
              <p:ext uri="{D42A27DB-BD31-4B8C-83A1-F6EECF244321}">
                <p14:modId xmlns:p14="http://schemas.microsoft.com/office/powerpoint/2010/main" val="513665317"/>
              </p:ext>
            </p:extLst>
          </p:nvPr>
        </p:nvGraphicFramePr>
        <p:xfrm>
          <a:off x="2190936" y="1953702"/>
          <a:ext cx="4500500" cy="2966720"/>
        </p:xfrm>
        <a:graphic>
          <a:graphicData uri="http://schemas.openxmlformats.org/drawingml/2006/table">
            <a:tbl>
              <a:tblPr bandRow="1">
                <a:tableStyleId>{5C22544A-7EE6-4342-B048-85BDC9FD1C3A}</a:tableStyleId>
              </a:tblPr>
              <a:tblGrid>
                <a:gridCol w="4500500">
                  <a:extLst>
                    <a:ext uri="{9D8B030D-6E8A-4147-A177-3AD203B41FA5}">
                      <a16:colId xmlns:a16="http://schemas.microsoft.com/office/drawing/2014/main" val="2004679346"/>
                    </a:ext>
                  </a:extLst>
                </a:gridCol>
              </a:tblGrid>
              <a:tr h="370840">
                <a:tc>
                  <a:txBody>
                    <a:bodyPr/>
                    <a:lstStyle/>
                    <a:p>
                      <a:pPr algn="r" fontAlgn="b"/>
                      <a:r>
                        <a:rPr lang="de-DE" sz="1600" b="0" i="0" u="none" strike="noStrike" dirty="0">
                          <a:solidFill>
                            <a:schemeClr val="tx1"/>
                          </a:solidFill>
                          <a:effectLst/>
                          <a:latin typeface="+mn-lt"/>
                        </a:rPr>
                        <a:t>Retinitis pigmentosa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2701451"/>
                  </a:ext>
                </a:extLst>
              </a:tr>
              <a:tr h="370840">
                <a:tc>
                  <a:txBody>
                    <a:bodyPr/>
                    <a:lstStyle/>
                    <a:p>
                      <a:pPr algn="r" fontAlgn="b"/>
                      <a:r>
                        <a:rPr lang="de-DE" sz="1600" b="0" i="0" u="none" strike="noStrike" dirty="0">
                          <a:solidFill>
                            <a:schemeClr val="tx1"/>
                          </a:solidFill>
                          <a:effectLst/>
                          <a:latin typeface="+mn-lt"/>
                        </a:rPr>
                        <a:t>(atypische) AMD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7858653"/>
                  </a:ext>
                </a:extLst>
              </a:tr>
              <a:tr h="370840">
                <a:tc>
                  <a:txBody>
                    <a:bodyPr/>
                    <a:lstStyle/>
                    <a:p>
                      <a:pPr algn="r" fontAlgn="b"/>
                      <a:r>
                        <a:rPr lang="de-DE" sz="1600" b="0" i="0" u="none" strike="noStrike" dirty="0">
                          <a:solidFill>
                            <a:schemeClr val="tx1"/>
                          </a:solidFill>
                          <a:effectLst/>
                          <a:latin typeface="+mn-lt"/>
                        </a:rPr>
                        <a:t>Okkulte Zapfen Dystrophie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4570843"/>
                  </a:ext>
                </a:extLst>
              </a:tr>
              <a:tr h="370840">
                <a:tc>
                  <a:txBody>
                    <a:bodyPr/>
                    <a:lstStyle/>
                    <a:p>
                      <a:pPr algn="r" fontAlgn="b"/>
                      <a:r>
                        <a:rPr lang="de-DE" sz="1600" b="0" i="0" u="none" strike="noStrike" dirty="0">
                          <a:solidFill>
                            <a:schemeClr val="tx1"/>
                          </a:solidFill>
                          <a:effectLst/>
                          <a:latin typeface="+mn-lt"/>
                        </a:rPr>
                        <a:t>Grauer Star / Katarakt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6254796"/>
                  </a:ext>
                </a:extLst>
              </a:tr>
              <a:tr h="370840">
                <a:tc>
                  <a:txBody>
                    <a:bodyPr/>
                    <a:lstStyle/>
                    <a:p>
                      <a:pPr algn="r" fontAlgn="b"/>
                      <a:r>
                        <a:rPr lang="de-DE" sz="1600" b="0" i="0" u="none" strike="noStrike" dirty="0">
                          <a:solidFill>
                            <a:schemeClr val="tx1"/>
                          </a:solidFill>
                          <a:effectLst/>
                          <a:latin typeface="+mn-lt"/>
                        </a:rPr>
                        <a:t>allgemeine Makuladegeneration / -dystrophie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9261153"/>
                  </a:ext>
                </a:extLst>
              </a:tr>
              <a:tr h="370840">
                <a:tc>
                  <a:txBody>
                    <a:bodyPr/>
                    <a:lstStyle/>
                    <a:p>
                      <a:pPr algn="r" fontAlgn="b"/>
                      <a:r>
                        <a:rPr lang="de-DE" sz="1600" b="0" i="0" u="none" strike="noStrike" dirty="0">
                          <a:solidFill>
                            <a:schemeClr val="tx1"/>
                          </a:solidFill>
                          <a:effectLst/>
                          <a:latin typeface="+mn-lt"/>
                        </a:rPr>
                        <a:t>Kurzsichtigkeit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3678933"/>
                  </a:ext>
                </a:extLst>
              </a:tr>
              <a:tr h="370840">
                <a:tc>
                  <a:txBody>
                    <a:bodyPr/>
                    <a:lstStyle/>
                    <a:p>
                      <a:pPr algn="r" fontAlgn="b"/>
                      <a:r>
                        <a:rPr lang="de-DE" sz="1600" b="0" i="0" u="none" strike="noStrike" dirty="0">
                          <a:solidFill>
                            <a:schemeClr val="tx1"/>
                          </a:solidFill>
                          <a:effectLst/>
                          <a:latin typeface="+mn-lt"/>
                        </a:rPr>
                        <a:t>Morbus </a:t>
                      </a:r>
                      <a:r>
                        <a:rPr lang="de-DE" sz="1600" b="0" i="0" u="none" strike="noStrike" dirty="0" err="1">
                          <a:solidFill>
                            <a:schemeClr val="tx1"/>
                          </a:solidFill>
                          <a:effectLst/>
                          <a:latin typeface="+mn-lt"/>
                        </a:rPr>
                        <a:t>Stargardt</a:t>
                      </a:r>
                      <a:endParaRPr lang="de-DE" sz="1600" b="0"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4670991"/>
                  </a:ext>
                </a:extLst>
              </a:tr>
              <a:tr h="370840">
                <a:tc>
                  <a:txBody>
                    <a:bodyPr/>
                    <a:lstStyle/>
                    <a:p>
                      <a:pPr algn="r" fontAlgn="b"/>
                      <a:r>
                        <a:rPr lang="de-DE" sz="1600" b="0" i="0" u="none" strike="noStrike" dirty="0">
                          <a:solidFill>
                            <a:schemeClr val="tx1"/>
                          </a:solidFill>
                          <a:effectLst/>
                          <a:latin typeface="+mn-lt"/>
                        </a:rPr>
                        <a:t> Sonstige Fehldiagnosen (&lt;3%)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5965045"/>
                  </a:ext>
                </a:extLst>
              </a:tr>
            </a:tbl>
          </a:graphicData>
        </a:graphic>
      </p:graphicFrame>
      <p:sp>
        <p:nvSpPr>
          <p:cNvPr id="11" name="Foliennummernplatzhalter 10">
            <a:extLst>
              <a:ext uri="{FF2B5EF4-FFF2-40B4-BE49-F238E27FC236}">
                <a16:creationId xmlns:a16="http://schemas.microsoft.com/office/drawing/2014/main" id="{C780EB75-093C-460F-88F5-A9EBF5FA15FC}"/>
              </a:ext>
            </a:extLst>
          </p:cNvPr>
          <p:cNvSpPr>
            <a:spLocks noGrp="1"/>
          </p:cNvSpPr>
          <p:nvPr>
            <p:ph type="sldNum" sz="quarter" idx="20"/>
          </p:nvPr>
        </p:nvSpPr>
        <p:spPr/>
        <p:txBody>
          <a:bodyPr/>
          <a:lstStyle/>
          <a:p>
            <a:fld id="{D61AABEC-672F-4B68-B914-690DA978312C}" type="slidenum">
              <a:rPr lang="en-GB" smtClean="0"/>
              <a:pPr/>
              <a:t>22</a:t>
            </a:fld>
            <a:r>
              <a:rPr lang="en-GB"/>
              <a:t> ‒ </a:t>
            </a:r>
            <a:endParaRPr lang="en-GB" dirty="0"/>
          </a:p>
        </p:txBody>
      </p:sp>
      <p:sp>
        <p:nvSpPr>
          <p:cNvPr id="33" name="Textfeld 32">
            <a:extLst>
              <a:ext uri="{FF2B5EF4-FFF2-40B4-BE49-F238E27FC236}">
                <a16:creationId xmlns:a16="http://schemas.microsoft.com/office/drawing/2014/main" id="{3C1D265A-AC84-45EB-B511-72535EF501B3}"/>
              </a:ext>
            </a:extLst>
          </p:cNvPr>
          <p:cNvSpPr txBox="1"/>
          <p:nvPr/>
        </p:nvSpPr>
        <p:spPr>
          <a:xfrm>
            <a:off x="6492044" y="6237312"/>
            <a:ext cx="4772438" cy="523220"/>
          </a:xfrm>
          <a:prstGeom prst="rect">
            <a:avLst/>
          </a:prstGeom>
          <a:noFill/>
        </p:spPr>
        <p:txBody>
          <a:bodyPr wrap="square" rtlCol="0">
            <a:spAutoFit/>
          </a:bodyPr>
          <a:lstStyle/>
          <a:p>
            <a:pPr algn="r"/>
            <a:r>
              <a:rPr lang="de-DE" sz="1400" dirty="0"/>
              <a:t>Hinweis: Icons zeigen an, ob ein Wert in einer Subgruppe signifikant höher ist als Total</a:t>
            </a:r>
          </a:p>
        </p:txBody>
      </p:sp>
      <p:grpSp>
        <p:nvGrpSpPr>
          <p:cNvPr id="29" name="Group 643">
            <a:extLst>
              <a:ext uri="{FF2B5EF4-FFF2-40B4-BE49-F238E27FC236}">
                <a16:creationId xmlns:a16="http://schemas.microsoft.com/office/drawing/2014/main" id="{CF9FB325-7F2E-4099-9D74-9BBEB784BEFE}"/>
              </a:ext>
            </a:extLst>
          </p:cNvPr>
          <p:cNvGrpSpPr>
            <a:grpSpLocks noChangeAspect="1"/>
          </p:cNvGrpSpPr>
          <p:nvPr/>
        </p:nvGrpSpPr>
        <p:grpSpPr>
          <a:xfrm>
            <a:off x="7340810" y="3759324"/>
            <a:ext cx="499421" cy="422725"/>
            <a:chOff x="5867401" y="2951164"/>
            <a:chExt cx="444500" cy="376238"/>
          </a:xfrm>
        </p:grpSpPr>
        <p:sp>
          <p:nvSpPr>
            <p:cNvPr id="30" name="Freeform 136">
              <a:extLst>
                <a:ext uri="{FF2B5EF4-FFF2-40B4-BE49-F238E27FC236}">
                  <a16:creationId xmlns:a16="http://schemas.microsoft.com/office/drawing/2014/main" id="{00DF5F41-D554-405D-8162-D5DA84F72DE5}"/>
                </a:ext>
              </a:extLst>
            </p:cNvPr>
            <p:cNvSpPr>
              <a:spLocks/>
            </p:cNvSpPr>
            <p:nvPr/>
          </p:nvSpPr>
          <p:spPr bwMode="auto">
            <a:xfrm>
              <a:off x="6005513" y="2951164"/>
              <a:ext cx="169863" cy="60325"/>
            </a:xfrm>
            <a:custGeom>
              <a:avLst/>
              <a:gdLst/>
              <a:ahLst/>
              <a:cxnLst>
                <a:cxn ang="0">
                  <a:pos x="18" y="34"/>
                </a:cxn>
                <a:cxn ang="0">
                  <a:pos x="34" y="18"/>
                </a:cxn>
                <a:cxn ang="0">
                  <a:pos x="119" y="18"/>
                </a:cxn>
                <a:cxn ang="0">
                  <a:pos x="135" y="34"/>
                </a:cxn>
                <a:cxn ang="0">
                  <a:pos x="135" y="54"/>
                </a:cxn>
                <a:cxn ang="0">
                  <a:pos x="153" y="54"/>
                </a:cxn>
                <a:cxn ang="0">
                  <a:pos x="153" y="34"/>
                </a:cxn>
                <a:cxn ang="0">
                  <a:pos x="119" y="0"/>
                </a:cxn>
                <a:cxn ang="0">
                  <a:pos x="34" y="0"/>
                </a:cxn>
                <a:cxn ang="0">
                  <a:pos x="0" y="34"/>
                </a:cxn>
                <a:cxn ang="0">
                  <a:pos x="0" y="54"/>
                </a:cxn>
                <a:cxn ang="0">
                  <a:pos x="18" y="54"/>
                </a:cxn>
                <a:cxn ang="0">
                  <a:pos x="18" y="34"/>
                </a:cxn>
              </a:cxnLst>
              <a:rect l="0" t="0" r="r" b="b"/>
              <a:pathLst>
                <a:path w="153" h="54">
                  <a:moveTo>
                    <a:pt x="18" y="34"/>
                  </a:moveTo>
                  <a:cubicBezTo>
                    <a:pt x="18" y="25"/>
                    <a:pt x="25" y="18"/>
                    <a:pt x="34" y="18"/>
                  </a:cubicBezTo>
                  <a:cubicBezTo>
                    <a:pt x="119" y="18"/>
                    <a:pt x="119" y="18"/>
                    <a:pt x="119" y="18"/>
                  </a:cubicBezTo>
                  <a:cubicBezTo>
                    <a:pt x="128" y="18"/>
                    <a:pt x="135" y="25"/>
                    <a:pt x="135" y="34"/>
                  </a:cubicBezTo>
                  <a:cubicBezTo>
                    <a:pt x="135" y="54"/>
                    <a:pt x="135" y="54"/>
                    <a:pt x="135" y="54"/>
                  </a:cubicBezTo>
                  <a:cubicBezTo>
                    <a:pt x="153" y="54"/>
                    <a:pt x="153" y="54"/>
                    <a:pt x="153" y="54"/>
                  </a:cubicBezTo>
                  <a:cubicBezTo>
                    <a:pt x="153" y="34"/>
                    <a:pt x="153" y="34"/>
                    <a:pt x="153" y="34"/>
                  </a:cubicBezTo>
                  <a:cubicBezTo>
                    <a:pt x="153" y="15"/>
                    <a:pt x="138" y="0"/>
                    <a:pt x="119" y="0"/>
                  </a:cubicBezTo>
                  <a:cubicBezTo>
                    <a:pt x="34" y="0"/>
                    <a:pt x="34" y="0"/>
                    <a:pt x="34" y="0"/>
                  </a:cubicBezTo>
                  <a:cubicBezTo>
                    <a:pt x="15" y="0"/>
                    <a:pt x="0" y="15"/>
                    <a:pt x="0" y="34"/>
                  </a:cubicBezTo>
                  <a:cubicBezTo>
                    <a:pt x="0" y="54"/>
                    <a:pt x="0" y="54"/>
                    <a:pt x="0" y="54"/>
                  </a:cubicBezTo>
                  <a:cubicBezTo>
                    <a:pt x="18" y="54"/>
                    <a:pt x="18" y="54"/>
                    <a:pt x="18" y="54"/>
                  </a:cubicBezTo>
                  <a:lnTo>
                    <a:pt x="18" y="34"/>
                  </a:ln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sp>
          <p:nvSpPr>
            <p:cNvPr id="31" name="Freeform 137">
              <a:extLst>
                <a:ext uri="{FF2B5EF4-FFF2-40B4-BE49-F238E27FC236}">
                  <a16:creationId xmlns:a16="http://schemas.microsoft.com/office/drawing/2014/main" id="{DB14E290-3D6E-49C0-AD41-8215515A0368}"/>
                </a:ext>
              </a:extLst>
            </p:cNvPr>
            <p:cNvSpPr>
              <a:spLocks/>
            </p:cNvSpPr>
            <p:nvPr/>
          </p:nvSpPr>
          <p:spPr bwMode="auto">
            <a:xfrm>
              <a:off x="5867401" y="3011489"/>
              <a:ext cx="444500" cy="315913"/>
            </a:xfrm>
            <a:custGeom>
              <a:avLst/>
              <a:gdLst/>
              <a:ahLst/>
              <a:cxnLst>
                <a:cxn ang="0">
                  <a:pos x="321" y="0"/>
                </a:cxn>
                <a:cxn ang="0">
                  <a:pos x="276" y="0"/>
                </a:cxn>
                <a:cxn ang="0">
                  <a:pos x="258" y="0"/>
                </a:cxn>
                <a:cxn ang="0">
                  <a:pos x="141" y="0"/>
                </a:cxn>
                <a:cxn ang="0">
                  <a:pos x="123" y="0"/>
                </a:cxn>
                <a:cxn ang="0">
                  <a:pos x="78" y="0"/>
                </a:cxn>
                <a:cxn ang="0">
                  <a:pos x="0" y="78"/>
                </a:cxn>
                <a:cxn ang="0">
                  <a:pos x="0" y="206"/>
                </a:cxn>
                <a:cxn ang="0">
                  <a:pos x="78" y="284"/>
                </a:cxn>
                <a:cxn ang="0">
                  <a:pos x="321" y="284"/>
                </a:cxn>
                <a:cxn ang="0">
                  <a:pos x="400" y="206"/>
                </a:cxn>
                <a:cxn ang="0">
                  <a:pos x="400" y="78"/>
                </a:cxn>
                <a:cxn ang="0">
                  <a:pos x="321" y="0"/>
                </a:cxn>
              </a:cxnLst>
              <a:rect l="0" t="0" r="r" b="b"/>
              <a:pathLst>
                <a:path w="400" h="284">
                  <a:moveTo>
                    <a:pt x="321" y="0"/>
                  </a:moveTo>
                  <a:cubicBezTo>
                    <a:pt x="276" y="0"/>
                    <a:pt x="276" y="0"/>
                    <a:pt x="276" y="0"/>
                  </a:cubicBezTo>
                  <a:cubicBezTo>
                    <a:pt x="258" y="0"/>
                    <a:pt x="258" y="0"/>
                    <a:pt x="258" y="0"/>
                  </a:cubicBezTo>
                  <a:cubicBezTo>
                    <a:pt x="141" y="0"/>
                    <a:pt x="141" y="0"/>
                    <a:pt x="141" y="0"/>
                  </a:cubicBezTo>
                  <a:cubicBezTo>
                    <a:pt x="123" y="0"/>
                    <a:pt x="123" y="0"/>
                    <a:pt x="123" y="0"/>
                  </a:cubicBezTo>
                  <a:cubicBezTo>
                    <a:pt x="78" y="0"/>
                    <a:pt x="78" y="0"/>
                    <a:pt x="78" y="0"/>
                  </a:cubicBezTo>
                  <a:cubicBezTo>
                    <a:pt x="35" y="0"/>
                    <a:pt x="0" y="35"/>
                    <a:pt x="0" y="78"/>
                  </a:cubicBezTo>
                  <a:cubicBezTo>
                    <a:pt x="0" y="206"/>
                    <a:pt x="0" y="206"/>
                    <a:pt x="0" y="206"/>
                  </a:cubicBezTo>
                  <a:cubicBezTo>
                    <a:pt x="0" y="249"/>
                    <a:pt x="35" y="284"/>
                    <a:pt x="78" y="284"/>
                  </a:cubicBezTo>
                  <a:cubicBezTo>
                    <a:pt x="321" y="284"/>
                    <a:pt x="321" y="284"/>
                    <a:pt x="321" y="284"/>
                  </a:cubicBezTo>
                  <a:cubicBezTo>
                    <a:pt x="365" y="284"/>
                    <a:pt x="400" y="249"/>
                    <a:pt x="400" y="206"/>
                  </a:cubicBezTo>
                  <a:cubicBezTo>
                    <a:pt x="400" y="78"/>
                    <a:pt x="400" y="78"/>
                    <a:pt x="400" y="78"/>
                  </a:cubicBezTo>
                  <a:cubicBezTo>
                    <a:pt x="400" y="35"/>
                    <a:pt x="365" y="0"/>
                    <a:pt x="321" y="0"/>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sp>
          <p:nvSpPr>
            <p:cNvPr id="32" name="Oval 138">
              <a:extLst>
                <a:ext uri="{FF2B5EF4-FFF2-40B4-BE49-F238E27FC236}">
                  <a16:creationId xmlns:a16="http://schemas.microsoft.com/office/drawing/2014/main" id="{77CDBFE4-FA5E-43C7-9EF2-C59B48F4879E}"/>
                </a:ext>
              </a:extLst>
            </p:cNvPr>
            <p:cNvSpPr>
              <a:spLocks noChangeArrowheads="1"/>
            </p:cNvSpPr>
            <p:nvPr/>
          </p:nvSpPr>
          <p:spPr bwMode="auto">
            <a:xfrm>
              <a:off x="5975351" y="3055939"/>
              <a:ext cx="228600" cy="227013"/>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sp>
          <p:nvSpPr>
            <p:cNvPr id="45" name="Freeform 139">
              <a:extLst>
                <a:ext uri="{FF2B5EF4-FFF2-40B4-BE49-F238E27FC236}">
                  <a16:creationId xmlns:a16="http://schemas.microsoft.com/office/drawing/2014/main" id="{A2135E86-6EDD-45D0-BA22-4992ED6E6316}"/>
                </a:ext>
              </a:extLst>
            </p:cNvPr>
            <p:cNvSpPr>
              <a:spLocks/>
            </p:cNvSpPr>
            <p:nvPr/>
          </p:nvSpPr>
          <p:spPr bwMode="auto">
            <a:xfrm>
              <a:off x="6005513" y="3086101"/>
              <a:ext cx="168275" cy="166688"/>
            </a:xfrm>
            <a:custGeom>
              <a:avLst/>
              <a:gdLst/>
              <a:ahLst/>
              <a:cxnLst>
                <a:cxn ang="0">
                  <a:pos x="106" y="36"/>
                </a:cxn>
                <a:cxn ang="0">
                  <a:pos x="70" y="36"/>
                </a:cxn>
                <a:cxn ang="0">
                  <a:pos x="70" y="0"/>
                </a:cxn>
                <a:cxn ang="0">
                  <a:pos x="37" y="0"/>
                </a:cxn>
                <a:cxn ang="0">
                  <a:pos x="37" y="36"/>
                </a:cxn>
                <a:cxn ang="0">
                  <a:pos x="0" y="36"/>
                </a:cxn>
                <a:cxn ang="0">
                  <a:pos x="0" y="68"/>
                </a:cxn>
                <a:cxn ang="0">
                  <a:pos x="37" y="68"/>
                </a:cxn>
                <a:cxn ang="0">
                  <a:pos x="37" y="105"/>
                </a:cxn>
                <a:cxn ang="0">
                  <a:pos x="70" y="105"/>
                </a:cxn>
                <a:cxn ang="0">
                  <a:pos x="70" y="68"/>
                </a:cxn>
                <a:cxn ang="0">
                  <a:pos x="106" y="68"/>
                </a:cxn>
                <a:cxn ang="0">
                  <a:pos x="106" y="36"/>
                </a:cxn>
              </a:cxnLst>
              <a:rect l="0" t="0" r="r" b="b"/>
              <a:pathLst>
                <a:path w="106" h="105">
                  <a:moveTo>
                    <a:pt x="106" y="36"/>
                  </a:moveTo>
                  <a:lnTo>
                    <a:pt x="70" y="36"/>
                  </a:lnTo>
                  <a:lnTo>
                    <a:pt x="70" y="0"/>
                  </a:lnTo>
                  <a:lnTo>
                    <a:pt x="37" y="0"/>
                  </a:lnTo>
                  <a:lnTo>
                    <a:pt x="37" y="36"/>
                  </a:lnTo>
                  <a:lnTo>
                    <a:pt x="0" y="36"/>
                  </a:lnTo>
                  <a:lnTo>
                    <a:pt x="0" y="68"/>
                  </a:lnTo>
                  <a:lnTo>
                    <a:pt x="37" y="68"/>
                  </a:lnTo>
                  <a:lnTo>
                    <a:pt x="37" y="105"/>
                  </a:lnTo>
                  <a:lnTo>
                    <a:pt x="70" y="105"/>
                  </a:lnTo>
                  <a:lnTo>
                    <a:pt x="70" y="68"/>
                  </a:lnTo>
                  <a:lnTo>
                    <a:pt x="106" y="68"/>
                  </a:lnTo>
                  <a:lnTo>
                    <a:pt x="106" y="36"/>
                  </a:ln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grpSp>
      <p:grpSp>
        <p:nvGrpSpPr>
          <p:cNvPr id="46" name="Gruppieren 45">
            <a:extLst>
              <a:ext uri="{FF2B5EF4-FFF2-40B4-BE49-F238E27FC236}">
                <a16:creationId xmlns:a16="http://schemas.microsoft.com/office/drawing/2014/main" id="{CA5876C8-505D-4AAC-85BA-4D9304860388}"/>
              </a:ext>
            </a:extLst>
          </p:cNvPr>
          <p:cNvGrpSpPr/>
          <p:nvPr/>
        </p:nvGrpSpPr>
        <p:grpSpPr>
          <a:xfrm>
            <a:off x="7346518" y="4132105"/>
            <a:ext cx="503207" cy="452452"/>
            <a:chOff x="10698849" y="5010138"/>
            <a:chExt cx="591582" cy="540000"/>
          </a:xfrm>
        </p:grpSpPr>
        <p:grpSp>
          <p:nvGrpSpPr>
            <p:cNvPr id="47" name="Group 547">
              <a:extLst>
                <a:ext uri="{FF2B5EF4-FFF2-40B4-BE49-F238E27FC236}">
                  <a16:creationId xmlns:a16="http://schemas.microsoft.com/office/drawing/2014/main" id="{A2FFA49B-25B0-44E7-AE98-1E49F7B60EC8}"/>
                </a:ext>
              </a:extLst>
            </p:cNvPr>
            <p:cNvGrpSpPr>
              <a:grpSpLocks noChangeAspect="1"/>
            </p:cNvGrpSpPr>
            <p:nvPr/>
          </p:nvGrpSpPr>
          <p:grpSpPr>
            <a:xfrm>
              <a:off x="10698849" y="5010138"/>
              <a:ext cx="591582" cy="540000"/>
              <a:chOff x="2212975" y="5797550"/>
              <a:chExt cx="1165225" cy="1063625"/>
            </a:xfrm>
          </p:grpSpPr>
          <p:sp>
            <p:nvSpPr>
              <p:cNvPr id="49" name="Freeform 5">
                <a:extLst>
                  <a:ext uri="{FF2B5EF4-FFF2-40B4-BE49-F238E27FC236}">
                    <a16:creationId xmlns:a16="http://schemas.microsoft.com/office/drawing/2014/main" id="{B12194D2-A25C-4F3E-B41F-980288BDC3F4}"/>
                  </a:ext>
                </a:extLst>
              </p:cNvPr>
              <p:cNvSpPr>
                <a:spLocks/>
              </p:cNvSpPr>
              <p:nvPr/>
            </p:nvSpPr>
            <p:spPr bwMode="auto">
              <a:xfrm>
                <a:off x="2212975" y="5797550"/>
                <a:ext cx="1165225" cy="1063625"/>
              </a:xfrm>
              <a:custGeom>
                <a:avLst/>
                <a:gdLst/>
                <a:ahLst/>
                <a:cxnLst>
                  <a:cxn ang="0">
                    <a:pos x="734" y="347"/>
                  </a:cxn>
                  <a:cxn ang="0">
                    <a:pos x="356" y="0"/>
                  </a:cxn>
                  <a:cxn ang="0">
                    <a:pos x="0" y="347"/>
                  </a:cxn>
                  <a:cxn ang="0">
                    <a:pos x="85" y="347"/>
                  </a:cxn>
                  <a:cxn ang="0">
                    <a:pos x="85" y="670"/>
                  </a:cxn>
                  <a:cxn ang="0">
                    <a:pos x="649" y="670"/>
                  </a:cxn>
                  <a:cxn ang="0">
                    <a:pos x="649" y="347"/>
                  </a:cxn>
                  <a:cxn ang="0">
                    <a:pos x="734" y="347"/>
                  </a:cxn>
                  <a:cxn ang="0">
                    <a:pos x="734" y="347"/>
                  </a:cxn>
                </a:cxnLst>
                <a:rect l="0" t="0" r="r" b="b"/>
                <a:pathLst>
                  <a:path w="734" h="670">
                    <a:moveTo>
                      <a:pt x="734" y="347"/>
                    </a:moveTo>
                    <a:lnTo>
                      <a:pt x="356" y="0"/>
                    </a:lnTo>
                    <a:lnTo>
                      <a:pt x="0" y="347"/>
                    </a:lnTo>
                    <a:lnTo>
                      <a:pt x="85" y="347"/>
                    </a:lnTo>
                    <a:lnTo>
                      <a:pt x="85" y="670"/>
                    </a:lnTo>
                    <a:lnTo>
                      <a:pt x="649" y="670"/>
                    </a:lnTo>
                    <a:lnTo>
                      <a:pt x="649" y="347"/>
                    </a:lnTo>
                    <a:lnTo>
                      <a:pt x="734" y="347"/>
                    </a:lnTo>
                    <a:lnTo>
                      <a:pt x="734" y="347"/>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sp>
            <p:nvSpPr>
              <p:cNvPr id="50" name="Freeform 6">
                <a:extLst>
                  <a:ext uri="{FF2B5EF4-FFF2-40B4-BE49-F238E27FC236}">
                    <a16:creationId xmlns:a16="http://schemas.microsoft.com/office/drawing/2014/main" id="{A35CAE9F-7655-46E4-928C-58F6DB518FCB}"/>
                  </a:ext>
                </a:extLst>
              </p:cNvPr>
              <p:cNvSpPr>
                <a:spLocks/>
              </p:cNvSpPr>
              <p:nvPr/>
            </p:nvSpPr>
            <p:spPr bwMode="auto">
              <a:xfrm>
                <a:off x="2444750" y="6262688"/>
                <a:ext cx="679450" cy="554038"/>
              </a:xfrm>
              <a:custGeom>
                <a:avLst/>
                <a:gdLst/>
                <a:ahLst/>
                <a:cxnLst>
                  <a:cxn ang="0">
                    <a:pos x="0" y="0"/>
                  </a:cxn>
                  <a:cxn ang="0">
                    <a:pos x="0" y="349"/>
                  </a:cxn>
                  <a:cxn ang="0">
                    <a:pos x="428" y="349"/>
                  </a:cxn>
                  <a:cxn ang="0">
                    <a:pos x="428" y="0"/>
                  </a:cxn>
                  <a:cxn ang="0">
                    <a:pos x="0" y="0"/>
                  </a:cxn>
                  <a:cxn ang="0">
                    <a:pos x="0" y="0"/>
                  </a:cxn>
                </a:cxnLst>
                <a:rect l="0" t="0" r="r" b="b"/>
                <a:pathLst>
                  <a:path w="428" h="349">
                    <a:moveTo>
                      <a:pt x="0" y="0"/>
                    </a:moveTo>
                    <a:lnTo>
                      <a:pt x="0" y="349"/>
                    </a:lnTo>
                    <a:lnTo>
                      <a:pt x="428" y="349"/>
                    </a:lnTo>
                    <a:lnTo>
                      <a:pt x="428" y="0"/>
                    </a:lnTo>
                    <a:lnTo>
                      <a:pt x="0" y="0"/>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1" name="Freeform 26">
                <a:extLst>
                  <a:ext uri="{FF2B5EF4-FFF2-40B4-BE49-F238E27FC236}">
                    <a16:creationId xmlns:a16="http://schemas.microsoft.com/office/drawing/2014/main" id="{BA93C793-A2EC-4860-973C-3AE4A64F2675}"/>
                  </a:ext>
                </a:extLst>
              </p:cNvPr>
              <p:cNvSpPr>
                <a:spLocks/>
              </p:cNvSpPr>
              <p:nvPr/>
            </p:nvSpPr>
            <p:spPr bwMode="auto">
              <a:xfrm>
                <a:off x="2651125" y="5943600"/>
                <a:ext cx="255588" cy="254000"/>
              </a:xfrm>
              <a:custGeom>
                <a:avLst/>
                <a:gdLst/>
                <a:ahLst/>
                <a:cxnLst>
                  <a:cxn ang="0">
                    <a:pos x="161" y="56"/>
                  </a:cxn>
                  <a:cxn ang="0">
                    <a:pos x="106" y="56"/>
                  </a:cxn>
                  <a:cxn ang="0">
                    <a:pos x="106" y="0"/>
                  </a:cxn>
                  <a:cxn ang="0">
                    <a:pos x="59" y="0"/>
                  </a:cxn>
                  <a:cxn ang="0">
                    <a:pos x="59" y="56"/>
                  </a:cxn>
                  <a:cxn ang="0">
                    <a:pos x="0" y="56"/>
                  </a:cxn>
                  <a:cxn ang="0">
                    <a:pos x="0" y="104"/>
                  </a:cxn>
                  <a:cxn ang="0">
                    <a:pos x="59" y="104"/>
                  </a:cxn>
                  <a:cxn ang="0">
                    <a:pos x="59" y="160"/>
                  </a:cxn>
                  <a:cxn ang="0">
                    <a:pos x="106" y="160"/>
                  </a:cxn>
                  <a:cxn ang="0">
                    <a:pos x="106" y="104"/>
                  </a:cxn>
                  <a:cxn ang="0">
                    <a:pos x="161" y="104"/>
                  </a:cxn>
                  <a:cxn ang="0">
                    <a:pos x="161" y="56"/>
                  </a:cxn>
                  <a:cxn ang="0">
                    <a:pos x="161" y="56"/>
                  </a:cxn>
                </a:cxnLst>
                <a:rect l="0" t="0" r="r" b="b"/>
                <a:pathLst>
                  <a:path w="161" h="160">
                    <a:moveTo>
                      <a:pt x="161" y="56"/>
                    </a:moveTo>
                    <a:lnTo>
                      <a:pt x="106" y="56"/>
                    </a:lnTo>
                    <a:lnTo>
                      <a:pt x="106" y="0"/>
                    </a:lnTo>
                    <a:lnTo>
                      <a:pt x="59" y="0"/>
                    </a:lnTo>
                    <a:lnTo>
                      <a:pt x="59" y="56"/>
                    </a:lnTo>
                    <a:lnTo>
                      <a:pt x="0" y="56"/>
                    </a:lnTo>
                    <a:lnTo>
                      <a:pt x="0" y="104"/>
                    </a:lnTo>
                    <a:lnTo>
                      <a:pt x="59" y="104"/>
                    </a:lnTo>
                    <a:lnTo>
                      <a:pt x="59" y="160"/>
                    </a:lnTo>
                    <a:lnTo>
                      <a:pt x="106" y="160"/>
                    </a:lnTo>
                    <a:lnTo>
                      <a:pt x="106" y="104"/>
                    </a:lnTo>
                    <a:lnTo>
                      <a:pt x="161" y="104"/>
                    </a:lnTo>
                    <a:lnTo>
                      <a:pt x="161" y="56"/>
                    </a:lnTo>
                    <a:lnTo>
                      <a:pt x="161" y="5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grpSp>
        <p:pic>
          <p:nvPicPr>
            <p:cNvPr id="48" name="Grafik 47">
              <a:extLst>
                <a:ext uri="{FF2B5EF4-FFF2-40B4-BE49-F238E27FC236}">
                  <a16:creationId xmlns:a16="http://schemas.microsoft.com/office/drawing/2014/main" id="{111ED807-51A4-47D2-B5EB-198120112455}"/>
                </a:ext>
              </a:extLst>
            </p:cNvPr>
            <p:cNvPicPr>
              <a:picLocks noChangeAspect="1"/>
            </p:cNvPicPr>
            <p:nvPr/>
          </p:nvPicPr>
          <p:blipFill rotWithShape="1">
            <a:blip r:embed="rId4">
              <a:biLevel thresh="75000"/>
            </a:blip>
            <a:srcRect b="37706"/>
            <a:stretch/>
          </p:blipFill>
          <p:spPr>
            <a:xfrm>
              <a:off x="10896003" y="5252000"/>
              <a:ext cx="168125" cy="267248"/>
            </a:xfrm>
            <a:prstGeom prst="rect">
              <a:avLst/>
            </a:prstGeom>
            <a:ln>
              <a:solidFill>
                <a:schemeClr val="tx1"/>
              </a:solidFill>
            </a:ln>
          </p:spPr>
        </p:pic>
      </p:grpSp>
    </p:spTree>
    <p:extLst>
      <p:ext uri="{BB962C8B-B14F-4D97-AF65-F5344CB8AC3E}">
        <p14:creationId xmlns:p14="http://schemas.microsoft.com/office/powerpoint/2010/main" val="3431586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21674-F9EA-4A45-B71B-D5FB282A4C9E}"/>
              </a:ext>
            </a:extLst>
          </p:cNvPr>
          <p:cNvSpPr>
            <a:spLocks noGrp="1"/>
          </p:cNvSpPr>
          <p:nvPr>
            <p:ph type="title"/>
          </p:nvPr>
        </p:nvSpPr>
        <p:spPr>
          <a:xfrm>
            <a:off x="404786" y="382816"/>
            <a:ext cx="11382428" cy="424732"/>
          </a:xfrm>
        </p:spPr>
        <p:txBody>
          <a:bodyPr/>
          <a:lstStyle/>
          <a:p>
            <a:r>
              <a:rPr lang="de-DE" sz="2400" cap="none" dirty="0">
                <a:solidFill>
                  <a:schemeClr val="tx1"/>
                </a:solidFill>
              </a:rPr>
              <a:t>Ein Drittel der Patienten hat infolge der Fehldiagnosen Therapien erhalten.</a:t>
            </a:r>
          </a:p>
        </p:txBody>
      </p:sp>
      <p:sp>
        <p:nvSpPr>
          <p:cNvPr id="7" name="Rectangle 20">
            <a:extLst>
              <a:ext uri="{FF2B5EF4-FFF2-40B4-BE49-F238E27FC236}">
                <a16:creationId xmlns:a16="http://schemas.microsoft.com/office/drawing/2014/main" id="{BAF83114-6B5B-4746-81A3-97E3B6A4D111}"/>
              </a:ext>
            </a:extLst>
          </p:cNvPr>
          <p:cNvSpPr/>
          <p:nvPr/>
        </p:nvSpPr>
        <p:spPr bwMode="gray">
          <a:xfrm>
            <a:off x="911425" y="1386250"/>
            <a:ext cx="9901100" cy="2124262"/>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10" name="Text Placeholder 27">
            <a:extLst>
              <a:ext uri="{FF2B5EF4-FFF2-40B4-BE49-F238E27FC236}">
                <a16:creationId xmlns:a16="http://schemas.microsoft.com/office/drawing/2014/main" id="{52A85758-F945-4AFC-BB03-9C46DCA44128}"/>
              </a:ext>
            </a:extLst>
          </p:cNvPr>
          <p:cNvSpPr txBox="1">
            <a:spLocks/>
          </p:cNvSpPr>
          <p:nvPr/>
        </p:nvSpPr>
        <p:spPr bwMode="gray">
          <a:xfrm>
            <a:off x="404786" y="5455943"/>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a:t>
            </a:r>
            <a:r>
              <a:rPr lang="en-AU" sz="1400" dirty="0" err="1">
                <a:solidFill>
                  <a:schemeClr val="tx1"/>
                </a:solidFill>
                <a:latin typeface="Arial"/>
              </a:rPr>
              <a:t>mit</a:t>
            </a:r>
            <a:r>
              <a:rPr lang="en-AU" sz="1400" dirty="0">
                <a:solidFill>
                  <a:schemeClr val="tx1"/>
                </a:solidFill>
                <a:latin typeface="Arial"/>
              </a:rPr>
              <a:t> </a:t>
            </a:r>
            <a:r>
              <a:rPr lang="en-AU" sz="1400" dirty="0" err="1">
                <a:solidFill>
                  <a:schemeClr val="tx1"/>
                </a:solidFill>
                <a:latin typeface="Arial"/>
              </a:rPr>
              <a:t>Fehldiagnosen</a:t>
            </a:r>
            <a:r>
              <a:rPr lang="en-AU" sz="1400" dirty="0">
                <a:solidFill>
                  <a:schemeClr val="tx1"/>
                </a:solidFill>
                <a:latin typeface="Arial"/>
              </a:rPr>
              <a:t> n=78</a:t>
            </a:r>
          </a:p>
          <a:p>
            <a:pPr marL="0" indent="0" defTabSz="914126">
              <a:buClr>
                <a:srgbClr val="F8971D"/>
              </a:buClr>
              <a:tabLst>
                <a:tab pos="173038" algn="r"/>
              </a:tabLst>
            </a:pPr>
            <a:r>
              <a:rPr lang="de-DE" sz="1400" dirty="0">
                <a:solidFill>
                  <a:schemeClr val="tx1"/>
                </a:solidFill>
                <a:latin typeface="Arial"/>
              </a:rPr>
              <a:t>Q9A. Bitte geben Sie die erste erhaltene Diagnose an, wann Sie diese erhalten haben und von wem diese Diagnose gestellt wurde. (offene Frage) Q10. Wurden Therapien infolge der Fehldiagnosen veranlasst? Q10A. Welche Art von Therapien wurden infolge der Fehldiagnosen veranlasst? (offene Frage)</a:t>
            </a:r>
            <a:endParaRPr lang="en-AU" sz="1400" dirty="0">
              <a:solidFill>
                <a:schemeClr val="tx1"/>
              </a:solidFill>
              <a:latin typeface="Arial"/>
            </a:endParaRPr>
          </a:p>
        </p:txBody>
      </p:sp>
      <p:graphicFrame>
        <p:nvGraphicFramePr>
          <p:cNvPr id="15" name="Diagramm 14">
            <a:extLst>
              <a:ext uri="{FF2B5EF4-FFF2-40B4-BE49-F238E27FC236}">
                <a16:creationId xmlns:a16="http://schemas.microsoft.com/office/drawing/2014/main" id="{DDD90AA8-F82E-4909-9D47-2871A05347B7}"/>
              </a:ext>
            </a:extLst>
          </p:cNvPr>
          <p:cNvGraphicFramePr/>
          <p:nvPr>
            <p:extLst>
              <p:ext uri="{D42A27DB-BD31-4B8C-83A1-F6EECF244321}">
                <p14:modId xmlns:p14="http://schemas.microsoft.com/office/powerpoint/2010/main" val="1926820228"/>
              </p:ext>
            </p:extLst>
          </p:nvPr>
        </p:nvGraphicFramePr>
        <p:xfrm>
          <a:off x="911424" y="1703015"/>
          <a:ext cx="9901100" cy="1725985"/>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42">
            <a:extLst>
              <a:ext uri="{FF2B5EF4-FFF2-40B4-BE49-F238E27FC236}">
                <a16:creationId xmlns:a16="http://schemas.microsoft.com/office/drawing/2014/main" id="{F9BD3DE3-9D07-4B69-9C83-E65EFC59C0FB}"/>
              </a:ext>
            </a:extLst>
          </p:cNvPr>
          <p:cNvSpPr txBox="1"/>
          <p:nvPr/>
        </p:nvSpPr>
        <p:spPr>
          <a:xfrm>
            <a:off x="911426" y="1381246"/>
            <a:ext cx="9901100" cy="463577"/>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Ort der Fehldiagnose Stellungen </a:t>
            </a:r>
            <a:r>
              <a:rPr lang="de-DE" sz="1400" dirty="0">
                <a:latin typeface="Arial"/>
              </a:rPr>
              <a:t>(n=139 Fehldiagnosen ohne Mehrfachnennungen)</a:t>
            </a:r>
            <a:endParaRPr kumimoji="0" lang="de-DE" sz="1400" i="0" u="none" strike="noStrike" kern="1200" spc="0" normalizeH="0" baseline="0" noProof="0" dirty="0">
              <a:ln>
                <a:noFill/>
              </a:ln>
              <a:effectLst/>
              <a:uLnTx/>
              <a:uFillTx/>
              <a:latin typeface="Arial"/>
              <a:ea typeface="+mn-ea"/>
              <a:cs typeface="+mn-cs"/>
            </a:endParaRPr>
          </a:p>
          <a:p>
            <a:pPr algn="ctr" defTabSz="914126">
              <a:lnSpc>
                <a:spcPct val="90000"/>
              </a:lnSpc>
              <a:spcBef>
                <a:spcPts val="300"/>
              </a:spcBef>
            </a:pPr>
            <a:endParaRPr lang="en-AU" sz="1400" b="1" cap="all" dirty="0">
              <a:latin typeface="Arial"/>
            </a:endParaRPr>
          </a:p>
          <a:p>
            <a:pPr algn="ctr" defTabSz="914126">
              <a:lnSpc>
                <a:spcPct val="90000"/>
              </a:lnSpc>
              <a:spcBef>
                <a:spcPts val="300"/>
              </a:spcBef>
            </a:pPr>
            <a:endParaRPr lang="en-AU" sz="1400" b="1" cap="all" dirty="0">
              <a:latin typeface="Arial"/>
            </a:endParaRPr>
          </a:p>
        </p:txBody>
      </p:sp>
      <p:sp>
        <p:nvSpPr>
          <p:cNvPr id="23" name="Rectangle 20">
            <a:extLst>
              <a:ext uri="{FF2B5EF4-FFF2-40B4-BE49-F238E27FC236}">
                <a16:creationId xmlns:a16="http://schemas.microsoft.com/office/drawing/2014/main" id="{73ADE693-296A-407D-B0FB-7AE6DE15052B}"/>
              </a:ext>
            </a:extLst>
          </p:cNvPr>
          <p:cNvSpPr/>
          <p:nvPr/>
        </p:nvSpPr>
        <p:spPr bwMode="gray">
          <a:xfrm>
            <a:off x="911425" y="3628595"/>
            <a:ext cx="9901100" cy="1739291"/>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24" name="TextBox 42">
            <a:extLst>
              <a:ext uri="{FF2B5EF4-FFF2-40B4-BE49-F238E27FC236}">
                <a16:creationId xmlns:a16="http://schemas.microsoft.com/office/drawing/2014/main" id="{3C5C3266-5D1E-4C5D-AB30-923E7783B655}"/>
              </a:ext>
            </a:extLst>
          </p:cNvPr>
          <p:cNvSpPr txBox="1"/>
          <p:nvPr/>
        </p:nvSpPr>
        <p:spPr>
          <a:xfrm>
            <a:off x="3414263" y="3729426"/>
            <a:ext cx="5201333"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Therapien infolge der Fehldiagnosen</a:t>
            </a:r>
            <a:endParaRPr kumimoji="0" lang="de-DE" sz="1400" b="0" i="0" u="none" strike="noStrike" kern="1200" spc="0" normalizeH="0" baseline="0" noProof="0" dirty="0">
              <a:ln>
                <a:noFill/>
              </a:ln>
              <a:effectLst/>
              <a:uLnTx/>
              <a:uFillTx/>
              <a:latin typeface="Arial"/>
              <a:ea typeface="+mn-ea"/>
              <a:cs typeface="+mn-cs"/>
            </a:endParaRPr>
          </a:p>
          <a:p>
            <a:pPr algn="ctr" defTabSz="914126">
              <a:lnSpc>
                <a:spcPct val="90000"/>
              </a:lnSpc>
              <a:spcBef>
                <a:spcPts val="300"/>
              </a:spcBef>
            </a:pPr>
            <a:endParaRPr lang="en-AU" sz="1200" b="1" cap="all" dirty="0">
              <a:solidFill>
                <a:srgbClr val="4D4E4D"/>
              </a:solidFill>
              <a:latin typeface="Arial"/>
            </a:endParaRPr>
          </a:p>
          <a:p>
            <a:pPr algn="ctr" defTabSz="914126">
              <a:lnSpc>
                <a:spcPct val="90000"/>
              </a:lnSpc>
              <a:spcBef>
                <a:spcPts val="300"/>
              </a:spcBef>
            </a:pPr>
            <a:endParaRPr lang="en-AU" sz="1200" b="1" cap="all" dirty="0">
              <a:solidFill>
                <a:srgbClr val="4D4E4D"/>
              </a:solidFill>
              <a:latin typeface="Arial"/>
            </a:endParaRPr>
          </a:p>
        </p:txBody>
      </p:sp>
      <p:graphicFrame>
        <p:nvGraphicFramePr>
          <p:cNvPr id="25" name="Diagramm 24">
            <a:extLst>
              <a:ext uri="{FF2B5EF4-FFF2-40B4-BE49-F238E27FC236}">
                <a16:creationId xmlns:a16="http://schemas.microsoft.com/office/drawing/2014/main" id="{11BA9283-ADB0-4B3B-B1E0-4B0090668213}"/>
              </a:ext>
            </a:extLst>
          </p:cNvPr>
          <p:cNvGraphicFramePr/>
          <p:nvPr>
            <p:extLst>
              <p:ext uri="{D42A27DB-BD31-4B8C-83A1-F6EECF244321}">
                <p14:modId xmlns:p14="http://schemas.microsoft.com/office/powerpoint/2010/main" val="213901026"/>
              </p:ext>
            </p:extLst>
          </p:nvPr>
        </p:nvGraphicFramePr>
        <p:xfrm>
          <a:off x="4403812" y="4057162"/>
          <a:ext cx="6012668" cy="1229820"/>
        </p:xfrm>
        <a:graphic>
          <a:graphicData uri="http://schemas.openxmlformats.org/drawingml/2006/chart">
            <c:chart xmlns:c="http://schemas.openxmlformats.org/drawingml/2006/chart" xmlns:r="http://schemas.openxmlformats.org/officeDocument/2006/relationships" r:id="rId3"/>
          </a:graphicData>
        </a:graphic>
      </p:graphicFrame>
      <p:sp>
        <p:nvSpPr>
          <p:cNvPr id="8" name="Sprechblase: rechteckig 7">
            <a:extLst>
              <a:ext uri="{FF2B5EF4-FFF2-40B4-BE49-F238E27FC236}">
                <a16:creationId xmlns:a16="http://schemas.microsoft.com/office/drawing/2014/main" id="{32F0A4CB-876C-4AC3-A26D-F3D4A10FC87B}"/>
              </a:ext>
            </a:extLst>
          </p:cNvPr>
          <p:cNvSpPr/>
          <p:nvPr/>
        </p:nvSpPr>
        <p:spPr>
          <a:xfrm>
            <a:off x="8889216" y="2888940"/>
            <a:ext cx="1743288" cy="1141095"/>
          </a:xfrm>
          <a:prstGeom prst="wedgeRect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Viele Einzelnennungen. Hauptsächlich Cortison und Vitamine</a:t>
            </a:r>
          </a:p>
        </p:txBody>
      </p:sp>
      <p:sp>
        <p:nvSpPr>
          <p:cNvPr id="3" name="Textfeld 2">
            <a:extLst>
              <a:ext uri="{FF2B5EF4-FFF2-40B4-BE49-F238E27FC236}">
                <a16:creationId xmlns:a16="http://schemas.microsoft.com/office/drawing/2014/main" id="{4D9BACF8-5124-4299-B0A6-D102753C891A}"/>
              </a:ext>
            </a:extLst>
          </p:cNvPr>
          <p:cNvSpPr txBox="1"/>
          <p:nvPr/>
        </p:nvSpPr>
        <p:spPr>
          <a:xfrm>
            <a:off x="2855640" y="4169271"/>
            <a:ext cx="2087548" cy="954107"/>
          </a:xfrm>
          <a:prstGeom prst="rect">
            <a:avLst/>
          </a:prstGeom>
          <a:noFill/>
        </p:spPr>
        <p:txBody>
          <a:bodyPr wrap="square" rtlCol="0">
            <a:spAutoFit/>
          </a:bodyPr>
          <a:lstStyle/>
          <a:p>
            <a:r>
              <a:rPr lang="de-DE" dirty="0"/>
              <a:t>Bei </a:t>
            </a:r>
            <a:r>
              <a:rPr lang="de-DE" sz="2000" b="1" dirty="0"/>
              <a:t>31% </a:t>
            </a:r>
            <a:r>
              <a:rPr lang="de-DE" dirty="0"/>
              <a:t>wurden Therapien veranlasst </a:t>
            </a:r>
            <a:r>
              <a:rPr lang="de-DE" sz="1400" dirty="0"/>
              <a:t>(n=24)</a:t>
            </a:r>
            <a:endParaRPr lang="de-DE" dirty="0"/>
          </a:p>
        </p:txBody>
      </p:sp>
      <p:sp>
        <p:nvSpPr>
          <p:cNvPr id="11" name="Foliennummernplatzhalter 10">
            <a:extLst>
              <a:ext uri="{FF2B5EF4-FFF2-40B4-BE49-F238E27FC236}">
                <a16:creationId xmlns:a16="http://schemas.microsoft.com/office/drawing/2014/main" id="{C780EB75-093C-460F-88F5-A9EBF5FA15FC}"/>
              </a:ext>
            </a:extLst>
          </p:cNvPr>
          <p:cNvSpPr>
            <a:spLocks noGrp="1"/>
          </p:cNvSpPr>
          <p:nvPr>
            <p:ph type="sldNum" sz="quarter" idx="20"/>
          </p:nvPr>
        </p:nvSpPr>
        <p:spPr/>
        <p:txBody>
          <a:bodyPr/>
          <a:lstStyle/>
          <a:p>
            <a:fld id="{D61AABEC-672F-4B68-B914-690DA978312C}" type="slidenum">
              <a:rPr lang="en-GB" smtClean="0"/>
              <a:pPr/>
              <a:t>23</a:t>
            </a:fld>
            <a:r>
              <a:rPr lang="en-GB"/>
              <a:t> ‒ </a:t>
            </a:r>
            <a:endParaRPr lang="en-GB" dirty="0"/>
          </a:p>
        </p:txBody>
      </p:sp>
      <p:sp>
        <p:nvSpPr>
          <p:cNvPr id="33" name="Textfeld 32">
            <a:extLst>
              <a:ext uri="{FF2B5EF4-FFF2-40B4-BE49-F238E27FC236}">
                <a16:creationId xmlns:a16="http://schemas.microsoft.com/office/drawing/2014/main" id="{3C1D265A-AC84-45EB-B511-72535EF501B3}"/>
              </a:ext>
            </a:extLst>
          </p:cNvPr>
          <p:cNvSpPr txBox="1"/>
          <p:nvPr/>
        </p:nvSpPr>
        <p:spPr>
          <a:xfrm>
            <a:off x="6492044" y="6237312"/>
            <a:ext cx="4772438" cy="523220"/>
          </a:xfrm>
          <a:prstGeom prst="rect">
            <a:avLst/>
          </a:prstGeom>
          <a:noFill/>
        </p:spPr>
        <p:txBody>
          <a:bodyPr wrap="square" rtlCol="0">
            <a:spAutoFit/>
          </a:bodyPr>
          <a:lstStyle/>
          <a:p>
            <a:pPr algn="r"/>
            <a:r>
              <a:rPr lang="de-DE" sz="1400" dirty="0"/>
              <a:t>Hinweis: Icons zeigen an, ob ein Wert in einer Subgruppe signifikant höher ist als Total</a:t>
            </a:r>
          </a:p>
        </p:txBody>
      </p:sp>
    </p:spTree>
    <p:extLst>
      <p:ext uri="{BB962C8B-B14F-4D97-AF65-F5344CB8AC3E}">
        <p14:creationId xmlns:p14="http://schemas.microsoft.com/office/powerpoint/2010/main" val="3846626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80B49-6774-4F91-A051-EAD1149AC104}"/>
              </a:ext>
            </a:extLst>
          </p:cNvPr>
          <p:cNvSpPr>
            <a:spLocks noGrp="1"/>
          </p:cNvSpPr>
          <p:nvPr>
            <p:ph type="title"/>
          </p:nvPr>
        </p:nvSpPr>
        <p:spPr>
          <a:xfrm>
            <a:off x="404786" y="382816"/>
            <a:ext cx="11382428" cy="424732"/>
          </a:xfrm>
        </p:spPr>
        <p:txBody>
          <a:bodyPr/>
          <a:lstStyle/>
          <a:p>
            <a:r>
              <a:rPr lang="de-DE" sz="2400" cap="none" dirty="0">
                <a:solidFill>
                  <a:schemeClr val="tx1"/>
                </a:solidFill>
              </a:rPr>
              <a:t>Weitere Fehldiagnosen. </a:t>
            </a:r>
          </a:p>
        </p:txBody>
      </p:sp>
      <p:sp>
        <p:nvSpPr>
          <p:cNvPr id="7" name="Rectangle 20">
            <a:extLst>
              <a:ext uri="{FF2B5EF4-FFF2-40B4-BE49-F238E27FC236}">
                <a16:creationId xmlns:a16="http://schemas.microsoft.com/office/drawing/2014/main" id="{B45EFF78-3F5C-4813-9164-CD64D12B8166}"/>
              </a:ext>
            </a:extLst>
          </p:cNvPr>
          <p:cNvSpPr/>
          <p:nvPr/>
        </p:nvSpPr>
        <p:spPr bwMode="gray">
          <a:xfrm>
            <a:off x="485787" y="1592796"/>
            <a:ext cx="11301427" cy="4032448"/>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8" name="Textfeld 7">
            <a:extLst>
              <a:ext uri="{FF2B5EF4-FFF2-40B4-BE49-F238E27FC236}">
                <a16:creationId xmlns:a16="http://schemas.microsoft.com/office/drawing/2014/main" id="{4FCED7CD-D6AE-4954-8691-58396EDA3590}"/>
              </a:ext>
            </a:extLst>
          </p:cNvPr>
          <p:cNvSpPr txBox="1"/>
          <p:nvPr/>
        </p:nvSpPr>
        <p:spPr>
          <a:xfrm>
            <a:off x="546932" y="2064679"/>
            <a:ext cx="5616624" cy="3693319"/>
          </a:xfrm>
          <a:prstGeom prst="rect">
            <a:avLst/>
          </a:prstGeom>
          <a:noFill/>
        </p:spPr>
        <p:txBody>
          <a:bodyPr wrap="square" rtlCol="0">
            <a:spAutoFit/>
          </a:bodyPr>
          <a:lstStyle/>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Sehschwäche / Seheinschränkung</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Usher Syndrom</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Netzhautablösung</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Morbus Best</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Gehirntumor</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Nachtblindheit</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Neurologische Erkrankung / MS</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Allgemeine Entwicklungsretardierung</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Diabetische Retinopathia</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Psychosomatische Ursache / Stress</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Gesichtsfeldeinschränkung</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Grüner Star / Glaukom</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err="1">
                <a:effectLst/>
                <a:latin typeface="Arial" panose="020B0604020202020204" pitchFamily="34" charset="0"/>
              </a:rPr>
              <a:t>Lebersche</a:t>
            </a:r>
            <a:r>
              <a:rPr lang="de-DE" sz="1400" b="0" i="0" u="none" strike="noStrike" kern="1200" dirty="0">
                <a:effectLst/>
                <a:latin typeface="Arial" panose="020B0604020202020204" pitchFamily="34" charset="0"/>
              </a:rPr>
              <a:t> </a:t>
            </a:r>
            <a:r>
              <a:rPr lang="de-DE" sz="1400" b="0" i="0" u="none" strike="noStrike" kern="1200" dirty="0" err="1">
                <a:effectLst/>
                <a:latin typeface="Arial" panose="020B0604020202020204" pitchFamily="34" charset="0"/>
              </a:rPr>
              <a:t>Congenitale</a:t>
            </a:r>
            <a:r>
              <a:rPr lang="de-DE" sz="1400" b="0" i="0" u="none" strike="noStrike" kern="1200" dirty="0">
                <a:effectLst/>
                <a:latin typeface="Arial" panose="020B0604020202020204" pitchFamily="34" charset="0"/>
              </a:rPr>
              <a:t> Amaurose</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Netzhautdystrophie / Netzhauterkrankung</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Erhöhter Augendruck</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effectLst/>
                <a:latin typeface="Arial" panose="020B0604020202020204" pitchFamily="34" charset="0"/>
              </a:rPr>
              <a:t>Kreislaufprobleme / Bluthochdruck</a:t>
            </a:r>
            <a:endParaRPr lang="de-DE" sz="1400" b="0" i="0" u="none" strike="noStrike" dirty="0">
              <a:effectLst/>
              <a:latin typeface="Arial" panose="020B0604020202020204" pitchFamily="34" charset="0"/>
            </a:endParaRPr>
          </a:p>
          <a:p>
            <a:pPr marL="285750" indent="-285750">
              <a:buFont typeface="Arial" panose="020B0604020202020204" pitchFamily="34" charset="0"/>
              <a:buChar char="•"/>
            </a:pPr>
            <a:endParaRPr lang="de-DE" sz="1000" dirty="0"/>
          </a:p>
        </p:txBody>
      </p:sp>
      <p:sp>
        <p:nvSpPr>
          <p:cNvPr id="12" name="Textfeld 11">
            <a:extLst>
              <a:ext uri="{FF2B5EF4-FFF2-40B4-BE49-F238E27FC236}">
                <a16:creationId xmlns:a16="http://schemas.microsoft.com/office/drawing/2014/main" id="{9FC76B83-5AEA-436E-971E-B2975F3D134C}"/>
              </a:ext>
            </a:extLst>
          </p:cNvPr>
          <p:cNvSpPr txBox="1"/>
          <p:nvPr/>
        </p:nvSpPr>
        <p:spPr>
          <a:xfrm>
            <a:off x="4416152" y="2043935"/>
            <a:ext cx="6096000" cy="3539430"/>
          </a:xfrm>
          <a:prstGeom prst="rect">
            <a:avLst/>
          </a:prstGeom>
          <a:noFill/>
        </p:spPr>
        <p:txBody>
          <a:bodyPr wrap="square">
            <a:spAutoFit/>
          </a:bodyPr>
          <a:lstStyle/>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Weitsichtigkeit</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Astigmatismus / </a:t>
            </a:r>
            <a:r>
              <a:rPr lang="de-DE" sz="1400" b="0" i="0" u="none" strike="noStrike" kern="1200" dirty="0" err="1">
                <a:solidFill>
                  <a:srgbClr val="000000"/>
                </a:solidFill>
                <a:effectLst/>
                <a:latin typeface="Arial" panose="020B0604020202020204" pitchFamily="34" charset="0"/>
              </a:rPr>
              <a:t>Hornhautverkrümmumg</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err="1">
                <a:solidFill>
                  <a:srgbClr val="000000"/>
                </a:solidFill>
                <a:effectLst/>
                <a:latin typeface="Arial" panose="020B0604020202020204" pitchFamily="34" charset="0"/>
              </a:rPr>
              <a:t>Sehnerventzündung</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Tunnelblick</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PRPH2 </a:t>
            </a:r>
            <a:r>
              <a:rPr lang="de-DE" sz="1400" b="0" i="0" u="none" strike="noStrike" kern="1200" dirty="0" err="1">
                <a:solidFill>
                  <a:srgbClr val="000000"/>
                </a:solidFill>
                <a:effectLst/>
                <a:latin typeface="Arial" panose="020B0604020202020204" pitchFamily="34" charset="0"/>
              </a:rPr>
              <a:t>assozierte</a:t>
            </a:r>
            <a:r>
              <a:rPr lang="de-DE" sz="1400" b="0" i="0" u="none" strike="noStrike" kern="1200" dirty="0">
                <a:solidFill>
                  <a:srgbClr val="000000"/>
                </a:solidFill>
                <a:effectLst/>
                <a:latin typeface="Arial" panose="020B0604020202020204" pitchFamily="34" charset="0"/>
              </a:rPr>
              <a:t> </a:t>
            </a:r>
            <a:r>
              <a:rPr lang="de-DE" sz="1400" b="0" i="0" u="none" strike="noStrike" kern="1200" dirty="0" err="1">
                <a:solidFill>
                  <a:srgbClr val="000000"/>
                </a:solidFill>
                <a:effectLst/>
                <a:latin typeface="Arial" panose="020B0604020202020204" pitchFamily="34" charset="0"/>
              </a:rPr>
              <a:t>Makulapathie</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Senior-</a:t>
            </a:r>
            <a:r>
              <a:rPr lang="de-DE" sz="1400" b="0" i="0" u="none" strike="noStrike" kern="1200" dirty="0" err="1">
                <a:solidFill>
                  <a:srgbClr val="000000"/>
                </a:solidFill>
                <a:effectLst/>
                <a:latin typeface="Arial" panose="020B0604020202020204" pitchFamily="34" charset="0"/>
              </a:rPr>
              <a:t>Loken</a:t>
            </a:r>
            <a:r>
              <a:rPr lang="de-DE" sz="1400" b="0" i="0" u="none" strike="noStrike" kern="1200" dirty="0">
                <a:solidFill>
                  <a:srgbClr val="000000"/>
                </a:solidFill>
                <a:effectLst/>
                <a:latin typeface="Arial" panose="020B0604020202020204" pitchFamily="34" charset="0"/>
              </a:rPr>
              <a:t>-Syndrom</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Nystagmus</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dirty="0">
                <a:solidFill>
                  <a:srgbClr val="000000"/>
                </a:solidFill>
                <a:latin typeface="Arial" panose="020B0604020202020204" pitchFamily="34" charset="0"/>
              </a:rPr>
              <a:t>H</a:t>
            </a:r>
            <a:r>
              <a:rPr lang="de-DE" sz="1400" b="0" i="0" u="none" strike="noStrike" kern="1200" dirty="0">
                <a:solidFill>
                  <a:srgbClr val="000000"/>
                </a:solidFill>
                <a:effectLst/>
                <a:latin typeface="Arial" panose="020B0604020202020204" pitchFamily="34" charset="0"/>
              </a:rPr>
              <a:t>ereditäre </a:t>
            </a:r>
            <a:r>
              <a:rPr lang="de-DE" sz="1400" b="0" i="0" u="none" strike="noStrike" kern="1200" dirty="0" err="1">
                <a:solidFill>
                  <a:srgbClr val="000000"/>
                </a:solidFill>
                <a:effectLst/>
                <a:latin typeface="Arial" panose="020B0604020202020204" pitchFamily="34" charset="0"/>
              </a:rPr>
              <a:t>options</a:t>
            </a:r>
            <a:r>
              <a:rPr lang="de-DE" sz="1400" b="0" i="0" u="none" strike="noStrike" kern="1200" dirty="0">
                <a:solidFill>
                  <a:srgbClr val="000000"/>
                </a:solidFill>
                <a:effectLst/>
                <a:latin typeface="Arial" panose="020B0604020202020204" pitchFamily="34" charset="0"/>
              </a:rPr>
              <a:t> </a:t>
            </a:r>
            <a:r>
              <a:rPr lang="de-DE" sz="1400" b="0" i="0" u="none" strike="noStrike" kern="1200" dirty="0" err="1">
                <a:solidFill>
                  <a:srgbClr val="000000"/>
                </a:solidFill>
                <a:effectLst/>
                <a:latin typeface="Arial" panose="020B0604020202020204" pitchFamily="34" charset="0"/>
              </a:rPr>
              <a:t>atrophie</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Schlafmangel</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Blindheit</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Juvenile Makula-Dystrophie</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Glaskörpertrübung</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Entzündung der Netzhaut</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Netzhautpigmentierung</a:t>
            </a:r>
          </a:p>
          <a:p>
            <a:pPr marL="285750" indent="-285750" algn="l" rtl="0" eaLnBrk="1" fontAlgn="b" latinLnBrk="0" hangingPunct="1">
              <a:spcBef>
                <a:spcPts val="0"/>
              </a:spcBef>
              <a:spcAft>
                <a:spcPts val="0"/>
              </a:spcAft>
              <a:buFont typeface="Arial" panose="020B0604020202020204" pitchFamily="34" charset="0"/>
              <a:buChar char="•"/>
            </a:pPr>
            <a:r>
              <a:rPr lang="de-DE" sz="1400" dirty="0">
                <a:solidFill>
                  <a:srgbClr val="000000"/>
                </a:solidFill>
                <a:latin typeface="Arial" panose="020B0604020202020204" pitchFamily="34" charset="0"/>
              </a:rPr>
              <a:t>Schwerhörigkeit</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dirty="0">
                <a:solidFill>
                  <a:srgbClr val="000000"/>
                </a:solidFill>
                <a:latin typeface="Arial" panose="020B0604020202020204" pitchFamily="34" charset="0"/>
              </a:rPr>
              <a:t>D</a:t>
            </a:r>
            <a:r>
              <a:rPr lang="de-DE" sz="1400" b="0" i="0" u="none" strike="noStrike" kern="1200" dirty="0">
                <a:solidFill>
                  <a:srgbClr val="000000"/>
                </a:solidFill>
                <a:effectLst/>
                <a:latin typeface="Arial" panose="020B0604020202020204" pitchFamily="34" charset="0"/>
              </a:rPr>
              <a:t>urch Schwangerschaft eingeschränktes Gesichtsfeld</a:t>
            </a:r>
            <a:endParaRPr lang="de-DE" sz="1400" b="0" i="0" u="none" strike="noStrike" dirty="0">
              <a:effectLst/>
              <a:latin typeface="Arial" panose="020B0604020202020204" pitchFamily="34" charset="0"/>
            </a:endParaRPr>
          </a:p>
        </p:txBody>
      </p:sp>
      <p:sp>
        <p:nvSpPr>
          <p:cNvPr id="14" name="Textfeld 13">
            <a:extLst>
              <a:ext uri="{FF2B5EF4-FFF2-40B4-BE49-F238E27FC236}">
                <a16:creationId xmlns:a16="http://schemas.microsoft.com/office/drawing/2014/main" id="{4C2BB049-D420-4D6B-8C3E-DD885E9237AB}"/>
              </a:ext>
            </a:extLst>
          </p:cNvPr>
          <p:cNvSpPr txBox="1"/>
          <p:nvPr/>
        </p:nvSpPr>
        <p:spPr>
          <a:xfrm>
            <a:off x="8903983" y="2064679"/>
            <a:ext cx="3520762" cy="2031325"/>
          </a:xfrm>
          <a:prstGeom prst="rect">
            <a:avLst/>
          </a:prstGeom>
          <a:noFill/>
        </p:spPr>
        <p:txBody>
          <a:bodyPr wrap="square">
            <a:spAutoFit/>
          </a:bodyPr>
          <a:lstStyle/>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Fehlsichtigkeit</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err="1">
                <a:solidFill>
                  <a:srgbClr val="000000"/>
                </a:solidFill>
                <a:effectLst/>
                <a:latin typeface="Arial" panose="020B0604020202020204" pitchFamily="34" charset="0"/>
              </a:rPr>
              <a:t>Atrophia</a:t>
            </a:r>
            <a:r>
              <a:rPr lang="de-DE" sz="1400" b="0" i="0" u="none" strike="noStrike" kern="1200" dirty="0">
                <a:solidFill>
                  <a:srgbClr val="000000"/>
                </a:solidFill>
                <a:effectLst/>
                <a:latin typeface="Arial" panose="020B0604020202020204" pitchFamily="34" charset="0"/>
              </a:rPr>
              <a:t> </a:t>
            </a:r>
            <a:r>
              <a:rPr lang="de-DE" sz="1400" b="0" i="0" u="none" strike="noStrike" kern="1200" dirty="0" err="1">
                <a:solidFill>
                  <a:srgbClr val="000000"/>
                </a:solidFill>
                <a:effectLst/>
                <a:latin typeface="Arial" panose="020B0604020202020204" pitchFamily="34" charset="0"/>
              </a:rPr>
              <a:t>Gyrata</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err="1">
                <a:solidFill>
                  <a:srgbClr val="000000"/>
                </a:solidFill>
                <a:effectLst/>
                <a:latin typeface="Arial" panose="020B0604020202020204" pitchFamily="34" charset="0"/>
              </a:rPr>
              <a:t>Cogan</a:t>
            </a:r>
            <a:r>
              <a:rPr lang="de-DE" sz="1400" b="0" i="0" u="none" strike="noStrike" kern="1200" dirty="0">
                <a:solidFill>
                  <a:srgbClr val="000000"/>
                </a:solidFill>
                <a:effectLst/>
                <a:latin typeface="Arial" panose="020B0604020202020204" pitchFamily="34" charset="0"/>
              </a:rPr>
              <a:t>-Syndrom</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Joubert Syndrom</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Beginnendes Sichtloch, Glaskörperkontraktion</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err="1">
                <a:solidFill>
                  <a:srgbClr val="000000"/>
                </a:solidFill>
                <a:effectLst/>
                <a:latin typeface="Arial" panose="020B0604020202020204" pitchFamily="34" charset="0"/>
              </a:rPr>
              <a:t>Maculopathia</a:t>
            </a:r>
            <a:r>
              <a:rPr lang="de-DE" sz="1400" b="0" i="0" u="none" strike="noStrike" kern="1200" dirty="0">
                <a:solidFill>
                  <a:srgbClr val="000000"/>
                </a:solidFill>
                <a:effectLst/>
                <a:latin typeface="Arial" panose="020B0604020202020204" pitchFamily="34" charset="0"/>
              </a:rPr>
              <a:t> Solaris</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Mutation im RPE65 Gen</a:t>
            </a:r>
            <a:endParaRPr lang="de-DE" sz="1400" b="0" i="0" u="none" strike="noStrike" dirty="0">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dirty="0">
                <a:solidFill>
                  <a:srgbClr val="000000"/>
                </a:solidFill>
                <a:latin typeface="Arial" panose="020B0604020202020204" pitchFamily="34" charset="0"/>
              </a:rPr>
              <a:t>E</a:t>
            </a:r>
            <a:r>
              <a:rPr lang="de-DE" sz="1400" b="0" i="0" u="none" strike="noStrike" kern="1200" dirty="0">
                <a:solidFill>
                  <a:srgbClr val="000000"/>
                </a:solidFill>
                <a:effectLst/>
                <a:latin typeface="Arial" panose="020B0604020202020204" pitchFamily="34" charset="0"/>
              </a:rPr>
              <a:t>xzessive Myopie nach ROP</a:t>
            </a:r>
            <a:endParaRPr lang="de-DE" sz="1400" b="0" i="0" u="none" strike="noStrike" dirty="0">
              <a:effectLst/>
              <a:latin typeface="Arial" panose="020B0604020202020204" pitchFamily="34" charset="0"/>
            </a:endParaRPr>
          </a:p>
        </p:txBody>
      </p:sp>
      <p:sp>
        <p:nvSpPr>
          <p:cNvPr id="15" name="TextBox 42">
            <a:extLst>
              <a:ext uri="{FF2B5EF4-FFF2-40B4-BE49-F238E27FC236}">
                <a16:creationId xmlns:a16="http://schemas.microsoft.com/office/drawing/2014/main" id="{F8555E7E-36C4-470D-914E-37C9CA82F7C9}"/>
              </a:ext>
            </a:extLst>
          </p:cNvPr>
          <p:cNvSpPr txBox="1"/>
          <p:nvPr/>
        </p:nvSpPr>
        <p:spPr>
          <a:xfrm>
            <a:off x="462618" y="1628800"/>
            <a:ext cx="7001534" cy="270884"/>
          </a:xfrm>
          <a:prstGeom prst="rect">
            <a:avLst/>
          </a:prstGeom>
          <a:noFill/>
        </p:spPr>
        <p:txBody>
          <a:bodyPr wrap="square" rtlCol="0">
            <a:noAutofit/>
          </a:bodyPr>
          <a:lstStyle/>
          <a:p>
            <a:pPr defTabSz="914126">
              <a:lnSpc>
                <a:spcPct val="90000"/>
              </a:lnSpc>
              <a:spcBef>
                <a:spcPts val="300"/>
              </a:spcBef>
              <a:defRPr/>
            </a:pPr>
            <a:r>
              <a:rPr lang="en-AU" sz="1600" b="1" dirty="0" err="1">
                <a:latin typeface="Arial"/>
              </a:rPr>
              <a:t>Fehldiagnosen</a:t>
            </a:r>
            <a:r>
              <a:rPr lang="en-AU" sz="1600" b="1" dirty="0">
                <a:latin typeface="Arial"/>
              </a:rPr>
              <a:t> </a:t>
            </a:r>
            <a:r>
              <a:rPr lang="de-DE" sz="1600" b="1" dirty="0">
                <a:latin typeface="Arial"/>
              </a:rPr>
              <a:t>– weitere Nennungen &lt;3%</a:t>
            </a:r>
            <a:endParaRPr kumimoji="0" lang="de-DE" sz="1200" b="0" i="0" u="none" strike="noStrike" kern="1200" cap="all" spc="0" normalizeH="0" baseline="0" noProof="0" dirty="0">
              <a:ln>
                <a:noFill/>
              </a:ln>
              <a:effectLst/>
              <a:uLnTx/>
              <a:uFillTx/>
              <a:latin typeface="Arial"/>
              <a:ea typeface="+mn-ea"/>
              <a:cs typeface="+mn-cs"/>
            </a:endParaRPr>
          </a:p>
        </p:txBody>
      </p:sp>
      <p:sp>
        <p:nvSpPr>
          <p:cNvPr id="3" name="Foliennummernplatzhalter 2">
            <a:extLst>
              <a:ext uri="{FF2B5EF4-FFF2-40B4-BE49-F238E27FC236}">
                <a16:creationId xmlns:a16="http://schemas.microsoft.com/office/drawing/2014/main" id="{665DB26A-A1AC-42C1-9677-A5AFDC288257}"/>
              </a:ext>
            </a:extLst>
          </p:cNvPr>
          <p:cNvSpPr>
            <a:spLocks noGrp="1"/>
          </p:cNvSpPr>
          <p:nvPr>
            <p:ph type="sldNum" sz="quarter" idx="20"/>
          </p:nvPr>
        </p:nvSpPr>
        <p:spPr/>
        <p:txBody>
          <a:bodyPr/>
          <a:lstStyle/>
          <a:p>
            <a:fld id="{D61AABEC-672F-4B68-B914-690DA978312C}" type="slidenum">
              <a:rPr lang="en-GB" smtClean="0"/>
              <a:pPr/>
              <a:t>24</a:t>
            </a:fld>
            <a:r>
              <a:rPr lang="en-GB"/>
              <a:t> ‒ </a:t>
            </a:r>
            <a:endParaRPr lang="en-GB" dirty="0"/>
          </a:p>
        </p:txBody>
      </p:sp>
      <p:sp>
        <p:nvSpPr>
          <p:cNvPr id="11" name="Text Placeholder 27">
            <a:extLst>
              <a:ext uri="{FF2B5EF4-FFF2-40B4-BE49-F238E27FC236}">
                <a16:creationId xmlns:a16="http://schemas.microsoft.com/office/drawing/2014/main" id="{E479DB2F-8AF6-4301-B37A-7C613B962542}"/>
              </a:ext>
            </a:extLst>
          </p:cNvPr>
          <p:cNvSpPr txBox="1">
            <a:spLocks/>
          </p:cNvSpPr>
          <p:nvPr/>
        </p:nvSpPr>
        <p:spPr bwMode="gray">
          <a:xfrm>
            <a:off x="398509" y="5775627"/>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a:t>
            </a:r>
            <a:r>
              <a:rPr lang="en-AU" sz="1400" dirty="0" err="1">
                <a:solidFill>
                  <a:schemeClr val="tx1"/>
                </a:solidFill>
                <a:latin typeface="Arial"/>
              </a:rPr>
              <a:t>mit</a:t>
            </a:r>
            <a:r>
              <a:rPr lang="en-AU" sz="1400" dirty="0">
                <a:solidFill>
                  <a:schemeClr val="tx1"/>
                </a:solidFill>
                <a:latin typeface="Arial"/>
              </a:rPr>
              <a:t> </a:t>
            </a:r>
            <a:r>
              <a:rPr lang="en-AU" sz="1400" dirty="0" err="1">
                <a:solidFill>
                  <a:schemeClr val="tx1"/>
                </a:solidFill>
                <a:latin typeface="Arial"/>
              </a:rPr>
              <a:t>Fehldiagnosen</a:t>
            </a:r>
            <a:r>
              <a:rPr lang="en-AU" sz="1400" dirty="0">
                <a:solidFill>
                  <a:schemeClr val="tx1"/>
                </a:solidFill>
                <a:latin typeface="Arial"/>
              </a:rPr>
              <a:t> n=78</a:t>
            </a:r>
          </a:p>
          <a:p>
            <a:pPr marL="0" indent="0" defTabSz="914126">
              <a:buClr>
                <a:srgbClr val="F8971D"/>
              </a:buClr>
              <a:tabLst>
                <a:tab pos="173038" algn="r"/>
              </a:tabLst>
            </a:pPr>
            <a:r>
              <a:rPr lang="de-DE" sz="1400" dirty="0">
                <a:solidFill>
                  <a:schemeClr val="tx1"/>
                </a:solidFill>
                <a:latin typeface="Arial"/>
              </a:rPr>
              <a:t>Q9A. Bitte geben Sie die erste erhaltene Diagnose an, wann Sie diese erhalten haben und von wem diese Diagnose gestellt wurde. (offene Frage)</a:t>
            </a:r>
            <a:endParaRPr lang="en-AU" sz="1400" dirty="0">
              <a:solidFill>
                <a:schemeClr val="tx1"/>
              </a:solidFill>
              <a:latin typeface="Arial"/>
            </a:endParaRPr>
          </a:p>
        </p:txBody>
      </p:sp>
    </p:spTree>
    <p:extLst>
      <p:ext uri="{BB962C8B-B14F-4D97-AF65-F5344CB8AC3E}">
        <p14:creationId xmlns:p14="http://schemas.microsoft.com/office/powerpoint/2010/main" val="1117588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80B49-6774-4F91-A051-EAD1149AC104}"/>
              </a:ext>
            </a:extLst>
          </p:cNvPr>
          <p:cNvSpPr>
            <a:spLocks noGrp="1"/>
          </p:cNvSpPr>
          <p:nvPr>
            <p:ph type="title"/>
          </p:nvPr>
        </p:nvSpPr>
        <p:spPr>
          <a:xfrm>
            <a:off x="404786" y="382816"/>
            <a:ext cx="11382428" cy="424732"/>
          </a:xfrm>
        </p:spPr>
        <p:txBody>
          <a:bodyPr/>
          <a:lstStyle/>
          <a:p>
            <a:r>
              <a:rPr lang="de-DE" sz="2400" cap="none" dirty="0">
                <a:solidFill>
                  <a:schemeClr val="tx1"/>
                </a:solidFill>
              </a:rPr>
              <a:t>Liste der genannte Therapien. </a:t>
            </a:r>
          </a:p>
        </p:txBody>
      </p:sp>
      <p:sp>
        <p:nvSpPr>
          <p:cNvPr id="7" name="Rectangle 20">
            <a:extLst>
              <a:ext uri="{FF2B5EF4-FFF2-40B4-BE49-F238E27FC236}">
                <a16:creationId xmlns:a16="http://schemas.microsoft.com/office/drawing/2014/main" id="{B45EFF78-3F5C-4813-9164-CD64D12B8166}"/>
              </a:ext>
            </a:extLst>
          </p:cNvPr>
          <p:cNvSpPr/>
          <p:nvPr/>
        </p:nvSpPr>
        <p:spPr bwMode="gray">
          <a:xfrm>
            <a:off x="485787" y="1592796"/>
            <a:ext cx="11301427" cy="4032448"/>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8" name="Textfeld 7">
            <a:extLst>
              <a:ext uri="{FF2B5EF4-FFF2-40B4-BE49-F238E27FC236}">
                <a16:creationId xmlns:a16="http://schemas.microsoft.com/office/drawing/2014/main" id="{4FCED7CD-D6AE-4954-8691-58396EDA3590}"/>
              </a:ext>
            </a:extLst>
          </p:cNvPr>
          <p:cNvSpPr txBox="1"/>
          <p:nvPr/>
        </p:nvSpPr>
        <p:spPr>
          <a:xfrm>
            <a:off x="1091444" y="2333685"/>
            <a:ext cx="3520762" cy="2893100"/>
          </a:xfrm>
          <a:prstGeom prst="rect">
            <a:avLst/>
          </a:prstGeom>
          <a:noFill/>
        </p:spPr>
        <p:txBody>
          <a:bodyPr wrap="square" rtlCol="0">
            <a:spAutoFit/>
          </a:bodyPr>
          <a:lstStyle/>
          <a:p>
            <a:pPr fontAlgn="b"/>
            <a:r>
              <a:rPr lang="de-DE" sz="1400" b="1" dirty="0">
                <a:solidFill>
                  <a:srgbClr val="000000"/>
                </a:solidFill>
                <a:latin typeface="Arial" panose="020B0604020202020204" pitchFamily="34" charset="0"/>
              </a:rPr>
              <a:t>Medikamentöse Therapien </a:t>
            </a:r>
            <a:r>
              <a:rPr lang="de-DE" sz="1400" dirty="0">
                <a:solidFill>
                  <a:srgbClr val="000000"/>
                </a:solidFill>
                <a:latin typeface="Arial" panose="020B0604020202020204" pitchFamily="34" charset="0"/>
              </a:rPr>
              <a:t>(54%)</a:t>
            </a:r>
            <a:endParaRPr lang="de-DE" sz="1400" b="0" i="0" u="none" strike="noStrike" kern="1200" dirty="0">
              <a:solidFill>
                <a:srgbClr val="000000"/>
              </a:solidFill>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dirty="0">
                <a:solidFill>
                  <a:srgbClr val="000000"/>
                </a:solidFill>
                <a:latin typeface="Arial" panose="020B0604020202020204" pitchFamily="34" charset="0"/>
              </a:rPr>
              <a:t>Cortison (13%)</a:t>
            </a:r>
          </a:p>
          <a:p>
            <a:pPr marL="285750" indent="-285750" algn="l" rtl="0" eaLnBrk="1" fontAlgn="b" latinLnBrk="0" hangingPunct="1">
              <a:spcBef>
                <a:spcPts val="0"/>
              </a:spcBef>
              <a:spcAft>
                <a:spcPts val="0"/>
              </a:spcAft>
              <a:buFont typeface="Arial" panose="020B0604020202020204" pitchFamily="34" charset="0"/>
              <a:buChar char="•"/>
            </a:pPr>
            <a:r>
              <a:rPr lang="de-DE" sz="1400" dirty="0">
                <a:solidFill>
                  <a:srgbClr val="000000"/>
                </a:solidFill>
                <a:latin typeface="Arial" panose="020B0604020202020204" pitchFamily="34" charset="0"/>
              </a:rPr>
              <a:t>Vitamin A (8%)</a:t>
            </a:r>
          </a:p>
          <a:p>
            <a:pPr marL="285750" indent="-285750" algn="l" rtl="0" eaLnBrk="1" fontAlgn="b" latinLnBrk="0" hangingPunct="1">
              <a:spcBef>
                <a:spcPts val="0"/>
              </a:spcBef>
              <a:spcAft>
                <a:spcPts val="0"/>
              </a:spcAft>
              <a:buFont typeface="Arial" panose="020B0604020202020204" pitchFamily="34" charset="0"/>
              <a:buChar char="•"/>
            </a:pPr>
            <a:r>
              <a:rPr lang="de-DE" sz="1400" dirty="0">
                <a:solidFill>
                  <a:srgbClr val="000000"/>
                </a:solidFill>
                <a:latin typeface="Arial" panose="020B0604020202020204" pitchFamily="34" charset="0"/>
              </a:rPr>
              <a:t>Vitaminpräparate nach AREDS2 (4%)</a:t>
            </a:r>
          </a:p>
          <a:p>
            <a:pPr marL="285750" indent="-285750" algn="l" rtl="0" eaLnBrk="1" fontAlgn="b" latinLnBrk="0" hangingPunct="1">
              <a:spcBef>
                <a:spcPts val="0"/>
              </a:spcBef>
              <a:spcAft>
                <a:spcPts val="0"/>
              </a:spcAft>
              <a:buFont typeface="Arial" panose="020B0604020202020204" pitchFamily="34" charset="0"/>
              <a:buChar char="•"/>
            </a:pPr>
            <a:r>
              <a:rPr lang="de-DE" sz="1400" dirty="0">
                <a:solidFill>
                  <a:srgbClr val="000000"/>
                </a:solidFill>
                <a:latin typeface="Arial" panose="020B0604020202020204" pitchFamily="34" charset="0"/>
              </a:rPr>
              <a:t>Zink (4%)</a:t>
            </a:r>
          </a:p>
          <a:p>
            <a:pPr marL="285750" indent="-285750" algn="l" rtl="0" eaLnBrk="1" fontAlgn="b" latinLnBrk="0" hangingPunct="1">
              <a:spcBef>
                <a:spcPts val="0"/>
              </a:spcBef>
              <a:spcAft>
                <a:spcPts val="0"/>
              </a:spcAft>
              <a:buFont typeface="Arial" panose="020B0604020202020204" pitchFamily="34" charset="0"/>
              <a:buChar char="•"/>
            </a:pPr>
            <a:r>
              <a:rPr lang="de-DE" sz="1400" dirty="0">
                <a:solidFill>
                  <a:srgbClr val="000000"/>
                </a:solidFill>
                <a:latin typeface="Arial" panose="020B0604020202020204" pitchFamily="34" charset="0"/>
              </a:rPr>
              <a:t>Methotrexat (4%)</a:t>
            </a:r>
          </a:p>
          <a:p>
            <a:pPr marL="285750" indent="-285750" algn="l" rtl="0" eaLnBrk="1" fontAlgn="b" latinLnBrk="0" hangingPunct="1">
              <a:spcBef>
                <a:spcPts val="0"/>
              </a:spcBef>
              <a:spcAft>
                <a:spcPts val="0"/>
              </a:spcAft>
              <a:buFont typeface="Arial" panose="020B0604020202020204" pitchFamily="34" charset="0"/>
              <a:buChar char="•"/>
            </a:pPr>
            <a:r>
              <a:rPr lang="de-DE" sz="1400" dirty="0">
                <a:solidFill>
                  <a:srgbClr val="000000"/>
                </a:solidFill>
                <a:latin typeface="Arial" panose="020B0604020202020204" pitchFamily="34" charset="0"/>
              </a:rPr>
              <a:t>Vitamin B6 (4%)</a:t>
            </a:r>
          </a:p>
          <a:p>
            <a:pPr marL="285750" indent="-285750" algn="l" rtl="0" eaLnBrk="1" fontAlgn="b" latinLnBrk="0" hangingPunct="1">
              <a:spcBef>
                <a:spcPts val="0"/>
              </a:spcBef>
              <a:spcAft>
                <a:spcPts val="0"/>
              </a:spcAft>
              <a:buFont typeface="Arial" panose="020B0604020202020204" pitchFamily="34" charset="0"/>
              <a:buChar char="•"/>
            </a:pPr>
            <a:r>
              <a:rPr lang="de-DE" sz="1400" dirty="0">
                <a:solidFill>
                  <a:srgbClr val="000000"/>
                </a:solidFill>
                <a:latin typeface="Arial" panose="020B0604020202020204" pitchFamily="34" charset="0"/>
              </a:rPr>
              <a:t>Vitamine (4%)</a:t>
            </a:r>
          </a:p>
          <a:p>
            <a:pPr marL="285750" indent="-285750" algn="l" rtl="0" eaLnBrk="1" fontAlgn="b" latinLnBrk="0" hangingPunct="1">
              <a:spcBef>
                <a:spcPts val="0"/>
              </a:spcBef>
              <a:spcAft>
                <a:spcPts val="0"/>
              </a:spcAft>
              <a:buFont typeface="Arial" panose="020B0604020202020204" pitchFamily="34" charset="0"/>
              <a:buChar char="•"/>
            </a:pPr>
            <a:r>
              <a:rPr lang="de-DE" sz="1400" dirty="0">
                <a:solidFill>
                  <a:srgbClr val="000000"/>
                </a:solidFill>
                <a:latin typeface="Arial" panose="020B0604020202020204" pitchFamily="34" charset="0"/>
              </a:rPr>
              <a:t>Sauerstoff (4%)</a:t>
            </a:r>
          </a:p>
          <a:p>
            <a:pPr marL="285750" indent="-285750" algn="l" rtl="0" eaLnBrk="1" fontAlgn="b" latinLnBrk="0" hangingPunct="1">
              <a:spcBef>
                <a:spcPts val="0"/>
              </a:spcBef>
              <a:spcAft>
                <a:spcPts val="0"/>
              </a:spcAft>
              <a:buFont typeface="Arial" panose="020B0604020202020204" pitchFamily="34" charset="0"/>
              <a:buChar char="•"/>
            </a:pPr>
            <a:r>
              <a:rPr lang="de-DE" sz="1400" dirty="0" err="1">
                <a:solidFill>
                  <a:srgbClr val="000000"/>
                </a:solidFill>
                <a:latin typeface="Arial" panose="020B0604020202020204" pitchFamily="34" charset="0"/>
              </a:rPr>
              <a:t>Trusopt</a:t>
            </a:r>
            <a:r>
              <a:rPr lang="de-DE" sz="1400" dirty="0">
                <a:solidFill>
                  <a:srgbClr val="000000"/>
                </a:solidFill>
                <a:latin typeface="Arial" panose="020B0604020202020204" pitchFamily="34" charset="0"/>
              </a:rPr>
              <a:t> (4%)</a:t>
            </a:r>
          </a:p>
          <a:p>
            <a:pPr marL="285750" indent="-285750" algn="l" rtl="0" eaLnBrk="1" fontAlgn="b" latinLnBrk="0" hangingPunct="1">
              <a:spcBef>
                <a:spcPts val="0"/>
              </a:spcBef>
              <a:spcAft>
                <a:spcPts val="0"/>
              </a:spcAft>
              <a:buFont typeface="Arial" panose="020B0604020202020204" pitchFamily="34" charset="0"/>
              <a:buChar char="•"/>
            </a:pPr>
            <a:r>
              <a:rPr lang="de-DE" sz="1400" dirty="0" err="1">
                <a:solidFill>
                  <a:srgbClr val="000000"/>
                </a:solidFill>
                <a:latin typeface="Arial" panose="020B0604020202020204" pitchFamily="34" charset="0"/>
              </a:rPr>
              <a:t>Cosopt</a:t>
            </a:r>
            <a:r>
              <a:rPr lang="de-DE" sz="1400" dirty="0">
                <a:solidFill>
                  <a:srgbClr val="000000"/>
                </a:solidFill>
                <a:latin typeface="Arial" panose="020B0604020202020204" pitchFamily="34" charset="0"/>
              </a:rPr>
              <a:t> (4%)</a:t>
            </a:r>
          </a:p>
          <a:p>
            <a:pPr marL="285750" indent="-285750" algn="l" rtl="0" eaLnBrk="1" fontAlgn="b" latinLnBrk="0" hangingPunct="1">
              <a:spcBef>
                <a:spcPts val="0"/>
              </a:spcBef>
              <a:spcAft>
                <a:spcPts val="0"/>
              </a:spcAft>
              <a:buFont typeface="Arial" panose="020B0604020202020204" pitchFamily="34" charset="0"/>
              <a:buChar char="•"/>
            </a:pPr>
            <a:r>
              <a:rPr lang="de-DE" sz="1400" dirty="0">
                <a:solidFill>
                  <a:srgbClr val="000000"/>
                </a:solidFill>
                <a:latin typeface="Arial" panose="020B0604020202020204" pitchFamily="34" charset="0"/>
              </a:rPr>
              <a:t>Tropfen gegen Nachtblindheit (4%)</a:t>
            </a:r>
          </a:p>
          <a:p>
            <a:pPr marL="285750" indent="-285750" algn="l" rtl="0" eaLnBrk="1" fontAlgn="b" latinLnBrk="0" hangingPunct="1">
              <a:spcBef>
                <a:spcPts val="0"/>
              </a:spcBef>
              <a:spcAft>
                <a:spcPts val="0"/>
              </a:spcAft>
              <a:buFont typeface="Arial" panose="020B0604020202020204" pitchFamily="34" charset="0"/>
              <a:buChar char="•"/>
            </a:pPr>
            <a:r>
              <a:rPr lang="de-DE" sz="1400" dirty="0">
                <a:solidFill>
                  <a:srgbClr val="000000"/>
                </a:solidFill>
                <a:latin typeface="Arial" panose="020B0604020202020204" pitchFamily="34" charset="0"/>
              </a:rPr>
              <a:t>pupillenerweiternde Tropfen (4%)</a:t>
            </a:r>
          </a:p>
        </p:txBody>
      </p:sp>
      <p:sp>
        <p:nvSpPr>
          <p:cNvPr id="12" name="Textfeld 11">
            <a:extLst>
              <a:ext uri="{FF2B5EF4-FFF2-40B4-BE49-F238E27FC236}">
                <a16:creationId xmlns:a16="http://schemas.microsoft.com/office/drawing/2014/main" id="{9FC76B83-5AEA-436E-971E-B2975F3D134C}"/>
              </a:ext>
            </a:extLst>
          </p:cNvPr>
          <p:cNvSpPr txBox="1"/>
          <p:nvPr/>
        </p:nvSpPr>
        <p:spPr>
          <a:xfrm>
            <a:off x="4475820" y="2333685"/>
            <a:ext cx="3644034" cy="1384995"/>
          </a:xfrm>
          <a:prstGeom prst="rect">
            <a:avLst/>
          </a:prstGeom>
          <a:noFill/>
        </p:spPr>
        <p:txBody>
          <a:bodyPr wrap="square">
            <a:spAutoFit/>
          </a:bodyPr>
          <a:lstStyle/>
          <a:p>
            <a:pPr fontAlgn="b"/>
            <a:r>
              <a:rPr lang="de-DE" sz="1400" b="1" i="0" u="none" strike="noStrike" kern="1200" dirty="0">
                <a:solidFill>
                  <a:srgbClr val="000000"/>
                </a:solidFill>
                <a:effectLst/>
                <a:latin typeface="Arial" panose="020B0604020202020204" pitchFamily="34" charset="0"/>
              </a:rPr>
              <a:t>Operative Therapien </a:t>
            </a:r>
            <a:r>
              <a:rPr lang="de-DE" sz="1400" b="1" dirty="0">
                <a:solidFill>
                  <a:srgbClr val="000000"/>
                </a:solidFill>
                <a:latin typeface="Arial" panose="020B0604020202020204" pitchFamily="34" charset="0"/>
              </a:rPr>
              <a:t>(21%)</a:t>
            </a:r>
            <a:endParaRPr lang="de-DE" sz="1400" b="1" i="0" u="none" strike="noStrike" kern="1200" dirty="0">
              <a:solidFill>
                <a:srgbClr val="000000"/>
              </a:solidFill>
              <a:effectLst/>
              <a:latin typeface="Arial" panose="020B0604020202020204" pitchFamily="34" charset="0"/>
            </a:endParaRPr>
          </a:p>
          <a:p>
            <a:pPr marL="285750" indent="-285750" fontAlgn="b">
              <a:buFont typeface="Arial" panose="020B0604020202020204" pitchFamily="34" charset="0"/>
              <a:buChar char="•"/>
            </a:pPr>
            <a:r>
              <a:rPr lang="de-DE" sz="1400" dirty="0">
                <a:solidFill>
                  <a:srgbClr val="000000"/>
                </a:solidFill>
                <a:latin typeface="Arial" panose="020B0604020202020204" pitchFamily="34" charset="0"/>
              </a:rPr>
              <a:t>Katarakt OP (8%)</a:t>
            </a:r>
          </a:p>
          <a:p>
            <a:pPr marL="285750" indent="-285750" fontAlgn="b">
              <a:buFont typeface="Arial" panose="020B0604020202020204" pitchFamily="34" charset="0"/>
              <a:buChar char="•"/>
            </a:pPr>
            <a:r>
              <a:rPr lang="de-DE" sz="1400" dirty="0">
                <a:solidFill>
                  <a:srgbClr val="000000"/>
                </a:solidFill>
                <a:latin typeface="Arial" panose="020B0604020202020204" pitchFamily="34" charset="0"/>
              </a:rPr>
              <a:t>Avastin Spritzen (4%)</a:t>
            </a:r>
          </a:p>
          <a:p>
            <a:pPr marL="285750" indent="-285750" fontAlgn="b">
              <a:buFont typeface="Arial" panose="020B0604020202020204" pitchFamily="34" charset="0"/>
              <a:buChar char="•"/>
            </a:pPr>
            <a:r>
              <a:rPr lang="de-DE" sz="1400" dirty="0">
                <a:solidFill>
                  <a:srgbClr val="000000"/>
                </a:solidFill>
                <a:latin typeface="Arial" panose="020B0604020202020204" pitchFamily="34" charset="0"/>
              </a:rPr>
              <a:t>OP Netzhautablösung (4%)</a:t>
            </a:r>
          </a:p>
          <a:p>
            <a:pPr marL="285750" indent="-285750" fontAlgn="b">
              <a:buFont typeface="Arial" panose="020B0604020202020204" pitchFamily="34" charset="0"/>
              <a:buChar char="•"/>
            </a:pPr>
            <a:r>
              <a:rPr lang="de-DE" sz="1400" dirty="0">
                <a:solidFill>
                  <a:srgbClr val="000000"/>
                </a:solidFill>
                <a:latin typeface="Arial" panose="020B0604020202020204" pitchFamily="34" charset="0"/>
              </a:rPr>
              <a:t>OP Grauer Star (4%)</a:t>
            </a:r>
          </a:p>
          <a:p>
            <a:pPr marL="285750" indent="-285750" fontAlgn="b">
              <a:buFont typeface="Arial" panose="020B0604020202020204" pitchFamily="34" charset="0"/>
              <a:buChar char="•"/>
            </a:pPr>
            <a:r>
              <a:rPr lang="de-DE" sz="1400" dirty="0" err="1">
                <a:solidFill>
                  <a:srgbClr val="000000"/>
                </a:solidFill>
                <a:latin typeface="Arial" panose="020B0604020202020204" pitchFamily="34" charset="0"/>
              </a:rPr>
              <a:t>Eylea</a:t>
            </a:r>
            <a:r>
              <a:rPr lang="de-DE" sz="1400" dirty="0">
                <a:solidFill>
                  <a:srgbClr val="000000"/>
                </a:solidFill>
                <a:latin typeface="Arial" panose="020B0604020202020204" pitchFamily="34" charset="0"/>
              </a:rPr>
              <a:t> (4%)</a:t>
            </a:r>
          </a:p>
        </p:txBody>
      </p:sp>
      <p:sp>
        <p:nvSpPr>
          <p:cNvPr id="14" name="Textfeld 13">
            <a:extLst>
              <a:ext uri="{FF2B5EF4-FFF2-40B4-BE49-F238E27FC236}">
                <a16:creationId xmlns:a16="http://schemas.microsoft.com/office/drawing/2014/main" id="{4C2BB049-D420-4D6B-8C3E-DD885E9237AB}"/>
              </a:ext>
            </a:extLst>
          </p:cNvPr>
          <p:cNvSpPr txBox="1"/>
          <p:nvPr/>
        </p:nvSpPr>
        <p:spPr>
          <a:xfrm>
            <a:off x="8119854" y="2333685"/>
            <a:ext cx="3520762" cy="1815882"/>
          </a:xfrm>
          <a:prstGeom prst="rect">
            <a:avLst/>
          </a:prstGeom>
          <a:noFill/>
        </p:spPr>
        <p:txBody>
          <a:bodyPr wrap="square">
            <a:spAutoFit/>
          </a:bodyPr>
          <a:lstStyle/>
          <a:p>
            <a:pPr fontAlgn="b"/>
            <a:r>
              <a:rPr lang="de-DE" sz="1400" b="1" i="0" u="none" strike="noStrike" kern="1200" dirty="0">
                <a:solidFill>
                  <a:srgbClr val="000000"/>
                </a:solidFill>
                <a:effectLst/>
                <a:latin typeface="Arial" panose="020B0604020202020204" pitchFamily="34" charset="0"/>
              </a:rPr>
              <a:t>Sonstige Therapien </a:t>
            </a:r>
            <a:r>
              <a:rPr lang="de-DE" sz="1400" b="1" dirty="0">
                <a:solidFill>
                  <a:srgbClr val="000000"/>
                </a:solidFill>
                <a:latin typeface="Arial" panose="020B0604020202020204" pitchFamily="34" charset="0"/>
              </a:rPr>
              <a:t>(42%)</a:t>
            </a:r>
            <a:endParaRPr lang="de-DE" sz="1400" b="1" i="0" u="none" strike="noStrike" kern="1200" dirty="0">
              <a:solidFill>
                <a:srgbClr val="000000"/>
              </a:solidFill>
              <a:effectLst/>
              <a:latin typeface="Arial" panose="020B0604020202020204" pitchFamily="34" charset="0"/>
            </a:endParaRPr>
          </a:p>
          <a:p>
            <a:pPr marL="285750" indent="-285750" fontAlgn="b">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Brille </a:t>
            </a:r>
            <a:r>
              <a:rPr lang="de-DE" sz="1400" dirty="0">
                <a:solidFill>
                  <a:srgbClr val="000000"/>
                </a:solidFill>
                <a:latin typeface="Arial" panose="020B0604020202020204" pitchFamily="34" charset="0"/>
              </a:rPr>
              <a:t>(17%)</a:t>
            </a:r>
            <a:endParaRPr lang="de-DE" sz="1400" b="0" i="0" u="none" strike="noStrike" kern="1200" dirty="0">
              <a:solidFill>
                <a:srgbClr val="000000"/>
              </a:solidFill>
              <a:effectLst/>
              <a:latin typeface="Arial" panose="020B0604020202020204" pitchFamily="34" charset="0"/>
            </a:endParaRPr>
          </a:p>
          <a:p>
            <a:pPr marL="285750" indent="-285750" fontAlgn="b">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Auge abkleben </a:t>
            </a:r>
            <a:r>
              <a:rPr lang="de-DE" sz="1400" dirty="0">
                <a:solidFill>
                  <a:srgbClr val="000000"/>
                </a:solidFill>
                <a:latin typeface="Arial" panose="020B0604020202020204" pitchFamily="34" charset="0"/>
              </a:rPr>
              <a:t>(8%)</a:t>
            </a:r>
            <a:endParaRPr lang="de-DE" sz="1400" b="0" i="0" u="none" strike="noStrike" kern="1200" dirty="0">
              <a:solidFill>
                <a:srgbClr val="000000"/>
              </a:solidFill>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Psychologe </a:t>
            </a:r>
            <a:r>
              <a:rPr lang="de-DE" sz="1400" dirty="0">
                <a:solidFill>
                  <a:srgbClr val="000000"/>
                </a:solidFill>
                <a:latin typeface="Arial" panose="020B0604020202020204" pitchFamily="34" charset="0"/>
              </a:rPr>
              <a:t>(4%)</a:t>
            </a:r>
            <a:endParaRPr lang="de-DE" sz="1400" b="0" i="0" u="none" strike="noStrike" kern="1200" dirty="0">
              <a:solidFill>
                <a:srgbClr val="000000"/>
              </a:solidFill>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Ergo-Therapie </a:t>
            </a:r>
            <a:r>
              <a:rPr lang="de-DE" sz="1400" dirty="0">
                <a:solidFill>
                  <a:srgbClr val="000000"/>
                </a:solidFill>
                <a:latin typeface="Arial" panose="020B0604020202020204" pitchFamily="34" charset="0"/>
              </a:rPr>
              <a:t>(4%)</a:t>
            </a:r>
            <a:endParaRPr lang="de-DE" sz="1400" b="0" i="0" u="none" strike="noStrike" kern="1200" dirty="0">
              <a:solidFill>
                <a:srgbClr val="000000"/>
              </a:solidFill>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Akupunktur </a:t>
            </a:r>
            <a:r>
              <a:rPr lang="de-DE" sz="1400" dirty="0">
                <a:solidFill>
                  <a:srgbClr val="000000"/>
                </a:solidFill>
                <a:latin typeface="Arial" panose="020B0604020202020204" pitchFamily="34" charset="0"/>
              </a:rPr>
              <a:t>(4%)</a:t>
            </a:r>
            <a:endParaRPr lang="de-DE" sz="1400" b="0" i="0" u="none" strike="noStrike" kern="1200" dirty="0">
              <a:solidFill>
                <a:srgbClr val="000000"/>
              </a:solidFill>
              <a:effectLst/>
              <a:latin typeface="Arial" panose="020B0604020202020204" pitchFamily="34" charset="0"/>
            </a:endParaRPr>
          </a:p>
          <a:p>
            <a:pPr marL="285750" indent="-285750" algn="l" rtl="0" eaLnBrk="1" fontAlgn="b" latinLnBrk="0" hangingPunct="1">
              <a:spcBef>
                <a:spcPts val="0"/>
              </a:spcBef>
              <a:spcAft>
                <a:spcPts val="0"/>
              </a:spcAft>
              <a:buFont typeface="Arial" panose="020B0604020202020204" pitchFamily="34" charset="0"/>
              <a:buChar char="•"/>
            </a:pPr>
            <a:r>
              <a:rPr lang="de-DE" sz="1400" b="0" i="0" u="none" strike="noStrike" kern="1200" dirty="0">
                <a:solidFill>
                  <a:srgbClr val="000000"/>
                </a:solidFill>
                <a:effectLst/>
                <a:latin typeface="Arial" panose="020B0604020202020204" pitchFamily="34" charset="0"/>
              </a:rPr>
              <a:t>Sport / Entspannung</a:t>
            </a:r>
            <a:r>
              <a:rPr lang="de-DE" sz="1400" dirty="0">
                <a:solidFill>
                  <a:srgbClr val="000000"/>
                </a:solidFill>
                <a:latin typeface="Arial" panose="020B0604020202020204" pitchFamily="34" charset="0"/>
              </a:rPr>
              <a:t> (4%)</a:t>
            </a:r>
          </a:p>
          <a:p>
            <a:pPr marL="285750" indent="-285750" algn="l" rtl="0" eaLnBrk="1" fontAlgn="b" latinLnBrk="0" hangingPunct="1">
              <a:spcBef>
                <a:spcPts val="0"/>
              </a:spcBef>
              <a:spcAft>
                <a:spcPts val="0"/>
              </a:spcAft>
              <a:buFont typeface="Arial" panose="020B0604020202020204" pitchFamily="34" charset="0"/>
              <a:buChar char="•"/>
            </a:pPr>
            <a:endParaRPr lang="de-DE" sz="1400" b="0" i="0" u="none" strike="noStrike" dirty="0">
              <a:effectLst/>
              <a:latin typeface="Arial" panose="020B0604020202020204" pitchFamily="34" charset="0"/>
            </a:endParaRPr>
          </a:p>
        </p:txBody>
      </p:sp>
      <p:sp>
        <p:nvSpPr>
          <p:cNvPr id="15" name="TextBox 42">
            <a:extLst>
              <a:ext uri="{FF2B5EF4-FFF2-40B4-BE49-F238E27FC236}">
                <a16:creationId xmlns:a16="http://schemas.microsoft.com/office/drawing/2014/main" id="{F8555E7E-36C4-470D-914E-37C9CA82F7C9}"/>
              </a:ext>
            </a:extLst>
          </p:cNvPr>
          <p:cNvSpPr txBox="1"/>
          <p:nvPr/>
        </p:nvSpPr>
        <p:spPr>
          <a:xfrm>
            <a:off x="462618" y="1628800"/>
            <a:ext cx="7001534" cy="270884"/>
          </a:xfrm>
          <a:prstGeom prst="rect">
            <a:avLst/>
          </a:prstGeom>
          <a:noFill/>
        </p:spPr>
        <p:txBody>
          <a:bodyPr wrap="square" rtlCol="0">
            <a:noAutofit/>
          </a:bodyPr>
          <a:lstStyle/>
          <a:p>
            <a:pPr defTabSz="914126">
              <a:lnSpc>
                <a:spcPct val="90000"/>
              </a:lnSpc>
              <a:spcBef>
                <a:spcPts val="300"/>
              </a:spcBef>
              <a:defRPr/>
            </a:pPr>
            <a:r>
              <a:rPr lang="en-AU" sz="1400" b="1" dirty="0" err="1">
                <a:latin typeface="Arial"/>
              </a:rPr>
              <a:t>Konkrete</a:t>
            </a:r>
            <a:r>
              <a:rPr lang="en-AU" sz="1400" b="1" dirty="0">
                <a:latin typeface="Arial"/>
              </a:rPr>
              <a:t> </a:t>
            </a:r>
            <a:r>
              <a:rPr lang="en-AU" sz="1400" b="1" dirty="0" err="1">
                <a:latin typeface="Arial"/>
              </a:rPr>
              <a:t>Therapien</a:t>
            </a:r>
            <a:r>
              <a:rPr lang="en-AU" sz="1400" b="1" dirty="0">
                <a:latin typeface="Arial"/>
              </a:rPr>
              <a:t> </a:t>
            </a:r>
            <a:r>
              <a:rPr lang="de-DE" sz="1400" b="1" dirty="0">
                <a:latin typeface="Arial"/>
              </a:rPr>
              <a:t>infolge der Fehldiagnosen (n=24)</a:t>
            </a:r>
            <a:endParaRPr kumimoji="0" lang="de-DE" sz="1100" b="0" i="0" u="none" strike="noStrike" kern="1200" spc="0" normalizeH="0" noProof="0" dirty="0">
              <a:ln>
                <a:noFill/>
              </a:ln>
              <a:effectLst/>
              <a:uLnTx/>
              <a:uFillTx/>
              <a:latin typeface="Arial"/>
              <a:ea typeface="+mn-ea"/>
              <a:cs typeface="+mn-cs"/>
            </a:endParaRPr>
          </a:p>
        </p:txBody>
      </p:sp>
      <p:sp>
        <p:nvSpPr>
          <p:cNvPr id="3" name="Foliennummernplatzhalter 2">
            <a:extLst>
              <a:ext uri="{FF2B5EF4-FFF2-40B4-BE49-F238E27FC236}">
                <a16:creationId xmlns:a16="http://schemas.microsoft.com/office/drawing/2014/main" id="{665DB26A-A1AC-42C1-9677-A5AFDC288257}"/>
              </a:ext>
            </a:extLst>
          </p:cNvPr>
          <p:cNvSpPr>
            <a:spLocks noGrp="1"/>
          </p:cNvSpPr>
          <p:nvPr>
            <p:ph type="sldNum" sz="quarter" idx="20"/>
          </p:nvPr>
        </p:nvSpPr>
        <p:spPr/>
        <p:txBody>
          <a:bodyPr/>
          <a:lstStyle/>
          <a:p>
            <a:fld id="{D61AABEC-672F-4B68-B914-690DA978312C}" type="slidenum">
              <a:rPr lang="en-GB" smtClean="0"/>
              <a:pPr/>
              <a:t>25</a:t>
            </a:fld>
            <a:r>
              <a:rPr lang="en-GB"/>
              <a:t> ‒ </a:t>
            </a:r>
            <a:endParaRPr lang="en-GB" dirty="0"/>
          </a:p>
        </p:txBody>
      </p:sp>
      <p:sp>
        <p:nvSpPr>
          <p:cNvPr id="10" name="Text Placeholder 27">
            <a:extLst>
              <a:ext uri="{FF2B5EF4-FFF2-40B4-BE49-F238E27FC236}">
                <a16:creationId xmlns:a16="http://schemas.microsoft.com/office/drawing/2014/main" id="{72D358FC-EE19-4BEE-842F-5C59CBD18563}"/>
              </a:ext>
            </a:extLst>
          </p:cNvPr>
          <p:cNvSpPr txBox="1">
            <a:spLocks/>
          </p:cNvSpPr>
          <p:nvPr/>
        </p:nvSpPr>
        <p:spPr bwMode="gray">
          <a:xfrm>
            <a:off x="404786" y="5699647"/>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a:t>
            </a:r>
            <a:r>
              <a:rPr lang="en-AU" sz="1400" dirty="0" err="1">
                <a:solidFill>
                  <a:schemeClr val="tx1"/>
                </a:solidFill>
                <a:latin typeface="Arial"/>
              </a:rPr>
              <a:t>mit</a:t>
            </a:r>
            <a:r>
              <a:rPr lang="en-AU" sz="1400" dirty="0">
                <a:solidFill>
                  <a:schemeClr val="tx1"/>
                </a:solidFill>
                <a:latin typeface="Arial"/>
              </a:rPr>
              <a:t> </a:t>
            </a:r>
            <a:r>
              <a:rPr lang="en-AU" sz="1400" dirty="0" err="1">
                <a:solidFill>
                  <a:schemeClr val="tx1"/>
                </a:solidFill>
                <a:latin typeface="Arial"/>
              </a:rPr>
              <a:t>Therapien</a:t>
            </a:r>
            <a:r>
              <a:rPr lang="en-AU" sz="1400" dirty="0">
                <a:solidFill>
                  <a:schemeClr val="tx1"/>
                </a:solidFill>
                <a:latin typeface="Arial"/>
              </a:rPr>
              <a:t> </a:t>
            </a:r>
            <a:r>
              <a:rPr lang="en-AU" sz="1400" dirty="0" err="1">
                <a:solidFill>
                  <a:schemeClr val="tx1"/>
                </a:solidFill>
                <a:latin typeface="Arial"/>
              </a:rPr>
              <a:t>infolge</a:t>
            </a:r>
            <a:r>
              <a:rPr lang="en-AU" sz="1400" dirty="0">
                <a:solidFill>
                  <a:schemeClr val="tx1"/>
                </a:solidFill>
                <a:latin typeface="Arial"/>
              </a:rPr>
              <a:t> der </a:t>
            </a:r>
            <a:r>
              <a:rPr lang="en-AU" sz="1400" dirty="0" err="1">
                <a:solidFill>
                  <a:schemeClr val="tx1"/>
                </a:solidFill>
                <a:latin typeface="Arial"/>
              </a:rPr>
              <a:t>Fehldiagnosen</a:t>
            </a:r>
            <a:r>
              <a:rPr lang="en-AU" sz="1400" dirty="0">
                <a:solidFill>
                  <a:schemeClr val="tx1"/>
                </a:solidFill>
                <a:latin typeface="Arial"/>
              </a:rPr>
              <a:t> n=24</a:t>
            </a:r>
          </a:p>
          <a:p>
            <a:pPr marL="0" indent="0" defTabSz="914126">
              <a:buClr>
                <a:srgbClr val="F8971D"/>
              </a:buClr>
              <a:tabLst>
                <a:tab pos="173038" algn="r"/>
              </a:tabLst>
            </a:pPr>
            <a:r>
              <a:rPr lang="de-DE" sz="1400" dirty="0">
                <a:solidFill>
                  <a:schemeClr val="tx1"/>
                </a:solidFill>
                <a:latin typeface="Arial"/>
              </a:rPr>
              <a:t>Q10. Wurden Therapien infolge der Fehldiagnosen veranlasst? Q10A. Welche Art von Therapien wurden infolge der Fehldiagnosen veranlasst? (offene Frage)</a:t>
            </a:r>
            <a:endParaRPr lang="en-AU" sz="1400" dirty="0">
              <a:solidFill>
                <a:schemeClr val="tx1"/>
              </a:solidFill>
              <a:latin typeface="Arial"/>
            </a:endParaRPr>
          </a:p>
        </p:txBody>
      </p:sp>
    </p:spTree>
    <p:extLst>
      <p:ext uri="{BB962C8B-B14F-4D97-AF65-F5344CB8AC3E}">
        <p14:creationId xmlns:p14="http://schemas.microsoft.com/office/powerpoint/2010/main" val="993209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0">
            <a:extLst>
              <a:ext uri="{FF2B5EF4-FFF2-40B4-BE49-F238E27FC236}">
                <a16:creationId xmlns:a16="http://schemas.microsoft.com/office/drawing/2014/main" id="{CE6F48FD-1C7A-41F7-95DC-4A4C6AE5DC0A}"/>
              </a:ext>
            </a:extLst>
          </p:cNvPr>
          <p:cNvSpPr/>
          <p:nvPr/>
        </p:nvSpPr>
        <p:spPr bwMode="gray">
          <a:xfrm>
            <a:off x="485786" y="3835564"/>
            <a:ext cx="5610213" cy="1491032"/>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graphicFrame>
        <p:nvGraphicFramePr>
          <p:cNvPr id="66" name="Chart 13">
            <a:extLst>
              <a:ext uri="{FF2B5EF4-FFF2-40B4-BE49-F238E27FC236}">
                <a16:creationId xmlns:a16="http://schemas.microsoft.com/office/drawing/2014/main" id="{51F7D25B-6B87-4AD2-A1BC-823292BC0FCF}"/>
              </a:ext>
            </a:extLst>
          </p:cNvPr>
          <p:cNvGraphicFramePr>
            <a:graphicFrameLocks/>
          </p:cNvGraphicFramePr>
          <p:nvPr>
            <p:extLst>
              <p:ext uri="{D42A27DB-BD31-4B8C-83A1-F6EECF244321}">
                <p14:modId xmlns:p14="http://schemas.microsoft.com/office/powerpoint/2010/main" val="2068363373"/>
              </p:ext>
            </p:extLst>
          </p:nvPr>
        </p:nvGraphicFramePr>
        <p:xfrm>
          <a:off x="871288" y="4170481"/>
          <a:ext cx="5075436" cy="1310772"/>
        </p:xfrm>
        <a:graphic>
          <a:graphicData uri="http://schemas.openxmlformats.org/drawingml/2006/chart">
            <c:chart xmlns:c="http://schemas.openxmlformats.org/drawingml/2006/chart" xmlns:r="http://schemas.openxmlformats.org/officeDocument/2006/relationships" r:id="rId3"/>
          </a:graphicData>
        </a:graphic>
      </p:graphicFrame>
      <p:sp>
        <p:nvSpPr>
          <p:cNvPr id="4" name="Foliennummernplatzhalter 3">
            <a:extLst>
              <a:ext uri="{FF2B5EF4-FFF2-40B4-BE49-F238E27FC236}">
                <a16:creationId xmlns:a16="http://schemas.microsoft.com/office/drawing/2014/main" id="{C6AAF32D-A997-45B2-83DB-7ED1CAA26231}"/>
              </a:ext>
            </a:extLst>
          </p:cNvPr>
          <p:cNvSpPr>
            <a:spLocks noGrp="1"/>
          </p:cNvSpPr>
          <p:nvPr>
            <p:ph type="sldNum" sz="quarter" idx="18"/>
          </p:nvPr>
        </p:nvSpPr>
        <p:spPr/>
        <p:txBody>
          <a:bodyPr/>
          <a:lstStyle/>
          <a:p>
            <a:fld id="{D61AABEC-672F-4B68-B914-690DA978312C}" type="slidenum">
              <a:rPr lang="en-GB" smtClean="0"/>
              <a:pPr/>
              <a:t>26</a:t>
            </a:fld>
            <a:r>
              <a:rPr lang="en-GB"/>
              <a:t> ‒ </a:t>
            </a:r>
            <a:endParaRPr lang="en-GB" dirty="0"/>
          </a:p>
        </p:txBody>
      </p:sp>
      <p:sp>
        <p:nvSpPr>
          <p:cNvPr id="5" name="Titel 4">
            <a:extLst>
              <a:ext uri="{FF2B5EF4-FFF2-40B4-BE49-F238E27FC236}">
                <a16:creationId xmlns:a16="http://schemas.microsoft.com/office/drawing/2014/main" id="{FDADB23D-20F9-4184-BCA0-9719996F5E4E}"/>
              </a:ext>
            </a:extLst>
          </p:cNvPr>
          <p:cNvSpPr>
            <a:spLocks noGrp="1"/>
          </p:cNvSpPr>
          <p:nvPr>
            <p:ph type="title"/>
          </p:nvPr>
        </p:nvSpPr>
        <p:spPr>
          <a:xfrm>
            <a:off x="404786" y="382816"/>
            <a:ext cx="11382428" cy="757130"/>
          </a:xfrm>
        </p:spPr>
        <p:txBody>
          <a:bodyPr/>
          <a:lstStyle/>
          <a:p>
            <a:r>
              <a:rPr lang="de-DE" sz="2400" cap="none" dirty="0">
                <a:solidFill>
                  <a:schemeClr val="tx1"/>
                </a:solidFill>
              </a:rPr>
              <a:t>Über die Hälfte der Patienten hat die finale Diagnose Retinitis pigmentosa. Diagnosesteller ist meistens die Uniklinik.</a:t>
            </a:r>
          </a:p>
        </p:txBody>
      </p:sp>
      <p:sp>
        <p:nvSpPr>
          <p:cNvPr id="8" name="Rectangle 20">
            <a:extLst>
              <a:ext uri="{FF2B5EF4-FFF2-40B4-BE49-F238E27FC236}">
                <a16:creationId xmlns:a16="http://schemas.microsoft.com/office/drawing/2014/main" id="{5B8F1728-7CB3-4D59-A721-EF4C2ED30714}"/>
              </a:ext>
            </a:extLst>
          </p:cNvPr>
          <p:cNvSpPr/>
          <p:nvPr/>
        </p:nvSpPr>
        <p:spPr bwMode="gray">
          <a:xfrm>
            <a:off x="485786" y="1304764"/>
            <a:ext cx="5610213" cy="2460793"/>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9" name="Text Placeholder 27">
            <a:extLst>
              <a:ext uri="{FF2B5EF4-FFF2-40B4-BE49-F238E27FC236}">
                <a16:creationId xmlns:a16="http://schemas.microsoft.com/office/drawing/2014/main" id="{D5E4E4D6-F788-41EB-96F9-E420F435D818}"/>
              </a:ext>
            </a:extLst>
          </p:cNvPr>
          <p:cNvSpPr txBox="1">
            <a:spLocks/>
          </p:cNvSpPr>
          <p:nvPr/>
        </p:nvSpPr>
        <p:spPr bwMode="gray">
          <a:xfrm>
            <a:off x="414425" y="5517232"/>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n=246</a:t>
            </a:r>
          </a:p>
          <a:p>
            <a:pPr marL="0" indent="0" defTabSz="914126">
              <a:buClr>
                <a:srgbClr val="F8971D"/>
              </a:buClr>
              <a:tabLst>
                <a:tab pos="173038" algn="r"/>
              </a:tabLst>
            </a:pPr>
            <a:r>
              <a:rPr lang="en-AU" sz="1400" dirty="0">
                <a:solidFill>
                  <a:schemeClr val="tx1"/>
                </a:solidFill>
                <a:latin typeface="Arial"/>
              </a:rPr>
              <a:t>Q14. </a:t>
            </a:r>
            <a:r>
              <a:rPr lang="de-DE" sz="1400" dirty="0">
                <a:solidFill>
                  <a:schemeClr val="tx1"/>
                </a:solidFill>
                <a:latin typeface="Arial"/>
              </a:rPr>
              <a:t>Wie lautete die konkrete finale Diagnose? Q13. Auf welchem Datentyp beruhte die finale Diagnose? Q12. Wo wurde die finale Diagnose gestellt? Wer hat Sie Ihnen mitgeteilt? </a:t>
            </a:r>
            <a:r>
              <a:rPr lang="en-AU" sz="1400" dirty="0">
                <a:solidFill>
                  <a:schemeClr val="tx1"/>
                </a:solidFill>
                <a:latin typeface="Arial"/>
              </a:rPr>
              <a:t> </a:t>
            </a:r>
          </a:p>
        </p:txBody>
      </p:sp>
      <p:sp>
        <p:nvSpPr>
          <p:cNvPr id="11" name="Rectangle 20">
            <a:extLst>
              <a:ext uri="{FF2B5EF4-FFF2-40B4-BE49-F238E27FC236}">
                <a16:creationId xmlns:a16="http://schemas.microsoft.com/office/drawing/2014/main" id="{77B3C78A-32CC-4F07-A3E4-DA5FAD24465D}"/>
              </a:ext>
            </a:extLst>
          </p:cNvPr>
          <p:cNvSpPr/>
          <p:nvPr/>
        </p:nvSpPr>
        <p:spPr bwMode="gray">
          <a:xfrm>
            <a:off x="6174419" y="1304764"/>
            <a:ext cx="5889627" cy="4021832"/>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13" name="TextBox 42">
            <a:extLst>
              <a:ext uri="{FF2B5EF4-FFF2-40B4-BE49-F238E27FC236}">
                <a16:creationId xmlns:a16="http://schemas.microsoft.com/office/drawing/2014/main" id="{1C751336-EFD4-4B95-ACAB-64F39C7EB5D1}"/>
              </a:ext>
            </a:extLst>
          </p:cNvPr>
          <p:cNvSpPr txBox="1"/>
          <p:nvPr/>
        </p:nvSpPr>
        <p:spPr>
          <a:xfrm>
            <a:off x="462618" y="1304789"/>
            <a:ext cx="5484106"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Konkrete finale Diagnose</a:t>
            </a:r>
          </a:p>
        </p:txBody>
      </p:sp>
      <p:sp>
        <p:nvSpPr>
          <p:cNvPr id="14" name="TextBox 42">
            <a:extLst>
              <a:ext uri="{FF2B5EF4-FFF2-40B4-BE49-F238E27FC236}">
                <a16:creationId xmlns:a16="http://schemas.microsoft.com/office/drawing/2014/main" id="{51720160-503E-4096-97A5-4E80B189EC18}"/>
              </a:ext>
            </a:extLst>
          </p:cNvPr>
          <p:cNvSpPr txBox="1"/>
          <p:nvPr/>
        </p:nvSpPr>
        <p:spPr>
          <a:xfrm>
            <a:off x="6367275" y="1304789"/>
            <a:ext cx="5201333"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Ort der finalen Diagnose Stellung*</a:t>
            </a:r>
            <a:endParaRPr kumimoji="0" lang="de-DE" sz="1400" b="0" i="0" u="none" strike="noStrike" kern="1200" spc="0" normalizeH="0" baseline="0" noProof="0" dirty="0">
              <a:ln>
                <a:noFill/>
              </a:ln>
              <a:effectLst/>
              <a:uLnTx/>
              <a:uFillTx/>
              <a:latin typeface="Arial"/>
              <a:ea typeface="+mn-ea"/>
              <a:cs typeface="+mn-cs"/>
            </a:endParaRPr>
          </a:p>
          <a:p>
            <a:pPr algn="ctr" defTabSz="914126">
              <a:lnSpc>
                <a:spcPct val="90000"/>
              </a:lnSpc>
              <a:spcBef>
                <a:spcPts val="300"/>
              </a:spcBef>
            </a:pPr>
            <a:endParaRPr lang="en-AU" sz="1200" b="1" cap="all" dirty="0">
              <a:latin typeface="Arial"/>
            </a:endParaRPr>
          </a:p>
          <a:p>
            <a:pPr algn="ctr" defTabSz="914126">
              <a:lnSpc>
                <a:spcPct val="90000"/>
              </a:lnSpc>
              <a:spcBef>
                <a:spcPts val="300"/>
              </a:spcBef>
            </a:pPr>
            <a:endParaRPr lang="en-AU" sz="1200" b="1" cap="all" dirty="0">
              <a:latin typeface="Arial"/>
            </a:endParaRPr>
          </a:p>
        </p:txBody>
      </p:sp>
      <p:sp>
        <p:nvSpPr>
          <p:cNvPr id="15" name="TextBox 42">
            <a:extLst>
              <a:ext uri="{FF2B5EF4-FFF2-40B4-BE49-F238E27FC236}">
                <a16:creationId xmlns:a16="http://schemas.microsoft.com/office/drawing/2014/main" id="{C6EF1266-5351-4CE3-93C7-F4F428336A59}"/>
              </a:ext>
            </a:extLst>
          </p:cNvPr>
          <p:cNvSpPr txBox="1"/>
          <p:nvPr/>
        </p:nvSpPr>
        <p:spPr>
          <a:xfrm>
            <a:off x="462618" y="3861073"/>
            <a:ext cx="5484106"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Datentyp der finalen Diagnose*</a:t>
            </a:r>
          </a:p>
        </p:txBody>
      </p:sp>
      <p:graphicFrame>
        <p:nvGraphicFramePr>
          <p:cNvPr id="17" name="Diagramm 16">
            <a:extLst>
              <a:ext uri="{FF2B5EF4-FFF2-40B4-BE49-F238E27FC236}">
                <a16:creationId xmlns:a16="http://schemas.microsoft.com/office/drawing/2014/main" id="{96B761B5-9BBB-4E9E-94AA-CFE25D53A17C}"/>
              </a:ext>
            </a:extLst>
          </p:cNvPr>
          <p:cNvGraphicFramePr/>
          <p:nvPr>
            <p:extLst>
              <p:ext uri="{D42A27DB-BD31-4B8C-83A1-F6EECF244321}">
                <p14:modId xmlns:p14="http://schemas.microsoft.com/office/powerpoint/2010/main" val="1213204109"/>
              </p:ext>
            </p:extLst>
          </p:nvPr>
        </p:nvGraphicFramePr>
        <p:xfrm>
          <a:off x="211202" y="1696775"/>
          <a:ext cx="5490132" cy="20663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iagramm 18">
            <a:extLst>
              <a:ext uri="{FF2B5EF4-FFF2-40B4-BE49-F238E27FC236}">
                <a16:creationId xmlns:a16="http://schemas.microsoft.com/office/drawing/2014/main" id="{420BD439-622A-4252-A445-14CDE9F632E5}"/>
              </a:ext>
            </a:extLst>
          </p:cNvPr>
          <p:cNvGraphicFramePr/>
          <p:nvPr>
            <p:extLst>
              <p:ext uri="{D42A27DB-BD31-4B8C-83A1-F6EECF244321}">
                <p14:modId xmlns:p14="http://schemas.microsoft.com/office/powerpoint/2010/main" val="553689227"/>
              </p:ext>
            </p:extLst>
          </p:nvPr>
        </p:nvGraphicFramePr>
        <p:xfrm>
          <a:off x="5928923" y="1799073"/>
          <a:ext cx="5520108" cy="5418667"/>
        </p:xfrm>
        <a:graphic>
          <a:graphicData uri="http://schemas.openxmlformats.org/drawingml/2006/chart">
            <c:chart xmlns:c="http://schemas.openxmlformats.org/drawingml/2006/chart" xmlns:r="http://schemas.openxmlformats.org/officeDocument/2006/relationships" r:id="rId5"/>
          </a:graphicData>
        </a:graphic>
      </p:graphicFrame>
      <p:sp>
        <p:nvSpPr>
          <p:cNvPr id="50" name="Rechteck 49">
            <a:extLst>
              <a:ext uri="{FF2B5EF4-FFF2-40B4-BE49-F238E27FC236}">
                <a16:creationId xmlns:a16="http://schemas.microsoft.com/office/drawing/2014/main" id="{2D1EE5E1-8EFC-409B-A09B-AFC56AB6704A}"/>
              </a:ext>
            </a:extLst>
          </p:cNvPr>
          <p:cNvSpPr/>
          <p:nvPr/>
        </p:nvSpPr>
        <p:spPr>
          <a:xfrm>
            <a:off x="8967941" y="3612497"/>
            <a:ext cx="3046500" cy="6178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*Achtung: Einige Teilnehmer haben Mehrfachnennungen angegeben</a:t>
            </a:r>
          </a:p>
        </p:txBody>
      </p:sp>
      <p:sp>
        <p:nvSpPr>
          <p:cNvPr id="51" name="Textfeld 50">
            <a:extLst>
              <a:ext uri="{FF2B5EF4-FFF2-40B4-BE49-F238E27FC236}">
                <a16:creationId xmlns:a16="http://schemas.microsoft.com/office/drawing/2014/main" id="{DD4B3668-C79F-4BFE-85E0-6622EDFED5B1}"/>
              </a:ext>
            </a:extLst>
          </p:cNvPr>
          <p:cNvSpPr txBox="1"/>
          <p:nvPr/>
        </p:nvSpPr>
        <p:spPr>
          <a:xfrm>
            <a:off x="6492044" y="6237312"/>
            <a:ext cx="4772438" cy="430887"/>
          </a:xfrm>
          <a:prstGeom prst="rect">
            <a:avLst/>
          </a:prstGeom>
          <a:noFill/>
        </p:spPr>
        <p:txBody>
          <a:bodyPr wrap="square" rtlCol="0">
            <a:spAutoFit/>
          </a:bodyPr>
          <a:lstStyle/>
          <a:p>
            <a:pPr algn="r"/>
            <a:r>
              <a:rPr lang="de-DE" sz="1100" dirty="0"/>
              <a:t>Hinweis: Icons zeigen an, ob ein Wert in einer Subgruppe signifikant höher ist als Total</a:t>
            </a:r>
          </a:p>
        </p:txBody>
      </p:sp>
      <p:pic>
        <p:nvPicPr>
          <p:cNvPr id="2" name="Grafik 1">
            <a:extLst>
              <a:ext uri="{FF2B5EF4-FFF2-40B4-BE49-F238E27FC236}">
                <a16:creationId xmlns:a16="http://schemas.microsoft.com/office/drawing/2014/main" id="{8444C2C9-2770-48F2-8AB1-D44E585EBF10}"/>
              </a:ext>
            </a:extLst>
          </p:cNvPr>
          <p:cNvPicPr>
            <a:picLocks noChangeAspect="1"/>
          </p:cNvPicPr>
          <p:nvPr/>
        </p:nvPicPr>
        <p:blipFill>
          <a:blip r:embed="rId6"/>
          <a:stretch>
            <a:fillRect/>
          </a:stretch>
        </p:blipFill>
        <p:spPr>
          <a:xfrm>
            <a:off x="5503035" y="1766309"/>
            <a:ext cx="395522" cy="334311"/>
          </a:xfrm>
          <a:prstGeom prst="rect">
            <a:avLst/>
          </a:prstGeom>
        </p:spPr>
      </p:pic>
      <p:pic>
        <p:nvPicPr>
          <p:cNvPr id="3" name="Grafik 2">
            <a:extLst>
              <a:ext uri="{FF2B5EF4-FFF2-40B4-BE49-F238E27FC236}">
                <a16:creationId xmlns:a16="http://schemas.microsoft.com/office/drawing/2014/main" id="{57E4A339-91B7-4661-B82E-3E21C6FA00A0}"/>
              </a:ext>
            </a:extLst>
          </p:cNvPr>
          <p:cNvPicPr>
            <a:picLocks noChangeAspect="1"/>
          </p:cNvPicPr>
          <p:nvPr/>
        </p:nvPicPr>
        <p:blipFill>
          <a:blip r:embed="rId7"/>
          <a:stretch>
            <a:fillRect/>
          </a:stretch>
        </p:blipFill>
        <p:spPr>
          <a:xfrm>
            <a:off x="3791744" y="2820949"/>
            <a:ext cx="325092" cy="293376"/>
          </a:xfrm>
          <a:prstGeom prst="rect">
            <a:avLst/>
          </a:prstGeom>
        </p:spPr>
      </p:pic>
      <p:pic>
        <p:nvPicPr>
          <p:cNvPr id="6" name="Grafik 5">
            <a:extLst>
              <a:ext uri="{FF2B5EF4-FFF2-40B4-BE49-F238E27FC236}">
                <a16:creationId xmlns:a16="http://schemas.microsoft.com/office/drawing/2014/main" id="{A6051307-3D2B-4EDA-8D83-00A0C9B606C5}"/>
              </a:ext>
            </a:extLst>
          </p:cNvPr>
          <p:cNvPicPr>
            <a:picLocks noChangeAspect="1"/>
          </p:cNvPicPr>
          <p:nvPr/>
        </p:nvPicPr>
        <p:blipFill>
          <a:blip r:embed="rId8"/>
          <a:stretch>
            <a:fillRect/>
          </a:stretch>
        </p:blipFill>
        <p:spPr>
          <a:xfrm>
            <a:off x="5506555" y="4350720"/>
            <a:ext cx="466931" cy="279020"/>
          </a:xfrm>
          <a:prstGeom prst="rect">
            <a:avLst/>
          </a:prstGeom>
        </p:spPr>
      </p:pic>
      <p:grpSp>
        <p:nvGrpSpPr>
          <p:cNvPr id="73" name="Group 218">
            <a:extLst>
              <a:ext uri="{FF2B5EF4-FFF2-40B4-BE49-F238E27FC236}">
                <a16:creationId xmlns:a16="http://schemas.microsoft.com/office/drawing/2014/main" id="{184D913B-39C5-4E85-B1EE-A8B79584C747}"/>
              </a:ext>
            </a:extLst>
          </p:cNvPr>
          <p:cNvGrpSpPr>
            <a:grpSpLocks noChangeAspect="1"/>
          </p:cNvGrpSpPr>
          <p:nvPr/>
        </p:nvGrpSpPr>
        <p:grpSpPr>
          <a:xfrm>
            <a:off x="4257003" y="4662598"/>
            <a:ext cx="273574" cy="364909"/>
            <a:chOff x="-1057148" y="4409794"/>
            <a:chExt cx="776088" cy="1035190"/>
          </a:xfrm>
          <a:solidFill>
            <a:schemeClr val="tx1"/>
          </a:solidFill>
        </p:grpSpPr>
        <p:sp>
          <p:nvSpPr>
            <p:cNvPr id="74" name="Freeform 94">
              <a:extLst>
                <a:ext uri="{FF2B5EF4-FFF2-40B4-BE49-F238E27FC236}">
                  <a16:creationId xmlns:a16="http://schemas.microsoft.com/office/drawing/2014/main" id="{448CEBB1-8661-4FE5-AEC8-88FB6E32DE96}"/>
                </a:ext>
              </a:extLst>
            </p:cNvPr>
            <p:cNvSpPr>
              <a:spLocks/>
            </p:cNvSpPr>
            <p:nvPr/>
          </p:nvSpPr>
          <p:spPr bwMode="auto">
            <a:xfrm>
              <a:off x="-1057148" y="4446982"/>
              <a:ext cx="776088" cy="998002"/>
            </a:xfrm>
            <a:custGeom>
              <a:avLst/>
              <a:gdLst/>
              <a:ahLst/>
              <a:cxnLst>
                <a:cxn ang="0">
                  <a:pos x="531" y="13"/>
                </a:cxn>
                <a:cxn ang="0">
                  <a:pos x="498" y="7"/>
                </a:cxn>
                <a:cxn ang="0">
                  <a:pos x="357" y="106"/>
                </a:cxn>
                <a:cxn ang="0">
                  <a:pos x="271" y="120"/>
                </a:cxn>
                <a:cxn ang="0">
                  <a:pos x="271" y="120"/>
                </a:cxn>
                <a:cxn ang="0">
                  <a:pos x="270" y="120"/>
                </a:cxn>
                <a:cxn ang="0">
                  <a:pos x="268" y="120"/>
                </a:cxn>
                <a:cxn ang="0">
                  <a:pos x="268" y="120"/>
                </a:cxn>
                <a:cxn ang="0">
                  <a:pos x="182" y="106"/>
                </a:cxn>
                <a:cxn ang="0">
                  <a:pos x="41" y="7"/>
                </a:cxn>
                <a:cxn ang="0">
                  <a:pos x="8" y="13"/>
                </a:cxn>
                <a:cxn ang="0">
                  <a:pos x="14" y="47"/>
                </a:cxn>
                <a:cxn ang="0">
                  <a:pos x="141" y="136"/>
                </a:cxn>
                <a:cxn ang="0">
                  <a:pos x="193" y="178"/>
                </a:cxn>
                <a:cxn ang="0">
                  <a:pos x="193" y="358"/>
                </a:cxn>
                <a:cxn ang="0">
                  <a:pos x="193" y="359"/>
                </a:cxn>
                <a:cxn ang="0">
                  <a:pos x="193" y="656"/>
                </a:cxn>
                <a:cxn ang="0">
                  <a:pos x="230" y="693"/>
                </a:cxn>
                <a:cxn ang="0">
                  <a:pos x="266" y="656"/>
                </a:cxn>
                <a:cxn ang="0">
                  <a:pos x="266" y="407"/>
                </a:cxn>
                <a:cxn ang="0">
                  <a:pos x="271" y="407"/>
                </a:cxn>
                <a:cxn ang="0">
                  <a:pos x="271" y="656"/>
                </a:cxn>
                <a:cxn ang="0">
                  <a:pos x="307" y="693"/>
                </a:cxn>
                <a:cxn ang="0">
                  <a:pos x="344" y="656"/>
                </a:cxn>
                <a:cxn ang="0">
                  <a:pos x="344" y="359"/>
                </a:cxn>
                <a:cxn ang="0">
                  <a:pos x="344" y="358"/>
                </a:cxn>
                <a:cxn ang="0">
                  <a:pos x="344" y="181"/>
                </a:cxn>
                <a:cxn ang="0">
                  <a:pos x="398" y="136"/>
                </a:cxn>
                <a:cxn ang="0">
                  <a:pos x="525" y="47"/>
                </a:cxn>
                <a:cxn ang="0">
                  <a:pos x="531" y="13"/>
                </a:cxn>
              </a:cxnLst>
              <a:rect l="0" t="0" r="r" b="b"/>
              <a:pathLst>
                <a:path w="539" h="693">
                  <a:moveTo>
                    <a:pt x="531" y="13"/>
                  </a:moveTo>
                  <a:cubicBezTo>
                    <a:pt x="524" y="2"/>
                    <a:pt x="509" y="0"/>
                    <a:pt x="498" y="7"/>
                  </a:cubicBezTo>
                  <a:cubicBezTo>
                    <a:pt x="357" y="106"/>
                    <a:pt x="357" y="106"/>
                    <a:pt x="357" y="106"/>
                  </a:cubicBezTo>
                  <a:cubicBezTo>
                    <a:pt x="332" y="122"/>
                    <a:pt x="318" y="121"/>
                    <a:pt x="271" y="120"/>
                  </a:cubicBezTo>
                  <a:cubicBezTo>
                    <a:pt x="271" y="120"/>
                    <a:pt x="271" y="120"/>
                    <a:pt x="271" y="120"/>
                  </a:cubicBezTo>
                  <a:cubicBezTo>
                    <a:pt x="270" y="120"/>
                    <a:pt x="270" y="120"/>
                    <a:pt x="270" y="120"/>
                  </a:cubicBezTo>
                  <a:cubicBezTo>
                    <a:pt x="269" y="120"/>
                    <a:pt x="269" y="120"/>
                    <a:pt x="268" y="120"/>
                  </a:cubicBezTo>
                  <a:cubicBezTo>
                    <a:pt x="268" y="120"/>
                    <a:pt x="268" y="120"/>
                    <a:pt x="268" y="120"/>
                  </a:cubicBezTo>
                  <a:cubicBezTo>
                    <a:pt x="222" y="121"/>
                    <a:pt x="207" y="122"/>
                    <a:pt x="182" y="106"/>
                  </a:cubicBezTo>
                  <a:cubicBezTo>
                    <a:pt x="41" y="7"/>
                    <a:pt x="41" y="7"/>
                    <a:pt x="41" y="7"/>
                  </a:cubicBezTo>
                  <a:cubicBezTo>
                    <a:pt x="31" y="0"/>
                    <a:pt x="16" y="2"/>
                    <a:pt x="8" y="13"/>
                  </a:cubicBezTo>
                  <a:cubicBezTo>
                    <a:pt x="0" y="24"/>
                    <a:pt x="3" y="39"/>
                    <a:pt x="14" y="47"/>
                  </a:cubicBezTo>
                  <a:cubicBezTo>
                    <a:pt x="141" y="136"/>
                    <a:pt x="141" y="136"/>
                    <a:pt x="141" y="136"/>
                  </a:cubicBezTo>
                  <a:cubicBezTo>
                    <a:pt x="162" y="154"/>
                    <a:pt x="186" y="170"/>
                    <a:pt x="193" y="178"/>
                  </a:cubicBezTo>
                  <a:cubicBezTo>
                    <a:pt x="193" y="358"/>
                    <a:pt x="193" y="358"/>
                    <a:pt x="193" y="358"/>
                  </a:cubicBezTo>
                  <a:cubicBezTo>
                    <a:pt x="193" y="359"/>
                    <a:pt x="193" y="359"/>
                    <a:pt x="193" y="359"/>
                  </a:cubicBezTo>
                  <a:cubicBezTo>
                    <a:pt x="193" y="656"/>
                    <a:pt x="193" y="656"/>
                    <a:pt x="193" y="656"/>
                  </a:cubicBezTo>
                  <a:cubicBezTo>
                    <a:pt x="193" y="676"/>
                    <a:pt x="209" y="693"/>
                    <a:pt x="230" y="693"/>
                  </a:cubicBezTo>
                  <a:cubicBezTo>
                    <a:pt x="250" y="693"/>
                    <a:pt x="266" y="676"/>
                    <a:pt x="266" y="656"/>
                  </a:cubicBezTo>
                  <a:cubicBezTo>
                    <a:pt x="266" y="407"/>
                    <a:pt x="266" y="407"/>
                    <a:pt x="266" y="407"/>
                  </a:cubicBezTo>
                  <a:cubicBezTo>
                    <a:pt x="271" y="407"/>
                    <a:pt x="271" y="407"/>
                    <a:pt x="271" y="407"/>
                  </a:cubicBezTo>
                  <a:cubicBezTo>
                    <a:pt x="271" y="656"/>
                    <a:pt x="271" y="656"/>
                    <a:pt x="271" y="656"/>
                  </a:cubicBezTo>
                  <a:cubicBezTo>
                    <a:pt x="271" y="676"/>
                    <a:pt x="287" y="693"/>
                    <a:pt x="307" y="693"/>
                  </a:cubicBezTo>
                  <a:cubicBezTo>
                    <a:pt x="327" y="693"/>
                    <a:pt x="344" y="676"/>
                    <a:pt x="344" y="656"/>
                  </a:cubicBezTo>
                  <a:cubicBezTo>
                    <a:pt x="344" y="359"/>
                    <a:pt x="344" y="359"/>
                    <a:pt x="344" y="359"/>
                  </a:cubicBezTo>
                  <a:cubicBezTo>
                    <a:pt x="344" y="358"/>
                    <a:pt x="344" y="358"/>
                    <a:pt x="344" y="358"/>
                  </a:cubicBezTo>
                  <a:cubicBezTo>
                    <a:pt x="344" y="181"/>
                    <a:pt x="344" y="181"/>
                    <a:pt x="344" y="181"/>
                  </a:cubicBezTo>
                  <a:cubicBezTo>
                    <a:pt x="344" y="176"/>
                    <a:pt x="373" y="157"/>
                    <a:pt x="398" y="136"/>
                  </a:cubicBezTo>
                  <a:cubicBezTo>
                    <a:pt x="525" y="47"/>
                    <a:pt x="525" y="47"/>
                    <a:pt x="525" y="47"/>
                  </a:cubicBezTo>
                  <a:cubicBezTo>
                    <a:pt x="536" y="39"/>
                    <a:pt x="539" y="24"/>
                    <a:pt x="531"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sp>
          <p:nvSpPr>
            <p:cNvPr id="75" name="Oval 95">
              <a:extLst>
                <a:ext uri="{FF2B5EF4-FFF2-40B4-BE49-F238E27FC236}">
                  <a16:creationId xmlns:a16="http://schemas.microsoft.com/office/drawing/2014/main" id="{C7DA4DE6-6D34-492F-B944-9EAA94CBC0B2}"/>
                </a:ext>
              </a:extLst>
            </p:cNvPr>
            <p:cNvSpPr>
              <a:spLocks noChangeArrowheads="1"/>
            </p:cNvSpPr>
            <p:nvPr/>
          </p:nvSpPr>
          <p:spPr bwMode="auto">
            <a:xfrm>
              <a:off x="-777317" y="4409794"/>
              <a:ext cx="196918" cy="19691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grpSp>
      <p:pic>
        <p:nvPicPr>
          <p:cNvPr id="82" name="Grafik 81">
            <a:extLst>
              <a:ext uri="{FF2B5EF4-FFF2-40B4-BE49-F238E27FC236}">
                <a16:creationId xmlns:a16="http://schemas.microsoft.com/office/drawing/2014/main" id="{270031BF-79D9-4CE8-858D-49BF493DE765}"/>
              </a:ext>
            </a:extLst>
          </p:cNvPr>
          <p:cNvPicPr>
            <a:picLocks noChangeAspect="1"/>
          </p:cNvPicPr>
          <p:nvPr/>
        </p:nvPicPr>
        <p:blipFill>
          <a:blip r:embed="rId9"/>
          <a:stretch>
            <a:fillRect/>
          </a:stretch>
        </p:blipFill>
        <p:spPr>
          <a:xfrm>
            <a:off x="4624927" y="4664906"/>
            <a:ext cx="138925" cy="373662"/>
          </a:xfrm>
          <a:prstGeom prst="rect">
            <a:avLst/>
          </a:prstGeom>
        </p:spPr>
      </p:pic>
      <p:pic>
        <p:nvPicPr>
          <p:cNvPr id="16" name="Grafik 15">
            <a:extLst>
              <a:ext uri="{FF2B5EF4-FFF2-40B4-BE49-F238E27FC236}">
                <a16:creationId xmlns:a16="http://schemas.microsoft.com/office/drawing/2014/main" id="{357F7821-6571-4C06-A998-6B483F92FC1D}"/>
              </a:ext>
            </a:extLst>
          </p:cNvPr>
          <p:cNvPicPr>
            <a:picLocks noChangeAspect="1"/>
          </p:cNvPicPr>
          <p:nvPr/>
        </p:nvPicPr>
        <p:blipFill>
          <a:blip r:embed="rId7"/>
          <a:stretch>
            <a:fillRect/>
          </a:stretch>
        </p:blipFill>
        <p:spPr>
          <a:xfrm>
            <a:off x="4878334" y="4632633"/>
            <a:ext cx="435574" cy="393079"/>
          </a:xfrm>
          <a:prstGeom prst="rect">
            <a:avLst/>
          </a:prstGeom>
        </p:spPr>
      </p:pic>
      <p:pic>
        <p:nvPicPr>
          <p:cNvPr id="18" name="Grafik 17">
            <a:extLst>
              <a:ext uri="{FF2B5EF4-FFF2-40B4-BE49-F238E27FC236}">
                <a16:creationId xmlns:a16="http://schemas.microsoft.com/office/drawing/2014/main" id="{CC0744BA-4F7C-429F-A58E-D85790881139}"/>
              </a:ext>
            </a:extLst>
          </p:cNvPr>
          <p:cNvPicPr>
            <a:picLocks noChangeAspect="1"/>
          </p:cNvPicPr>
          <p:nvPr/>
        </p:nvPicPr>
        <p:blipFill>
          <a:blip r:embed="rId6"/>
          <a:stretch>
            <a:fillRect/>
          </a:stretch>
        </p:blipFill>
        <p:spPr>
          <a:xfrm>
            <a:off x="3896184" y="4971389"/>
            <a:ext cx="384226" cy="324763"/>
          </a:xfrm>
          <a:prstGeom prst="rect">
            <a:avLst/>
          </a:prstGeom>
        </p:spPr>
      </p:pic>
      <p:sp>
        <p:nvSpPr>
          <p:cNvPr id="94" name="Rechteck 93">
            <a:extLst>
              <a:ext uri="{FF2B5EF4-FFF2-40B4-BE49-F238E27FC236}">
                <a16:creationId xmlns:a16="http://schemas.microsoft.com/office/drawing/2014/main" id="{95085C96-E6A5-4182-9C85-06CE6DB58E5A}"/>
              </a:ext>
            </a:extLst>
          </p:cNvPr>
          <p:cNvSpPr/>
          <p:nvPr/>
        </p:nvSpPr>
        <p:spPr>
          <a:xfrm>
            <a:off x="8008030" y="2043376"/>
            <a:ext cx="144016"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Textfeld 94">
            <a:extLst>
              <a:ext uri="{FF2B5EF4-FFF2-40B4-BE49-F238E27FC236}">
                <a16:creationId xmlns:a16="http://schemas.microsoft.com/office/drawing/2014/main" id="{DE6BA5F8-A222-4FD3-AB97-BF301AB9D205}"/>
              </a:ext>
            </a:extLst>
          </p:cNvPr>
          <p:cNvSpPr txBox="1"/>
          <p:nvPr/>
        </p:nvSpPr>
        <p:spPr>
          <a:xfrm>
            <a:off x="8152046" y="1952836"/>
            <a:ext cx="4568690" cy="307777"/>
          </a:xfrm>
          <a:prstGeom prst="rect">
            <a:avLst/>
          </a:prstGeom>
          <a:noFill/>
        </p:spPr>
        <p:txBody>
          <a:bodyPr wrap="square" rtlCol="0">
            <a:spAutoFit/>
          </a:bodyPr>
          <a:lstStyle/>
          <a:p>
            <a:r>
              <a:rPr lang="de-DE" sz="1400" dirty="0"/>
              <a:t>Niedergelassene Ophthalmologische Praxis</a:t>
            </a:r>
          </a:p>
        </p:txBody>
      </p:sp>
      <p:sp>
        <p:nvSpPr>
          <p:cNvPr id="96" name="Rechteck 95">
            <a:extLst>
              <a:ext uri="{FF2B5EF4-FFF2-40B4-BE49-F238E27FC236}">
                <a16:creationId xmlns:a16="http://schemas.microsoft.com/office/drawing/2014/main" id="{2FF9CBD7-65B4-4A69-8E62-A401AC250EDE}"/>
              </a:ext>
            </a:extLst>
          </p:cNvPr>
          <p:cNvSpPr/>
          <p:nvPr/>
        </p:nvSpPr>
        <p:spPr>
          <a:xfrm>
            <a:off x="8008030" y="3171860"/>
            <a:ext cx="144016" cy="14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feld 96">
            <a:extLst>
              <a:ext uri="{FF2B5EF4-FFF2-40B4-BE49-F238E27FC236}">
                <a16:creationId xmlns:a16="http://schemas.microsoft.com/office/drawing/2014/main" id="{2A9F00FF-ADF1-45EE-A628-F2BE239FC9F4}"/>
              </a:ext>
            </a:extLst>
          </p:cNvPr>
          <p:cNvSpPr txBox="1"/>
          <p:nvPr/>
        </p:nvSpPr>
        <p:spPr>
          <a:xfrm>
            <a:off x="8152045" y="3081320"/>
            <a:ext cx="3835313" cy="307777"/>
          </a:xfrm>
          <a:prstGeom prst="rect">
            <a:avLst/>
          </a:prstGeom>
          <a:noFill/>
        </p:spPr>
        <p:txBody>
          <a:bodyPr wrap="square" rtlCol="0">
            <a:spAutoFit/>
          </a:bodyPr>
          <a:lstStyle/>
          <a:p>
            <a:r>
              <a:rPr lang="de-DE" sz="1400" dirty="0"/>
              <a:t>Universitätsaugenklinik</a:t>
            </a:r>
          </a:p>
        </p:txBody>
      </p:sp>
      <p:pic>
        <p:nvPicPr>
          <p:cNvPr id="20" name="Grafik 19">
            <a:extLst>
              <a:ext uri="{FF2B5EF4-FFF2-40B4-BE49-F238E27FC236}">
                <a16:creationId xmlns:a16="http://schemas.microsoft.com/office/drawing/2014/main" id="{8F5E2AFA-84DE-4760-8F3A-9111DD6801E7}"/>
              </a:ext>
            </a:extLst>
          </p:cNvPr>
          <p:cNvPicPr>
            <a:picLocks noChangeAspect="1"/>
          </p:cNvPicPr>
          <p:nvPr/>
        </p:nvPicPr>
        <p:blipFill>
          <a:blip r:embed="rId10"/>
          <a:stretch>
            <a:fillRect/>
          </a:stretch>
        </p:blipFill>
        <p:spPr>
          <a:xfrm>
            <a:off x="7674975" y="4749345"/>
            <a:ext cx="274344" cy="365792"/>
          </a:xfrm>
          <a:prstGeom prst="rect">
            <a:avLst/>
          </a:prstGeom>
        </p:spPr>
      </p:pic>
      <p:sp>
        <p:nvSpPr>
          <p:cNvPr id="101" name="Rechteck 100">
            <a:extLst>
              <a:ext uri="{FF2B5EF4-FFF2-40B4-BE49-F238E27FC236}">
                <a16:creationId xmlns:a16="http://schemas.microsoft.com/office/drawing/2014/main" id="{6AA60A97-975D-42F1-8EF4-676221705D64}"/>
              </a:ext>
            </a:extLst>
          </p:cNvPr>
          <p:cNvSpPr/>
          <p:nvPr/>
        </p:nvSpPr>
        <p:spPr>
          <a:xfrm>
            <a:off x="8008029" y="4558709"/>
            <a:ext cx="144016"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Textfeld 101">
            <a:extLst>
              <a:ext uri="{FF2B5EF4-FFF2-40B4-BE49-F238E27FC236}">
                <a16:creationId xmlns:a16="http://schemas.microsoft.com/office/drawing/2014/main" id="{E7CACF97-E5D1-40C4-B63F-88727B5533B2}"/>
              </a:ext>
            </a:extLst>
          </p:cNvPr>
          <p:cNvSpPr txBox="1"/>
          <p:nvPr/>
        </p:nvSpPr>
        <p:spPr>
          <a:xfrm>
            <a:off x="8152045" y="4468169"/>
            <a:ext cx="4568690" cy="307777"/>
          </a:xfrm>
          <a:prstGeom prst="rect">
            <a:avLst/>
          </a:prstGeom>
          <a:noFill/>
        </p:spPr>
        <p:txBody>
          <a:bodyPr wrap="square" rtlCol="0">
            <a:spAutoFit/>
          </a:bodyPr>
          <a:lstStyle/>
          <a:p>
            <a:r>
              <a:rPr lang="de-DE" sz="1400" dirty="0"/>
              <a:t>Spezialisiertes Augenzentrum / Retinaspezialist</a:t>
            </a:r>
          </a:p>
        </p:txBody>
      </p:sp>
      <p:sp>
        <p:nvSpPr>
          <p:cNvPr id="103" name="Rechteck 102">
            <a:extLst>
              <a:ext uri="{FF2B5EF4-FFF2-40B4-BE49-F238E27FC236}">
                <a16:creationId xmlns:a16="http://schemas.microsoft.com/office/drawing/2014/main" id="{77D1EF75-60A2-46B0-A22E-FEBD40FBBC1D}"/>
              </a:ext>
            </a:extLst>
          </p:cNvPr>
          <p:cNvSpPr/>
          <p:nvPr/>
        </p:nvSpPr>
        <p:spPr>
          <a:xfrm>
            <a:off x="8008029" y="4876249"/>
            <a:ext cx="144016" cy="144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Textfeld 103">
            <a:extLst>
              <a:ext uri="{FF2B5EF4-FFF2-40B4-BE49-F238E27FC236}">
                <a16:creationId xmlns:a16="http://schemas.microsoft.com/office/drawing/2014/main" id="{1F4EECCB-BD49-45ED-A284-3900A91E015A}"/>
              </a:ext>
            </a:extLst>
          </p:cNvPr>
          <p:cNvSpPr txBox="1"/>
          <p:nvPr/>
        </p:nvSpPr>
        <p:spPr>
          <a:xfrm>
            <a:off x="8152044" y="4785709"/>
            <a:ext cx="3913734" cy="307777"/>
          </a:xfrm>
          <a:prstGeom prst="rect">
            <a:avLst/>
          </a:prstGeom>
          <a:noFill/>
        </p:spPr>
        <p:txBody>
          <a:bodyPr wrap="square" rtlCol="0">
            <a:spAutoFit/>
          </a:bodyPr>
          <a:lstStyle/>
          <a:p>
            <a:r>
              <a:rPr lang="de-DE" sz="1400" dirty="0"/>
              <a:t>Humangenetisches Zentrum (Humangenetiker)</a:t>
            </a:r>
          </a:p>
        </p:txBody>
      </p:sp>
      <p:sp>
        <p:nvSpPr>
          <p:cNvPr id="105" name="Rechteck 104">
            <a:extLst>
              <a:ext uri="{FF2B5EF4-FFF2-40B4-BE49-F238E27FC236}">
                <a16:creationId xmlns:a16="http://schemas.microsoft.com/office/drawing/2014/main" id="{D9135C58-6476-4493-95CE-80A2E671CC41}"/>
              </a:ext>
            </a:extLst>
          </p:cNvPr>
          <p:cNvSpPr/>
          <p:nvPr/>
        </p:nvSpPr>
        <p:spPr>
          <a:xfrm>
            <a:off x="8008028" y="5123026"/>
            <a:ext cx="144016"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Textfeld 105">
            <a:extLst>
              <a:ext uri="{FF2B5EF4-FFF2-40B4-BE49-F238E27FC236}">
                <a16:creationId xmlns:a16="http://schemas.microsoft.com/office/drawing/2014/main" id="{33A46D36-6D8B-4C89-B9FE-1D694093DC38}"/>
              </a:ext>
            </a:extLst>
          </p:cNvPr>
          <p:cNvSpPr txBox="1"/>
          <p:nvPr/>
        </p:nvSpPr>
        <p:spPr>
          <a:xfrm>
            <a:off x="8152044" y="5032486"/>
            <a:ext cx="4568690" cy="307777"/>
          </a:xfrm>
          <a:prstGeom prst="rect">
            <a:avLst/>
          </a:prstGeom>
          <a:noFill/>
        </p:spPr>
        <p:txBody>
          <a:bodyPr wrap="square" rtlCol="0">
            <a:spAutoFit/>
          </a:bodyPr>
          <a:lstStyle/>
          <a:p>
            <a:r>
              <a:rPr lang="de-DE" sz="1400" dirty="0"/>
              <a:t>Sonstiges</a:t>
            </a:r>
          </a:p>
        </p:txBody>
      </p:sp>
    </p:spTree>
    <p:extLst>
      <p:ext uri="{BB962C8B-B14F-4D97-AF65-F5344CB8AC3E}">
        <p14:creationId xmlns:p14="http://schemas.microsoft.com/office/powerpoint/2010/main" val="414687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0">
            <a:extLst>
              <a:ext uri="{FF2B5EF4-FFF2-40B4-BE49-F238E27FC236}">
                <a16:creationId xmlns:a16="http://schemas.microsoft.com/office/drawing/2014/main" id="{DA214503-B6DD-4DF0-9380-53CBB82FFE36}"/>
              </a:ext>
            </a:extLst>
          </p:cNvPr>
          <p:cNvSpPr/>
          <p:nvPr/>
        </p:nvSpPr>
        <p:spPr bwMode="gray">
          <a:xfrm>
            <a:off x="485787" y="1592796"/>
            <a:ext cx="11301427" cy="4032448"/>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6" name="TextBox 42">
            <a:extLst>
              <a:ext uri="{FF2B5EF4-FFF2-40B4-BE49-F238E27FC236}">
                <a16:creationId xmlns:a16="http://schemas.microsoft.com/office/drawing/2014/main" id="{7502C609-4C5E-48B0-B8A8-613B2E2E54DC}"/>
              </a:ext>
            </a:extLst>
          </p:cNvPr>
          <p:cNvSpPr txBox="1"/>
          <p:nvPr/>
        </p:nvSpPr>
        <p:spPr>
          <a:xfrm>
            <a:off x="462618" y="1628800"/>
            <a:ext cx="7001534" cy="270884"/>
          </a:xfrm>
          <a:prstGeom prst="rect">
            <a:avLst/>
          </a:prstGeom>
          <a:noFill/>
        </p:spPr>
        <p:txBody>
          <a:bodyPr wrap="square" rtlCol="0">
            <a:noAutofit/>
          </a:bodyPr>
          <a:lstStyle/>
          <a:p>
            <a:pPr defTabSz="914126">
              <a:lnSpc>
                <a:spcPct val="90000"/>
              </a:lnSpc>
              <a:spcBef>
                <a:spcPts val="300"/>
              </a:spcBef>
              <a:defRPr/>
            </a:pPr>
            <a:r>
              <a:rPr lang="en-AU" sz="1600" b="1" dirty="0" err="1">
                <a:latin typeface="Arial"/>
              </a:rPr>
              <a:t>Konkrete</a:t>
            </a:r>
            <a:r>
              <a:rPr lang="en-AU" sz="1600" b="1" dirty="0">
                <a:latin typeface="Arial"/>
              </a:rPr>
              <a:t> finale diagnose </a:t>
            </a:r>
            <a:r>
              <a:rPr lang="de-DE" sz="1600" b="1" dirty="0">
                <a:latin typeface="Arial"/>
              </a:rPr>
              <a:t>– weitere Nennungen &lt;3%</a:t>
            </a:r>
            <a:endParaRPr kumimoji="0" lang="de-DE" sz="1200" b="0" i="0" u="none" strike="noStrike" kern="1200" spc="0" normalizeH="0" baseline="0" noProof="0" dirty="0">
              <a:ln>
                <a:noFill/>
              </a:ln>
              <a:effectLst/>
              <a:uLnTx/>
              <a:uFillTx/>
              <a:latin typeface="Arial"/>
              <a:ea typeface="+mn-ea"/>
              <a:cs typeface="+mn-cs"/>
            </a:endParaRPr>
          </a:p>
        </p:txBody>
      </p:sp>
      <p:sp>
        <p:nvSpPr>
          <p:cNvPr id="10" name="Text Placeholder 27">
            <a:extLst>
              <a:ext uri="{FF2B5EF4-FFF2-40B4-BE49-F238E27FC236}">
                <a16:creationId xmlns:a16="http://schemas.microsoft.com/office/drawing/2014/main" id="{52A85758-F945-4AFC-BB03-9C46DCA44128}"/>
              </a:ext>
            </a:extLst>
          </p:cNvPr>
          <p:cNvSpPr txBox="1">
            <a:spLocks/>
          </p:cNvSpPr>
          <p:nvPr/>
        </p:nvSpPr>
        <p:spPr bwMode="gray">
          <a:xfrm>
            <a:off x="394138" y="5863650"/>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n=246</a:t>
            </a:r>
          </a:p>
          <a:p>
            <a:pPr marL="0" indent="0" defTabSz="914126">
              <a:buClr>
                <a:srgbClr val="F8971D"/>
              </a:buClr>
              <a:tabLst>
                <a:tab pos="173038" algn="r"/>
              </a:tabLst>
            </a:pPr>
            <a:r>
              <a:rPr lang="en-AU" sz="1400" dirty="0">
                <a:solidFill>
                  <a:schemeClr val="tx1"/>
                </a:solidFill>
                <a:latin typeface="Arial"/>
              </a:rPr>
              <a:t>Q14. </a:t>
            </a:r>
            <a:r>
              <a:rPr lang="de-DE" sz="1400" dirty="0">
                <a:solidFill>
                  <a:schemeClr val="tx1"/>
                </a:solidFill>
                <a:latin typeface="Arial"/>
              </a:rPr>
              <a:t>Wie lautete die konkrete finale Diagnose</a:t>
            </a:r>
            <a:r>
              <a:rPr lang="de-DE" sz="1400" dirty="0">
                <a:solidFill>
                  <a:srgbClr val="4D4E4D"/>
                </a:solidFill>
                <a:latin typeface="Arial"/>
              </a:rPr>
              <a:t>?</a:t>
            </a:r>
            <a:endParaRPr lang="en-AU" sz="1400" dirty="0">
              <a:solidFill>
                <a:srgbClr val="4D4E4D"/>
              </a:solidFill>
              <a:latin typeface="Arial"/>
            </a:endParaRPr>
          </a:p>
        </p:txBody>
      </p:sp>
      <p:sp>
        <p:nvSpPr>
          <p:cNvPr id="5" name="Textfeld 4">
            <a:extLst>
              <a:ext uri="{FF2B5EF4-FFF2-40B4-BE49-F238E27FC236}">
                <a16:creationId xmlns:a16="http://schemas.microsoft.com/office/drawing/2014/main" id="{CE0C7889-CC5A-4C27-B48F-4114A631BE07}"/>
              </a:ext>
            </a:extLst>
          </p:cNvPr>
          <p:cNvSpPr txBox="1"/>
          <p:nvPr/>
        </p:nvSpPr>
        <p:spPr>
          <a:xfrm>
            <a:off x="1091444" y="2388538"/>
            <a:ext cx="5616624" cy="2893100"/>
          </a:xfrm>
          <a:prstGeom prst="rect">
            <a:avLst/>
          </a:prstGeom>
          <a:noFill/>
        </p:spPr>
        <p:txBody>
          <a:bodyPr wrap="square" rtlCol="0">
            <a:spAutoFit/>
          </a:bodyPr>
          <a:lstStyle/>
          <a:p>
            <a:pPr marL="285750" indent="-285750">
              <a:buFont typeface="Arial" panose="020B0604020202020204" pitchFamily="34" charset="0"/>
              <a:buChar char="•"/>
            </a:pPr>
            <a:r>
              <a:rPr lang="de-DE" sz="1400" dirty="0"/>
              <a:t>Allgemeine Makuladegeneration / Makuladystrophie</a:t>
            </a:r>
          </a:p>
          <a:p>
            <a:pPr marL="285750" indent="-285750">
              <a:buFont typeface="Arial" panose="020B0604020202020204" pitchFamily="34" charset="0"/>
              <a:buChar char="•"/>
            </a:pPr>
            <a:r>
              <a:rPr lang="de-DE" sz="1400" dirty="0"/>
              <a:t>Morbus Best</a:t>
            </a:r>
          </a:p>
          <a:p>
            <a:pPr marL="285750" indent="-285750">
              <a:buFont typeface="Arial" panose="020B0604020202020204" pitchFamily="34" charset="0"/>
              <a:buChar char="•"/>
            </a:pPr>
            <a:r>
              <a:rPr lang="de-DE" sz="1400" dirty="0"/>
              <a:t>Netzhautablösung</a:t>
            </a:r>
          </a:p>
          <a:p>
            <a:pPr marL="285750" indent="-285750">
              <a:buFont typeface="Arial" panose="020B0604020202020204" pitchFamily="34" charset="0"/>
              <a:buChar char="•"/>
            </a:pPr>
            <a:r>
              <a:rPr lang="de-DE" sz="1400" dirty="0"/>
              <a:t>hereditäre </a:t>
            </a:r>
            <a:r>
              <a:rPr lang="de-DE" sz="1400" dirty="0" err="1"/>
              <a:t>options</a:t>
            </a:r>
            <a:r>
              <a:rPr lang="de-DE" sz="1400" dirty="0"/>
              <a:t> </a:t>
            </a:r>
            <a:r>
              <a:rPr lang="de-DE" sz="1400" dirty="0" err="1"/>
              <a:t>atrophie</a:t>
            </a:r>
            <a:endParaRPr lang="de-DE" sz="1400" dirty="0"/>
          </a:p>
          <a:p>
            <a:pPr marL="285750" indent="-285750">
              <a:buFont typeface="Arial" panose="020B0604020202020204" pitchFamily="34" charset="0"/>
              <a:buChar char="•"/>
            </a:pPr>
            <a:r>
              <a:rPr lang="de-DE" sz="1400" dirty="0" err="1"/>
              <a:t>Chorioideremie</a:t>
            </a:r>
            <a:endParaRPr lang="de-DE" sz="1400" dirty="0"/>
          </a:p>
          <a:p>
            <a:pPr marL="285750" indent="-285750">
              <a:buFont typeface="Arial" panose="020B0604020202020204" pitchFamily="34" charset="0"/>
              <a:buChar char="•"/>
            </a:pPr>
            <a:r>
              <a:rPr lang="de-DE" sz="1400" dirty="0"/>
              <a:t>PRPH2 </a:t>
            </a:r>
            <a:r>
              <a:rPr lang="de-DE" sz="1400" dirty="0" err="1"/>
              <a:t>assozierte</a:t>
            </a:r>
            <a:r>
              <a:rPr lang="de-DE" sz="1400" dirty="0"/>
              <a:t> </a:t>
            </a:r>
            <a:r>
              <a:rPr lang="de-DE" sz="1400" dirty="0" err="1"/>
              <a:t>Makulapathie</a:t>
            </a:r>
            <a:endParaRPr lang="de-DE" sz="1400" dirty="0"/>
          </a:p>
          <a:p>
            <a:pPr marL="285750" indent="-285750">
              <a:buFont typeface="Arial" panose="020B0604020202020204" pitchFamily="34" charset="0"/>
              <a:buChar char="•"/>
            </a:pPr>
            <a:r>
              <a:rPr lang="de-DE" sz="1400" dirty="0"/>
              <a:t>Senior-</a:t>
            </a:r>
            <a:r>
              <a:rPr lang="de-DE" sz="1400" dirty="0" err="1"/>
              <a:t>Loken</a:t>
            </a:r>
            <a:r>
              <a:rPr lang="de-DE" sz="1400" dirty="0"/>
              <a:t>-Syndrom</a:t>
            </a:r>
          </a:p>
          <a:p>
            <a:pPr marL="285750" indent="-285750">
              <a:buFont typeface="Arial" panose="020B0604020202020204" pitchFamily="34" charset="0"/>
              <a:buChar char="•"/>
            </a:pPr>
            <a:r>
              <a:rPr lang="de-DE" sz="1400" dirty="0"/>
              <a:t>Gendefekt im BBSI2</a:t>
            </a:r>
          </a:p>
          <a:p>
            <a:pPr marL="285750" indent="-285750">
              <a:buFont typeface="Arial" panose="020B0604020202020204" pitchFamily="34" charset="0"/>
              <a:buChar char="•"/>
            </a:pPr>
            <a:r>
              <a:rPr lang="de-DE" sz="1400" dirty="0"/>
              <a:t>Okkulte Zapfen Dystrophie am RP121-Gen</a:t>
            </a:r>
          </a:p>
          <a:p>
            <a:pPr marL="285750" indent="-285750">
              <a:buFont typeface="Arial" panose="020B0604020202020204" pitchFamily="34" charset="0"/>
              <a:buChar char="•"/>
            </a:pPr>
            <a:r>
              <a:rPr lang="de-DE" sz="1400" dirty="0"/>
              <a:t>Grauer Star / Katarakt</a:t>
            </a:r>
          </a:p>
          <a:p>
            <a:pPr marL="285750" indent="-285750">
              <a:buFont typeface="Arial" panose="020B0604020202020204" pitchFamily="34" charset="0"/>
              <a:buChar char="•"/>
            </a:pPr>
            <a:r>
              <a:rPr lang="de-DE" sz="1400" dirty="0"/>
              <a:t>Grüner Star / Glaukom</a:t>
            </a:r>
          </a:p>
          <a:p>
            <a:pPr marL="285750" indent="-285750">
              <a:buFont typeface="Arial" panose="020B0604020202020204" pitchFamily="34" charset="0"/>
              <a:buChar char="•"/>
            </a:pPr>
            <a:r>
              <a:rPr lang="de-DE" sz="1400" dirty="0" err="1"/>
              <a:t>Atrophia</a:t>
            </a:r>
            <a:r>
              <a:rPr lang="de-DE" sz="1400" dirty="0"/>
              <a:t> </a:t>
            </a:r>
            <a:r>
              <a:rPr lang="de-DE" sz="1400" dirty="0" err="1"/>
              <a:t>Gyrata</a:t>
            </a:r>
            <a:endParaRPr lang="de-DE" sz="1400" dirty="0"/>
          </a:p>
          <a:p>
            <a:pPr marL="285750" indent="-285750">
              <a:buFont typeface="Arial" panose="020B0604020202020204" pitchFamily="34" charset="0"/>
              <a:buChar char="•"/>
            </a:pPr>
            <a:r>
              <a:rPr lang="de-DE" sz="1400" dirty="0"/>
              <a:t>Joubert Syndrom</a:t>
            </a:r>
          </a:p>
        </p:txBody>
      </p:sp>
      <p:sp>
        <p:nvSpPr>
          <p:cNvPr id="23" name="Textfeld 22">
            <a:extLst>
              <a:ext uri="{FF2B5EF4-FFF2-40B4-BE49-F238E27FC236}">
                <a16:creationId xmlns:a16="http://schemas.microsoft.com/office/drawing/2014/main" id="{E0551305-36B4-4B8A-B111-902B0F600194}"/>
              </a:ext>
            </a:extLst>
          </p:cNvPr>
          <p:cNvSpPr txBox="1"/>
          <p:nvPr/>
        </p:nvSpPr>
        <p:spPr>
          <a:xfrm>
            <a:off x="6668379" y="2388538"/>
            <a:ext cx="4900229" cy="1354217"/>
          </a:xfrm>
          <a:prstGeom prst="rect">
            <a:avLst/>
          </a:prstGeom>
          <a:noFill/>
        </p:spPr>
        <p:txBody>
          <a:bodyPr wrap="square" rtlCol="0">
            <a:spAutoFit/>
          </a:bodyPr>
          <a:lstStyle/>
          <a:p>
            <a:pPr marL="285750" indent="-285750">
              <a:buFont typeface="Arial" panose="020B0604020202020204" pitchFamily="34" charset="0"/>
              <a:buChar char="•"/>
            </a:pPr>
            <a:r>
              <a:rPr lang="de-DE" sz="1400" dirty="0" err="1"/>
              <a:t>Bietti</a:t>
            </a:r>
            <a:r>
              <a:rPr lang="de-DE" sz="1400" dirty="0"/>
              <a:t>-Kristalldystrophie</a:t>
            </a:r>
          </a:p>
          <a:p>
            <a:pPr marL="285750" indent="-285750">
              <a:buFont typeface="Arial" panose="020B0604020202020204" pitchFamily="34" charset="0"/>
              <a:buChar char="•"/>
            </a:pPr>
            <a:r>
              <a:rPr lang="de-DE" sz="1400" dirty="0"/>
              <a:t>Bardet-</a:t>
            </a:r>
            <a:r>
              <a:rPr lang="de-DE" sz="1400" dirty="0" err="1"/>
              <a:t>Biedl</a:t>
            </a:r>
            <a:r>
              <a:rPr lang="de-DE" sz="1400" dirty="0"/>
              <a:t>-Syndrom</a:t>
            </a:r>
          </a:p>
          <a:p>
            <a:pPr marL="285750" indent="-285750">
              <a:buFont typeface="Arial" panose="020B0604020202020204" pitchFamily="34" charset="0"/>
              <a:buChar char="•"/>
            </a:pPr>
            <a:r>
              <a:rPr lang="de-DE" sz="1400" dirty="0"/>
              <a:t>Mac Tel Typ 2</a:t>
            </a:r>
          </a:p>
          <a:p>
            <a:pPr marL="285750" indent="-285750">
              <a:buFont typeface="Arial" panose="020B0604020202020204" pitchFamily="34" charset="0"/>
              <a:buChar char="•"/>
            </a:pPr>
            <a:r>
              <a:rPr lang="de-DE" sz="1400" dirty="0" err="1"/>
              <a:t>Birdshot</a:t>
            </a:r>
            <a:r>
              <a:rPr lang="de-DE" sz="1400" dirty="0"/>
              <a:t>-Retinopathie</a:t>
            </a:r>
          </a:p>
          <a:p>
            <a:pPr marL="285750" indent="-285750">
              <a:buFont typeface="Arial" panose="020B0604020202020204" pitchFamily="34" charset="0"/>
              <a:buChar char="•"/>
            </a:pPr>
            <a:r>
              <a:rPr lang="de-DE" sz="1400" dirty="0"/>
              <a:t>Autosomal-rezessive </a:t>
            </a:r>
            <a:r>
              <a:rPr lang="de-DE" sz="1400" dirty="0" err="1"/>
              <a:t>Bestrophinopathie</a:t>
            </a:r>
            <a:endParaRPr lang="de-DE" sz="1400" dirty="0"/>
          </a:p>
          <a:p>
            <a:pPr marL="285750" indent="-285750">
              <a:buFont typeface="Arial" panose="020B0604020202020204" pitchFamily="34" charset="0"/>
              <a:buChar char="•"/>
            </a:pPr>
            <a:endParaRPr lang="de-DE" sz="1200" dirty="0"/>
          </a:p>
        </p:txBody>
      </p:sp>
      <p:sp>
        <p:nvSpPr>
          <p:cNvPr id="13" name="Titel 1">
            <a:extLst>
              <a:ext uri="{FF2B5EF4-FFF2-40B4-BE49-F238E27FC236}">
                <a16:creationId xmlns:a16="http://schemas.microsoft.com/office/drawing/2014/main" id="{E047A81C-C603-4529-B5A7-E01D22652E5B}"/>
              </a:ext>
            </a:extLst>
          </p:cNvPr>
          <p:cNvSpPr>
            <a:spLocks noGrp="1"/>
          </p:cNvSpPr>
          <p:nvPr>
            <p:ph type="title"/>
          </p:nvPr>
        </p:nvSpPr>
        <p:spPr>
          <a:xfrm>
            <a:off x="404786" y="382816"/>
            <a:ext cx="11382428" cy="424732"/>
          </a:xfrm>
        </p:spPr>
        <p:txBody>
          <a:bodyPr/>
          <a:lstStyle/>
          <a:p>
            <a:r>
              <a:rPr lang="de-DE" sz="2400" cap="none" dirty="0">
                <a:solidFill>
                  <a:schemeClr val="tx1"/>
                </a:solidFill>
              </a:rPr>
              <a:t>Weitere finale Diagnosen. </a:t>
            </a:r>
          </a:p>
        </p:txBody>
      </p:sp>
      <p:sp>
        <p:nvSpPr>
          <p:cNvPr id="2" name="Foliennummernplatzhalter 1">
            <a:extLst>
              <a:ext uri="{FF2B5EF4-FFF2-40B4-BE49-F238E27FC236}">
                <a16:creationId xmlns:a16="http://schemas.microsoft.com/office/drawing/2014/main" id="{4BF33B77-CA36-4796-863B-7728C45A6054}"/>
              </a:ext>
            </a:extLst>
          </p:cNvPr>
          <p:cNvSpPr>
            <a:spLocks noGrp="1"/>
          </p:cNvSpPr>
          <p:nvPr>
            <p:ph type="sldNum" sz="quarter" idx="20"/>
          </p:nvPr>
        </p:nvSpPr>
        <p:spPr/>
        <p:txBody>
          <a:bodyPr/>
          <a:lstStyle/>
          <a:p>
            <a:fld id="{D61AABEC-672F-4B68-B914-690DA978312C}" type="slidenum">
              <a:rPr lang="en-GB" smtClean="0"/>
              <a:pPr/>
              <a:t>27</a:t>
            </a:fld>
            <a:r>
              <a:rPr lang="en-GB"/>
              <a:t> ‒ </a:t>
            </a:r>
            <a:endParaRPr lang="en-GB" dirty="0"/>
          </a:p>
        </p:txBody>
      </p:sp>
    </p:spTree>
    <p:extLst>
      <p:ext uri="{BB962C8B-B14F-4D97-AF65-F5344CB8AC3E}">
        <p14:creationId xmlns:p14="http://schemas.microsoft.com/office/powerpoint/2010/main" val="1702483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6AAF32D-A997-45B2-83DB-7ED1CAA26231}"/>
              </a:ext>
            </a:extLst>
          </p:cNvPr>
          <p:cNvSpPr>
            <a:spLocks noGrp="1"/>
          </p:cNvSpPr>
          <p:nvPr>
            <p:ph type="sldNum" sz="quarter" idx="18"/>
          </p:nvPr>
        </p:nvSpPr>
        <p:spPr/>
        <p:txBody>
          <a:bodyPr/>
          <a:lstStyle/>
          <a:p>
            <a:fld id="{D61AABEC-672F-4B68-B914-690DA978312C}" type="slidenum">
              <a:rPr lang="en-GB" smtClean="0"/>
              <a:pPr/>
              <a:t>28</a:t>
            </a:fld>
            <a:r>
              <a:rPr lang="en-GB"/>
              <a:t> ‒ </a:t>
            </a:r>
            <a:endParaRPr lang="en-GB" dirty="0"/>
          </a:p>
        </p:txBody>
      </p:sp>
      <p:sp>
        <p:nvSpPr>
          <p:cNvPr id="5" name="Titel 4">
            <a:extLst>
              <a:ext uri="{FF2B5EF4-FFF2-40B4-BE49-F238E27FC236}">
                <a16:creationId xmlns:a16="http://schemas.microsoft.com/office/drawing/2014/main" id="{FDADB23D-20F9-4184-BCA0-9719996F5E4E}"/>
              </a:ext>
            </a:extLst>
          </p:cNvPr>
          <p:cNvSpPr>
            <a:spLocks noGrp="1"/>
          </p:cNvSpPr>
          <p:nvPr>
            <p:ph type="title"/>
          </p:nvPr>
        </p:nvSpPr>
        <p:spPr>
          <a:xfrm>
            <a:off x="404786" y="382816"/>
            <a:ext cx="11667878" cy="424732"/>
          </a:xfrm>
        </p:spPr>
        <p:txBody>
          <a:bodyPr/>
          <a:lstStyle/>
          <a:p>
            <a:r>
              <a:rPr lang="de-DE" sz="2400" cap="none" dirty="0">
                <a:solidFill>
                  <a:schemeClr val="tx1"/>
                </a:solidFill>
              </a:rPr>
              <a:t>30% der Patienten war insgesamt mit der Diagnosestellung unzufrieden. </a:t>
            </a:r>
          </a:p>
        </p:txBody>
      </p:sp>
      <p:sp>
        <p:nvSpPr>
          <p:cNvPr id="9" name="Text Placeholder 27">
            <a:extLst>
              <a:ext uri="{FF2B5EF4-FFF2-40B4-BE49-F238E27FC236}">
                <a16:creationId xmlns:a16="http://schemas.microsoft.com/office/drawing/2014/main" id="{D5E4E4D6-F788-41EB-96F9-E420F435D818}"/>
              </a:ext>
            </a:extLst>
          </p:cNvPr>
          <p:cNvSpPr txBox="1">
            <a:spLocks/>
          </p:cNvSpPr>
          <p:nvPr/>
        </p:nvSpPr>
        <p:spPr bwMode="gray">
          <a:xfrm>
            <a:off x="382932" y="5559097"/>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n=246</a:t>
            </a:r>
          </a:p>
          <a:p>
            <a:pPr marL="0" indent="0" defTabSz="914126">
              <a:buClr>
                <a:srgbClr val="F8971D"/>
              </a:buClr>
              <a:tabLst>
                <a:tab pos="173038" algn="r"/>
              </a:tabLst>
            </a:pPr>
            <a:r>
              <a:rPr lang="de-DE" sz="1400" dirty="0">
                <a:solidFill>
                  <a:schemeClr val="tx1"/>
                </a:solidFill>
                <a:latin typeface="Arial"/>
              </a:rPr>
              <a:t>Q15. Bitte geben Sie an, inwiefern diese Aussage zutrifft: „Insgesamt war ich mit der Art und Weise, wie die Diagnosestellung lief, zufrieden.“ Q16. Wenn Sie nicht zufrieden waren, was waren die Gründe dafür? (offene Frage)</a:t>
            </a:r>
            <a:endParaRPr lang="en-AU" sz="1400" dirty="0">
              <a:solidFill>
                <a:schemeClr val="tx1"/>
              </a:solidFill>
              <a:latin typeface="Arial"/>
            </a:endParaRPr>
          </a:p>
        </p:txBody>
      </p:sp>
      <p:sp>
        <p:nvSpPr>
          <p:cNvPr id="11" name="Rectangle 20">
            <a:extLst>
              <a:ext uri="{FF2B5EF4-FFF2-40B4-BE49-F238E27FC236}">
                <a16:creationId xmlns:a16="http://schemas.microsoft.com/office/drawing/2014/main" id="{77B3C78A-32CC-4F07-A3E4-DA5FAD24465D}"/>
              </a:ext>
            </a:extLst>
          </p:cNvPr>
          <p:cNvSpPr/>
          <p:nvPr/>
        </p:nvSpPr>
        <p:spPr bwMode="gray">
          <a:xfrm>
            <a:off x="485775" y="1304764"/>
            <a:ext cx="10971032" cy="4021832"/>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14" name="TextBox 42">
            <a:extLst>
              <a:ext uri="{FF2B5EF4-FFF2-40B4-BE49-F238E27FC236}">
                <a16:creationId xmlns:a16="http://schemas.microsoft.com/office/drawing/2014/main" id="{51720160-503E-4096-97A5-4E80B189EC18}"/>
              </a:ext>
            </a:extLst>
          </p:cNvPr>
          <p:cNvSpPr txBox="1"/>
          <p:nvPr/>
        </p:nvSpPr>
        <p:spPr>
          <a:xfrm>
            <a:off x="485775" y="1304789"/>
            <a:ext cx="10971032" cy="270884"/>
          </a:xfrm>
          <a:prstGeom prst="rect">
            <a:avLst/>
          </a:prstGeom>
          <a:noFill/>
        </p:spPr>
        <p:txBody>
          <a:bodyPr wrap="square" rtlCol="0">
            <a:noAutofit/>
          </a:bodyPr>
          <a:lstStyle/>
          <a:p>
            <a:pPr algn="ctr" defTabSz="914126">
              <a:lnSpc>
                <a:spcPct val="90000"/>
              </a:lnSpc>
              <a:spcBef>
                <a:spcPts val="1200"/>
              </a:spcBef>
            </a:pPr>
            <a:r>
              <a:rPr lang="de-DE" sz="1600" b="1" dirty="0">
                <a:latin typeface="Arial"/>
              </a:rPr>
              <a:t>Zustimmung mit Aussage</a:t>
            </a:r>
            <a:endParaRPr kumimoji="0" lang="de-DE" sz="1600" b="0" i="0" u="none" strike="noStrike" kern="1200" spc="0" normalizeH="0" baseline="0" noProof="0" dirty="0">
              <a:ln>
                <a:noFill/>
              </a:ln>
              <a:effectLst/>
              <a:uLnTx/>
              <a:uFillTx/>
              <a:latin typeface="Arial"/>
              <a:ea typeface="+mn-ea"/>
              <a:cs typeface="+mn-cs"/>
            </a:endParaRPr>
          </a:p>
        </p:txBody>
      </p:sp>
      <p:graphicFrame>
        <p:nvGraphicFramePr>
          <p:cNvPr id="19" name="Diagramm 18">
            <a:extLst>
              <a:ext uri="{FF2B5EF4-FFF2-40B4-BE49-F238E27FC236}">
                <a16:creationId xmlns:a16="http://schemas.microsoft.com/office/drawing/2014/main" id="{420BD439-622A-4252-A445-14CDE9F632E5}"/>
              </a:ext>
            </a:extLst>
          </p:cNvPr>
          <p:cNvGraphicFramePr/>
          <p:nvPr>
            <p:extLst>
              <p:ext uri="{D42A27DB-BD31-4B8C-83A1-F6EECF244321}">
                <p14:modId xmlns:p14="http://schemas.microsoft.com/office/powerpoint/2010/main" val="3604217590"/>
              </p:ext>
            </p:extLst>
          </p:nvPr>
        </p:nvGraphicFramePr>
        <p:xfrm>
          <a:off x="3883059" y="2374268"/>
          <a:ext cx="5520108" cy="428737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feld 15">
            <a:extLst>
              <a:ext uri="{FF2B5EF4-FFF2-40B4-BE49-F238E27FC236}">
                <a16:creationId xmlns:a16="http://schemas.microsoft.com/office/drawing/2014/main" id="{B08ECC50-6024-409D-A022-9ED0046933F1}"/>
              </a:ext>
            </a:extLst>
          </p:cNvPr>
          <p:cNvSpPr txBox="1"/>
          <p:nvPr/>
        </p:nvSpPr>
        <p:spPr>
          <a:xfrm>
            <a:off x="3622683" y="1656428"/>
            <a:ext cx="4697217" cy="584775"/>
          </a:xfrm>
          <a:prstGeom prst="rect">
            <a:avLst/>
          </a:prstGeom>
          <a:noFill/>
        </p:spPr>
        <p:txBody>
          <a:bodyPr wrap="square">
            <a:spAutoFit/>
          </a:bodyPr>
          <a:lstStyle/>
          <a:p>
            <a:pPr algn="ctr"/>
            <a:r>
              <a:rPr lang="de-DE" sz="1600" b="1" dirty="0">
                <a:effectLst/>
                <a:ea typeface="Calibri" panose="020F0502020204030204" pitchFamily="34" charset="0"/>
                <a:cs typeface="Calibri" panose="020F0502020204030204" pitchFamily="34" charset="0"/>
              </a:rPr>
              <a:t>„Insgesamt war ich mit der Art und Weise, wie die Diagnosestellung lief, zufrieden.“ </a:t>
            </a:r>
            <a:endParaRPr lang="de-DE" sz="1600" b="1" dirty="0"/>
          </a:p>
        </p:txBody>
      </p:sp>
      <p:sp>
        <p:nvSpPr>
          <p:cNvPr id="20" name="Textfeld 1">
            <a:extLst>
              <a:ext uri="{FF2B5EF4-FFF2-40B4-BE49-F238E27FC236}">
                <a16:creationId xmlns:a16="http://schemas.microsoft.com/office/drawing/2014/main" id="{21FC6077-01AB-4756-9A1D-64DD5AABE9ED}"/>
              </a:ext>
            </a:extLst>
          </p:cNvPr>
          <p:cNvSpPr txBox="1"/>
          <p:nvPr/>
        </p:nvSpPr>
        <p:spPr>
          <a:xfrm>
            <a:off x="3143672" y="4348914"/>
            <a:ext cx="1821316" cy="4680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600" dirty="0"/>
              <a:t>Bottom2Box: 30%</a:t>
            </a:r>
          </a:p>
        </p:txBody>
      </p:sp>
      <p:sp>
        <p:nvSpPr>
          <p:cNvPr id="21" name="Textfeld 1">
            <a:extLst>
              <a:ext uri="{FF2B5EF4-FFF2-40B4-BE49-F238E27FC236}">
                <a16:creationId xmlns:a16="http://schemas.microsoft.com/office/drawing/2014/main" id="{8F7BD97D-5743-437D-9B1D-76832A6C620B}"/>
              </a:ext>
            </a:extLst>
          </p:cNvPr>
          <p:cNvSpPr txBox="1"/>
          <p:nvPr/>
        </p:nvSpPr>
        <p:spPr>
          <a:xfrm>
            <a:off x="3359696" y="3161661"/>
            <a:ext cx="1605292" cy="4680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600" dirty="0"/>
              <a:t>Top2Box: 70%</a:t>
            </a:r>
          </a:p>
        </p:txBody>
      </p:sp>
      <p:sp>
        <p:nvSpPr>
          <p:cNvPr id="22" name="Geschweifte Klammer links 21">
            <a:extLst>
              <a:ext uri="{FF2B5EF4-FFF2-40B4-BE49-F238E27FC236}">
                <a16:creationId xmlns:a16="http://schemas.microsoft.com/office/drawing/2014/main" id="{E34A7265-6AE4-4D6F-BBCF-C1B1C32BAEFC}"/>
              </a:ext>
            </a:extLst>
          </p:cNvPr>
          <p:cNvSpPr/>
          <p:nvPr/>
        </p:nvSpPr>
        <p:spPr>
          <a:xfrm>
            <a:off x="5103407" y="2492896"/>
            <a:ext cx="180019" cy="1722809"/>
          </a:xfrm>
          <a:prstGeom prst="leftBrace">
            <a:avLst>
              <a:gd name="adj1" fmla="val 8333"/>
              <a:gd name="adj2" fmla="val 4914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dirty="0"/>
          </a:p>
        </p:txBody>
      </p:sp>
      <p:sp>
        <p:nvSpPr>
          <p:cNvPr id="23" name="Geschweifte Klammer links 22">
            <a:extLst>
              <a:ext uri="{FF2B5EF4-FFF2-40B4-BE49-F238E27FC236}">
                <a16:creationId xmlns:a16="http://schemas.microsoft.com/office/drawing/2014/main" id="{5F04CE5C-D36C-4D7C-B1DC-5CF438858897}"/>
              </a:ext>
            </a:extLst>
          </p:cNvPr>
          <p:cNvSpPr/>
          <p:nvPr/>
        </p:nvSpPr>
        <p:spPr>
          <a:xfrm>
            <a:off x="5088825" y="4215705"/>
            <a:ext cx="194601" cy="719178"/>
          </a:xfrm>
          <a:prstGeom prst="leftBrace">
            <a:avLst>
              <a:gd name="adj1" fmla="val 8333"/>
              <a:gd name="adj2" fmla="val 4914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a:p>
        </p:txBody>
      </p:sp>
      <p:sp>
        <p:nvSpPr>
          <p:cNvPr id="30" name="Rechteck 29">
            <a:extLst>
              <a:ext uri="{FF2B5EF4-FFF2-40B4-BE49-F238E27FC236}">
                <a16:creationId xmlns:a16="http://schemas.microsoft.com/office/drawing/2014/main" id="{094C898C-B7F5-4D00-9023-83A1360C8E35}"/>
              </a:ext>
            </a:extLst>
          </p:cNvPr>
          <p:cNvSpPr/>
          <p:nvPr/>
        </p:nvSpPr>
        <p:spPr>
          <a:xfrm>
            <a:off x="8059523" y="6305295"/>
            <a:ext cx="3163023" cy="24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400" dirty="0">
                <a:solidFill>
                  <a:schemeClr val="tx1"/>
                </a:solidFill>
              </a:rPr>
              <a:t>*Nennungen unter 3% nicht gezeigt</a:t>
            </a:r>
          </a:p>
        </p:txBody>
      </p:sp>
      <p:sp>
        <p:nvSpPr>
          <p:cNvPr id="15" name="Rechteck 14">
            <a:extLst>
              <a:ext uri="{FF2B5EF4-FFF2-40B4-BE49-F238E27FC236}">
                <a16:creationId xmlns:a16="http://schemas.microsoft.com/office/drawing/2014/main" id="{E805CEE2-E155-499B-8957-525E5F2FCA1A}"/>
              </a:ext>
            </a:extLst>
          </p:cNvPr>
          <p:cNvSpPr/>
          <p:nvPr/>
        </p:nvSpPr>
        <p:spPr>
          <a:xfrm>
            <a:off x="6431766" y="3017661"/>
            <a:ext cx="144016"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feld 16">
            <a:extLst>
              <a:ext uri="{FF2B5EF4-FFF2-40B4-BE49-F238E27FC236}">
                <a16:creationId xmlns:a16="http://schemas.microsoft.com/office/drawing/2014/main" id="{212F368E-0EEF-44A9-B2C4-36A26EF9779B}"/>
              </a:ext>
            </a:extLst>
          </p:cNvPr>
          <p:cNvSpPr txBox="1"/>
          <p:nvPr/>
        </p:nvSpPr>
        <p:spPr>
          <a:xfrm>
            <a:off x="6575782" y="2927121"/>
            <a:ext cx="4568690" cy="338554"/>
          </a:xfrm>
          <a:prstGeom prst="rect">
            <a:avLst/>
          </a:prstGeom>
          <a:noFill/>
        </p:spPr>
        <p:txBody>
          <a:bodyPr wrap="square" rtlCol="0">
            <a:spAutoFit/>
          </a:bodyPr>
          <a:lstStyle/>
          <a:p>
            <a:r>
              <a:rPr lang="de-DE" sz="1600" dirty="0"/>
              <a:t>Trifft ganz auf mich zu</a:t>
            </a:r>
          </a:p>
        </p:txBody>
      </p:sp>
      <p:sp>
        <p:nvSpPr>
          <p:cNvPr id="18" name="Rechteck 17">
            <a:extLst>
              <a:ext uri="{FF2B5EF4-FFF2-40B4-BE49-F238E27FC236}">
                <a16:creationId xmlns:a16="http://schemas.microsoft.com/office/drawing/2014/main" id="{4DE97641-C539-4C7F-8439-B720BBA5E3E9}"/>
              </a:ext>
            </a:extLst>
          </p:cNvPr>
          <p:cNvSpPr/>
          <p:nvPr/>
        </p:nvSpPr>
        <p:spPr>
          <a:xfrm>
            <a:off x="6431766" y="3774847"/>
            <a:ext cx="144016" cy="14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feld 23">
            <a:extLst>
              <a:ext uri="{FF2B5EF4-FFF2-40B4-BE49-F238E27FC236}">
                <a16:creationId xmlns:a16="http://schemas.microsoft.com/office/drawing/2014/main" id="{9249D6A7-3BE0-444A-B773-04D9F946F540}"/>
              </a:ext>
            </a:extLst>
          </p:cNvPr>
          <p:cNvSpPr txBox="1"/>
          <p:nvPr/>
        </p:nvSpPr>
        <p:spPr>
          <a:xfrm>
            <a:off x="6575782" y="3684307"/>
            <a:ext cx="4568690" cy="338554"/>
          </a:xfrm>
          <a:prstGeom prst="rect">
            <a:avLst/>
          </a:prstGeom>
          <a:noFill/>
        </p:spPr>
        <p:txBody>
          <a:bodyPr wrap="square" rtlCol="0">
            <a:spAutoFit/>
          </a:bodyPr>
          <a:lstStyle/>
          <a:p>
            <a:r>
              <a:rPr lang="de-DE" sz="1600" dirty="0"/>
              <a:t>Trifft eher auf mich zu</a:t>
            </a:r>
          </a:p>
        </p:txBody>
      </p:sp>
      <p:sp>
        <p:nvSpPr>
          <p:cNvPr id="25" name="Rechteck 24">
            <a:extLst>
              <a:ext uri="{FF2B5EF4-FFF2-40B4-BE49-F238E27FC236}">
                <a16:creationId xmlns:a16="http://schemas.microsoft.com/office/drawing/2014/main" id="{8BCDBF00-880E-402D-B7AA-A2CAD84C8E28}"/>
              </a:ext>
            </a:extLst>
          </p:cNvPr>
          <p:cNvSpPr/>
          <p:nvPr/>
        </p:nvSpPr>
        <p:spPr>
          <a:xfrm>
            <a:off x="6431766" y="4327110"/>
            <a:ext cx="144016"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feld 25">
            <a:extLst>
              <a:ext uri="{FF2B5EF4-FFF2-40B4-BE49-F238E27FC236}">
                <a16:creationId xmlns:a16="http://schemas.microsoft.com/office/drawing/2014/main" id="{97F66835-6317-485C-A1D5-D971D1633AF9}"/>
              </a:ext>
            </a:extLst>
          </p:cNvPr>
          <p:cNvSpPr txBox="1"/>
          <p:nvPr/>
        </p:nvSpPr>
        <p:spPr>
          <a:xfrm>
            <a:off x="6575782" y="4236570"/>
            <a:ext cx="4568690" cy="338554"/>
          </a:xfrm>
          <a:prstGeom prst="rect">
            <a:avLst/>
          </a:prstGeom>
          <a:noFill/>
        </p:spPr>
        <p:txBody>
          <a:bodyPr wrap="square" rtlCol="0">
            <a:spAutoFit/>
          </a:bodyPr>
          <a:lstStyle/>
          <a:p>
            <a:r>
              <a:rPr lang="de-DE" sz="1600" dirty="0"/>
              <a:t>Trifft eher nicht auf mich zu</a:t>
            </a:r>
          </a:p>
        </p:txBody>
      </p:sp>
      <p:sp>
        <p:nvSpPr>
          <p:cNvPr id="27" name="Rechteck 26">
            <a:extLst>
              <a:ext uri="{FF2B5EF4-FFF2-40B4-BE49-F238E27FC236}">
                <a16:creationId xmlns:a16="http://schemas.microsoft.com/office/drawing/2014/main" id="{B4CDCEDF-2C94-41A6-9ADA-8412E36AA6AC}"/>
              </a:ext>
            </a:extLst>
          </p:cNvPr>
          <p:cNvSpPr/>
          <p:nvPr/>
        </p:nvSpPr>
        <p:spPr>
          <a:xfrm>
            <a:off x="6431766" y="4730972"/>
            <a:ext cx="144016" cy="14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feld 27">
            <a:extLst>
              <a:ext uri="{FF2B5EF4-FFF2-40B4-BE49-F238E27FC236}">
                <a16:creationId xmlns:a16="http://schemas.microsoft.com/office/drawing/2014/main" id="{E7E597D2-946D-46A1-8E00-A5861F84692C}"/>
              </a:ext>
            </a:extLst>
          </p:cNvPr>
          <p:cNvSpPr txBox="1"/>
          <p:nvPr/>
        </p:nvSpPr>
        <p:spPr>
          <a:xfrm>
            <a:off x="6575782" y="4640432"/>
            <a:ext cx="4568690" cy="338554"/>
          </a:xfrm>
          <a:prstGeom prst="rect">
            <a:avLst/>
          </a:prstGeom>
          <a:noFill/>
        </p:spPr>
        <p:txBody>
          <a:bodyPr wrap="square" rtlCol="0">
            <a:spAutoFit/>
          </a:bodyPr>
          <a:lstStyle/>
          <a:p>
            <a:r>
              <a:rPr lang="de-DE" sz="1600" dirty="0"/>
              <a:t>Trifft gar nicht auf mich zu</a:t>
            </a:r>
          </a:p>
        </p:txBody>
      </p:sp>
    </p:spTree>
    <p:extLst>
      <p:ext uri="{BB962C8B-B14F-4D97-AF65-F5344CB8AC3E}">
        <p14:creationId xmlns:p14="http://schemas.microsoft.com/office/powerpoint/2010/main" val="344191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6AAF32D-A997-45B2-83DB-7ED1CAA26231}"/>
              </a:ext>
            </a:extLst>
          </p:cNvPr>
          <p:cNvSpPr>
            <a:spLocks noGrp="1"/>
          </p:cNvSpPr>
          <p:nvPr>
            <p:ph type="sldNum" sz="quarter" idx="18"/>
          </p:nvPr>
        </p:nvSpPr>
        <p:spPr/>
        <p:txBody>
          <a:bodyPr/>
          <a:lstStyle/>
          <a:p>
            <a:fld id="{D61AABEC-672F-4B68-B914-690DA978312C}" type="slidenum">
              <a:rPr lang="en-GB" smtClean="0"/>
              <a:pPr/>
              <a:t>29</a:t>
            </a:fld>
            <a:r>
              <a:rPr lang="en-GB"/>
              <a:t> ‒ </a:t>
            </a:r>
            <a:endParaRPr lang="en-GB" dirty="0"/>
          </a:p>
        </p:txBody>
      </p:sp>
      <p:sp>
        <p:nvSpPr>
          <p:cNvPr id="5" name="Titel 4">
            <a:extLst>
              <a:ext uri="{FF2B5EF4-FFF2-40B4-BE49-F238E27FC236}">
                <a16:creationId xmlns:a16="http://schemas.microsoft.com/office/drawing/2014/main" id="{FDADB23D-20F9-4184-BCA0-9719996F5E4E}"/>
              </a:ext>
            </a:extLst>
          </p:cNvPr>
          <p:cNvSpPr>
            <a:spLocks noGrp="1"/>
          </p:cNvSpPr>
          <p:nvPr>
            <p:ph type="title"/>
          </p:nvPr>
        </p:nvSpPr>
        <p:spPr>
          <a:xfrm>
            <a:off x="404786" y="382816"/>
            <a:ext cx="11667878" cy="424732"/>
          </a:xfrm>
        </p:spPr>
        <p:txBody>
          <a:bodyPr/>
          <a:lstStyle/>
          <a:p>
            <a:r>
              <a:rPr lang="de-DE" sz="2400" cap="none" dirty="0">
                <a:solidFill>
                  <a:schemeClr val="tx1"/>
                </a:solidFill>
              </a:rPr>
              <a:t>Hauptgrund für eine Unzufriedenheit ist ein langer Weg.</a:t>
            </a:r>
          </a:p>
        </p:txBody>
      </p:sp>
      <p:sp>
        <p:nvSpPr>
          <p:cNvPr id="9" name="Text Placeholder 27">
            <a:extLst>
              <a:ext uri="{FF2B5EF4-FFF2-40B4-BE49-F238E27FC236}">
                <a16:creationId xmlns:a16="http://schemas.microsoft.com/office/drawing/2014/main" id="{D5E4E4D6-F788-41EB-96F9-E420F435D818}"/>
              </a:ext>
            </a:extLst>
          </p:cNvPr>
          <p:cNvSpPr txBox="1">
            <a:spLocks/>
          </p:cNvSpPr>
          <p:nvPr/>
        </p:nvSpPr>
        <p:spPr bwMode="gray">
          <a:xfrm>
            <a:off x="404786" y="5697252"/>
            <a:ext cx="11232414"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n=246</a:t>
            </a:r>
          </a:p>
          <a:p>
            <a:pPr marL="0" indent="0" defTabSz="914126">
              <a:buClr>
                <a:srgbClr val="F8971D"/>
              </a:buClr>
              <a:tabLst>
                <a:tab pos="173038" algn="r"/>
              </a:tabLst>
            </a:pPr>
            <a:r>
              <a:rPr lang="de-DE" sz="1400" dirty="0">
                <a:solidFill>
                  <a:schemeClr val="tx1"/>
                </a:solidFill>
                <a:latin typeface="Arial"/>
              </a:rPr>
              <a:t>Q15. Bitte geben Sie an, inwiefern diese Aussage zutrifft: „Insgesamt war ich mit der Art und Weise, wie die Diagnosestellung lief, zufrieden.“ Q16. Wenn Sie nicht zufrieden waren, was waren die Gründe dafür? (offene Frage)</a:t>
            </a:r>
            <a:endParaRPr lang="en-AU" sz="1400" dirty="0">
              <a:solidFill>
                <a:schemeClr val="tx1"/>
              </a:solidFill>
              <a:latin typeface="Arial"/>
            </a:endParaRPr>
          </a:p>
        </p:txBody>
      </p:sp>
      <p:sp>
        <p:nvSpPr>
          <p:cNvPr id="24" name="Rectangle 20">
            <a:extLst>
              <a:ext uri="{FF2B5EF4-FFF2-40B4-BE49-F238E27FC236}">
                <a16:creationId xmlns:a16="http://schemas.microsoft.com/office/drawing/2014/main" id="{17A34C0C-60CD-4092-AC96-CAEA643F7560}"/>
              </a:ext>
            </a:extLst>
          </p:cNvPr>
          <p:cNvSpPr/>
          <p:nvPr/>
        </p:nvSpPr>
        <p:spPr bwMode="gray">
          <a:xfrm>
            <a:off x="404787" y="1628800"/>
            <a:ext cx="11425252" cy="4021832"/>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25" name="TextBox 42">
            <a:extLst>
              <a:ext uri="{FF2B5EF4-FFF2-40B4-BE49-F238E27FC236}">
                <a16:creationId xmlns:a16="http://schemas.microsoft.com/office/drawing/2014/main" id="{12C3C76E-AB5B-4A5A-8E84-912CC0B52D7C}"/>
              </a:ext>
            </a:extLst>
          </p:cNvPr>
          <p:cNvSpPr txBox="1"/>
          <p:nvPr/>
        </p:nvSpPr>
        <p:spPr>
          <a:xfrm>
            <a:off x="473397" y="1628825"/>
            <a:ext cx="11313791" cy="1223986"/>
          </a:xfrm>
          <a:prstGeom prst="rect">
            <a:avLst/>
          </a:prstGeom>
          <a:noFill/>
        </p:spPr>
        <p:txBody>
          <a:bodyPr wrap="square" rtlCol="0">
            <a:noAutofit/>
          </a:bodyPr>
          <a:lstStyle/>
          <a:p>
            <a:pPr algn="ctr" defTabSz="914126">
              <a:lnSpc>
                <a:spcPct val="90000"/>
              </a:lnSpc>
              <a:spcBef>
                <a:spcPts val="1200"/>
              </a:spcBef>
            </a:pPr>
            <a:r>
              <a:rPr lang="de-DE" sz="1600" b="1" dirty="0">
                <a:latin typeface="Arial"/>
              </a:rPr>
              <a:t>Gründe für Unzufriedenheit mit Diagnose Stellung*</a:t>
            </a:r>
          </a:p>
          <a:p>
            <a:pPr marL="0" marR="0" lvl="0" indent="0" algn="ctr" defTabSz="914126" rtl="0" eaLnBrk="1" fontAlgn="auto" latinLnBrk="0" hangingPunct="1">
              <a:lnSpc>
                <a:spcPct val="90000"/>
              </a:lnSpc>
              <a:spcBef>
                <a:spcPts val="300"/>
              </a:spcBef>
              <a:spcAft>
                <a:spcPts val="0"/>
              </a:spcAft>
              <a:buClrTx/>
              <a:buSzTx/>
              <a:buFontTx/>
              <a:buNone/>
              <a:tabLst/>
              <a:defRPr/>
            </a:pPr>
            <a:r>
              <a:rPr kumimoji="0" lang="en-AU" sz="1400" b="1" i="0" u="none" strike="noStrike" kern="1200" cap="all" spc="0" normalizeH="0" baseline="0" noProof="0" dirty="0">
                <a:ln>
                  <a:noFill/>
                </a:ln>
                <a:effectLst/>
                <a:uLnTx/>
                <a:uFillTx/>
                <a:latin typeface="Arial"/>
                <a:ea typeface="+mn-ea"/>
                <a:cs typeface="+mn-cs"/>
              </a:rPr>
              <a:t> </a:t>
            </a:r>
            <a:r>
              <a:rPr kumimoji="0" lang="de-DE" sz="1400" b="0" i="0" u="none" strike="noStrike" kern="1200" cap="all" spc="0" normalizeH="0" baseline="0" noProof="0" dirty="0">
                <a:ln>
                  <a:noFill/>
                </a:ln>
                <a:effectLst/>
                <a:uLnTx/>
                <a:uFillTx/>
                <a:latin typeface="Arial"/>
                <a:ea typeface="+mn-ea"/>
                <a:cs typeface="+mn-cs"/>
              </a:rPr>
              <a:t>(</a:t>
            </a:r>
            <a:r>
              <a:rPr lang="de-DE" sz="1400" dirty="0">
                <a:latin typeface="Arial"/>
              </a:rPr>
              <a:t>Q15 </a:t>
            </a:r>
            <a:r>
              <a:rPr kumimoji="0" lang="de-DE" sz="1400" b="0" i="0" u="none" strike="noStrike" kern="1200" cap="none" spc="0" normalizeH="0" baseline="0" noProof="0" dirty="0">
                <a:ln>
                  <a:noFill/>
                </a:ln>
                <a:effectLst/>
                <a:uLnTx/>
                <a:uFillTx/>
                <a:latin typeface="Arial"/>
                <a:ea typeface="+mn-ea"/>
                <a:cs typeface="+mn-cs"/>
              </a:rPr>
              <a:t>B2Box, n</a:t>
            </a:r>
            <a:r>
              <a:rPr kumimoji="0" lang="de-DE" sz="1400" b="0" i="0" u="none" strike="noStrike" kern="1200" cap="all" spc="0" normalizeH="0" baseline="0" noProof="0" dirty="0">
                <a:ln>
                  <a:noFill/>
                </a:ln>
                <a:effectLst/>
                <a:uLnTx/>
                <a:uFillTx/>
                <a:latin typeface="Arial"/>
                <a:ea typeface="+mn-ea"/>
                <a:cs typeface="+mn-cs"/>
              </a:rPr>
              <a:t>=73)</a:t>
            </a:r>
          </a:p>
        </p:txBody>
      </p:sp>
      <p:graphicFrame>
        <p:nvGraphicFramePr>
          <p:cNvPr id="26" name="Diagramm 25">
            <a:extLst>
              <a:ext uri="{FF2B5EF4-FFF2-40B4-BE49-F238E27FC236}">
                <a16:creationId xmlns:a16="http://schemas.microsoft.com/office/drawing/2014/main" id="{F6D82D4E-F808-4BC0-A006-2C9D8485D1E6}"/>
              </a:ext>
            </a:extLst>
          </p:cNvPr>
          <p:cNvGraphicFramePr/>
          <p:nvPr>
            <p:extLst>
              <p:ext uri="{D42A27DB-BD31-4B8C-83A1-F6EECF244321}">
                <p14:modId xmlns:p14="http://schemas.microsoft.com/office/powerpoint/2010/main" val="2522796930"/>
              </p:ext>
            </p:extLst>
          </p:nvPr>
        </p:nvGraphicFramePr>
        <p:xfrm>
          <a:off x="3683732" y="2240818"/>
          <a:ext cx="7131348" cy="31418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elle 26">
            <a:extLst>
              <a:ext uri="{FF2B5EF4-FFF2-40B4-BE49-F238E27FC236}">
                <a16:creationId xmlns:a16="http://schemas.microsoft.com/office/drawing/2014/main" id="{E0AC17E7-EFEE-4F19-A705-4497C50C94BC}"/>
              </a:ext>
            </a:extLst>
          </p:cNvPr>
          <p:cNvGraphicFramePr>
            <a:graphicFrameLocks noGrp="1"/>
          </p:cNvGraphicFramePr>
          <p:nvPr>
            <p:extLst>
              <p:ext uri="{D42A27DB-BD31-4B8C-83A1-F6EECF244321}">
                <p14:modId xmlns:p14="http://schemas.microsoft.com/office/powerpoint/2010/main" val="486898840"/>
              </p:ext>
            </p:extLst>
          </p:nvPr>
        </p:nvGraphicFramePr>
        <p:xfrm>
          <a:off x="354718" y="2240818"/>
          <a:ext cx="7034189" cy="3141890"/>
        </p:xfrm>
        <a:graphic>
          <a:graphicData uri="http://schemas.openxmlformats.org/drawingml/2006/table">
            <a:tbl>
              <a:tblPr>
                <a:tableStyleId>{5C22544A-7EE6-4342-B048-85BDC9FD1C3A}</a:tableStyleId>
              </a:tblPr>
              <a:tblGrid>
                <a:gridCol w="7034189">
                  <a:extLst>
                    <a:ext uri="{9D8B030D-6E8A-4147-A177-3AD203B41FA5}">
                      <a16:colId xmlns:a16="http://schemas.microsoft.com/office/drawing/2014/main" val="2203894763"/>
                    </a:ext>
                  </a:extLst>
                </a:gridCol>
              </a:tblGrid>
              <a:tr h="447170">
                <a:tc>
                  <a:txBody>
                    <a:bodyPr/>
                    <a:lstStyle/>
                    <a:p>
                      <a:pPr algn="r" rtl="0" fontAlgn="ctr"/>
                      <a:r>
                        <a:rPr lang="de-DE" sz="1400" b="0" i="0" u="none" strike="noStrike" dirty="0">
                          <a:solidFill>
                            <a:srgbClr val="000000"/>
                          </a:solidFill>
                          <a:effectLst/>
                          <a:latin typeface="Arial" panose="020B0604020202020204" pitchFamily="34" charset="0"/>
                        </a:rPr>
                        <a:t>Der Weg bis zur finalen Diagnosestellung war zu lang</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9817950"/>
                  </a:ext>
                </a:extLst>
              </a:tr>
              <a:tr h="468000">
                <a:tc>
                  <a:txBody>
                    <a:bodyPr/>
                    <a:lstStyle/>
                    <a:p>
                      <a:pPr algn="r" rtl="0" fontAlgn="ctr"/>
                      <a:r>
                        <a:rPr lang="de-DE" sz="1400" b="0" i="0" u="none" strike="noStrike" dirty="0">
                          <a:solidFill>
                            <a:srgbClr val="000000"/>
                          </a:solidFill>
                          <a:effectLst/>
                          <a:latin typeface="Arial" panose="020B0604020202020204" pitchFamily="34" charset="0"/>
                        </a:rPr>
                        <a:t>Ich wurde von den untersuchenden Ärzten </a:t>
                      </a:r>
                      <a:br>
                        <a:rPr lang="de-DE" sz="1400" b="0" i="0" u="none" strike="noStrike" dirty="0">
                          <a:solidFill>
                            <a:srgbClr val="000000"/>
                          </a:solidFill>
                          <a:effectLst/>
                          <a:latin typeface="Arial" panose="020B0604020202020204" pitchFamily="34" charset="0"/>
                        </a:rPr>
                      </a:br>
                      <a:r>
                        <a:rPr lang="de-DE" sz="1400" b="0" i="0" u="none" strike="noStrike" dirty="0">
                          <a:solidFill>
                            <a:srgbClr val="000000"/>
                          </a:solidFill>
                          <a:effectLst/>
                          <a:latin typeface="Arial" panose="020B0604020202020204" pitchFamily="34" charset="0"/>
                        </a:rPr>
                        <a:t>nicht gut aufgeklärt</a:t>
                      </a:r>
                      <a:endParaRPr lang="en-US" sz="1400" b="0" i="0" u="none" strike="noStrike" dirty="0">
                        <a:solidFill>
                          <a:srgbClr val="000000"/>
                        </a:solidFill>
                        <a:effectLst/>
                        <a:latin typeface="Arial" panose="020B060402020202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4084597"/>
                  </a:ext>
                </a:extLst>
              </a:tr>
              <a:tr h="39600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de-DE" sz="1400" b="0" i="0" u="none" strike="noStrike" dirty="0">
                          <a:solidFill>
                            <a:srgbClr val="000000"/>
                          </a:solidFill>
                          <a:effectLst/>
                          <a:latin typeface="Arial" panose="020B0604020202020204" pitchFamily="34" charset="0"/>
                        </a:rPr>
                        <a:t>Arzt war </a:t>
                      </a:r>
                      <a:r>
                        <a:rPr lang="de-DE" sz="1400" b="0" i="0" u="none" strike="noStrike" dirty="0" err="1">
                          <a:solidFill>
                            <a:srgbClr val="000000"/>
                          </a:solidFill>
                          <a:effectLst/>
                          <a:latin typeface="Arial" panose="020B0604020202020204" pitchFamily="34" charset="0"/>
                        </a:rPr>
                        <a:t>unempathisch</a:t>
                      </a:r>
                      <a:r>
                        <a:rPr lang="de-DE" sz="1400" b="0" i="0" u="none" strike="noStrike" dirty="0">
                          <a:solidFill>
                            <a:srgbClr val="000000"/>
                          </a:solidFill>
                          <a:effectLst/>
                          <a:latin typeface="Arial" panose="020B0604020202020204" pitchFamily="34" charset="0"/>
                        </a:rPr>
                        <a:t> / unfreundlich / gleichgültig / keine psych. Hilfestellung / fühlte mich allein gelassen</a:t>
                      </a:r>
                      <a:endParaRPr lang="en-US" sz="1400" b="0" i="0" u="none" strike="noStrike" dirty="0">
                        <a:solidFill>
                          <a:srgbClr val="000000"/>
                        </a:solidFill>
                        <a:effectLst/>
                        <a:latin typeface="Arial" panose="020B060402020202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822332"/>
                  </a:ext>
                </a:extLst>
              </a:tr>
              <a:tr h="576000">
                <a:tc>
                  <a:txBody>
                    <a:bodyPr/>
                    <a:lstStyle/>
                    <a:p>
                      <a:pPr algn="r" rtl="0" fontAlgn="ctr"/>
                      <a:r>
                        <a:rPr lang="de-DE" sz="1400" b="0" i="0" u="none" strike="noStrike" dirty="0">
                          <a:solidFill>
                            <a:srgbClr val="000000"/>
                          </a:solidFill>
                          <a:effectLst/>
                          <a:latin typeface="Arial" panose="020B0604020202020204" pitchFamily="34" charset="0"/>
                        </a:rPr>
                        <a:t>Wurde einfach gesagt, dass ich blind werde / dass es keine Heilung gibt / auf einer Blindenschule anmelden</a:t>
                      </a:r>
                      <a:endParaRPr lang="en-US" sz="1400" b="0" i="0" u="none" strike="noStrike" dirty="0">
                        <a:solidFill>
                          <a:srgbClr val="000000"/>
                        </a:solidFill>
                        <a:effectLst/>
                        <a:latin typeface="Arial" panose="020B060402020202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0668226"/>
                  </a:ext>
                </a:extLst>
              </a:tr>
              <a:tr h="324000">
                <a:tc>
                  <a:txBody>
                    <a:bodyPr/>
                    <a:lstStyle/>
                    <a:p>
                      <a:pPr algn="r" rtl="0" fontAlgn="ctr"/>
                      <a:r>
                        <a:rPr lang="en-US" sz="1400" b="0" i="0" u="none" strike="noStrike" dirty="0" err="1">
                          <a:solidFill>
                            <a:srgbClr val="000000"/>
                          </a:solidFill>
                          <a:effectLst/>
                          <a:latin typeface="Arial" panose="020B0604020202020204" pitchFamily="34" charset="0"/>
                        </a:rPr>
                        <a:t>Geringes</a:t>
                      </a:r>
                      <a:r>
                        <a:rPr lang="en-US" sz="1400" b="0" i="0" u="none" strike="noStrike" dirty="0">
                          <a:solidFill>
                            <a:srgbClr val="000000"/>
                          </a:solidFill>
                          <a:effectLst/>
                          <a:latin typeface="Arial" panose="020B0604020202020204" pitchFamily="34" charset="0"/>
                        </a:rPr>
                        <a:t> Wissen der Ärzte</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0751812"/>
                  </a:ext>
                </a:extLst>
              </a:tr>
              <a:tr h="540000">
                <a:tc>
                  <a:txBody>
                    <a:bodyPr/>
                    <a:lstStyle/>
                    <a:p>
                      <a:pPr algn="r" rtl="0" fontAlgn="ctr"/>
                      <a:r>
                        <a:rPr lang="de-DE" sz="1400" b="0" i="0" u="none" strike="noStrike" dirty="0">
                          <a:solidFill>
                            <a:srgbClr val="000000"/>
                          </a:solidFill>
                          <a:effectLst/>
                          <a:latin typeface="Arial" panose="020B0604020202020204" pitchFamily="34" charset="0"/>
                        </a:rPr>
                        <a:t>Kein Hinweis auf Frühförderstelle / Selbsthilfegruppen</a:t>
                      </a:r>
                      <a:endParaRPr lang="en-US" sz="1400" b="0" i="0" u="none" strike="noStrike" dirty="0">
                        <a:solidFill>
                          <a:srgbClr val="000000"/>
                        </a:solidFill>
                        <a:effectLst/>
                        <a:latin typeface="Arial" panose="020B060402020202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5797611"/>
                  </a:ext>
                </a:extLst>
              </a:tr>
              <a:tr h="360000">
                <a:tc>
                  <a:txBody>
                    <a:bodyPr/>
                    <a:lstStyle/>
                    <a:p>
                      <a:pPr algn="r" rtl="0" fontAlgn="ctr"/>
                      <a:r>
                        <a:rPr lang="de-DE" sz="1400" b="0" i="0" u="none" strike="noStrike" dirty="0">
                          <a:solidFill>
                            <a:srgbClr val="000000"/>
                          </a:solidFill>
                          <a:effectLst/>
                          <a:latin typeface="Arial" panose="020B0604020202020204" pitchFamily="34" charset="0"/>
                        </a:rPr>
                        <a:t>Ich wurde nicht zum Spezialisten überwiesen</a:t>
                      </a:r>
                      <a:endParaRPr lang="en-US" sz="1400" b="0" i="0" u="none" strike="noStrike" dirty="0">
                        <a:solidFill>
                          <a:srgbClr val="000000"/>
                        </a:solidFill>
                        <a:effectLst/>
                        <a:latin typeface="Arial" panose="020B0604020202020204" pitchFamily="34" charset="0"/>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9958850"/>
                  </a:ext>
                </a:extLst>
              </a:tr>
            </a:tbl>
          </a:graphicData>
        </a:graphic>
      </p:graphicFrame>
      <p:sp>
        <p:nvSpPr>
          <p:cNvPr id="30" name="Rechteck 29">
            <a:extLst>
              <a:ext uri="{FF2B5EF4-FFF2-40B4-BE49-F238E27FC236}">
                <a16:creationId xmlns:a16="http://schemas.microsoft.com/office/drawing/2014/main" id="{094C898C-B7F5-4D00-9023-83A1360C8E35}"/>
              </a:ext>
            </a:extLst>
          </p:cNvPr>
          <p:cNvSpPr/>
          <p:nvPr/>
        </p:nvSpPr>
        <p:spPr>
          <a:xfrm>
            <a:off x="8148228" y="6305295"/>
            <a:ext cx="3074318" cy="245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400" dirty="0">
                <a:solidFill>
                  <a:schemeClr val="tx1"/>
                </a:solidFill>
              </a:rPr>
              <a:t>*Nennungen unter 3% nicht gezeigt</a:t>
            </a:r>
          </a:p>
        </p:txBody>
      </p:sp>
    </p:spTree>
    <p:extLst>
      <p:ext uri="{BB962C8B-B14F-4D97-AF65-F5344CB8AC3E}">
        <p14:creationId xmlns:p14="http://schemas.microsoft.com/office/powerpoint/2010/main" val="111504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1D58019-A58E-49B7-A286-B86D42082AEC}"/>
              </a:ext>
            </a:extLst>
          </p:cNvPr>
          <p:cNvSpPr>
            <a:spLocks noGrp="1"/>
          </p:cNvSpPr>
          <p:nvPr>
            <p:ph type="body" sz="quarter" idx="13"/>
          </p:nvPr>
        </p:nvSpPr>
        <p:spPr>
          <a:xfrm>
            <a:off x="9828892" y="3287"/>
            <a:ext cx="2047035" cy="4508927"/>
          </a:xfrm>
        </p:spPr>
        <p:txBody>
          <a:bodyPr/>
          <a:lstStyle/>
          <a:p>
            <a:r>
              <a:rPr lang="en-GB" dirty="0">
                <a:solidFill>
                  <a:schemeClr val="tx1"/>
                </a:solidFill>
              </a:rPr>
              <a:t>1</a:t>
            </a:r>
          </a:p>
        </p:txBody>
      </p:sp>
      <p:sp>
        <p:nvSpPr>
          <p:cNvPr id="3" name="Titel 2">
            <a:extLst>
              <a:ext uri="{FF2B5EF4-FFF2-40B4-BE49-F238E27FC236}">
                <a16:creationId xmlns:a16="http://schemas.microsoft.com/office/drawing/2014/main" id="{0E2EF6A6-E2B3-4DD2-9447-B390DCBD097A}"/>
              </a:ext>
            </a:extLst>
          </p:cNvPr>
          <p:cNvSpPr>
            <a:spLocks noGrp="1"/>
          </p:cNvSpPr>
          <p:nvPr>
            <p:ph type="title"/>
          </p:nvPr>
        </p:nvSpPr>
        <p:spPr>
          <a:xfrm>
            <a:off x="459207" y="546021"/>
            <a:ext cx="7551996" cy="2326342"/>
          </a:xfrm>
        </p:spPr>
        <p:txBody>
          <a:bodyPr/>
          <a:lstStyle/>
          <a:p>
            <a:r>
              <a:rPr lang="de-DE" cap="none" dirty="0">
                <a:solidFill>
                  <a:schemeClr val="tx1"/>
                </a:solidFill>
              </a:rPr>
              <a:t>Hintergrund und methodisches Vorgehen</a:t>
            </a:r>
          </a:p>
        </p:txBody>
      </p:sp>
      <p:sp>
        <p:nvSpPr>
          <p:cNvPr id="5" name="Foliennummernplatzhalter 4">
            <a:extLst>
              <a:ext uri="{FF2B5EF4-FFF2-40B4-BE49-F238E27FC236}">
                <a16:creationId xmlns:a16="http://schemas.microsoft.com/office/drawing/2014/main" id="{190EE726-1ADD-4725-AF29-BAAF488149B3}"/>
              </a:ext>
            </a:extLst>
          </p:cNvPr>
          <p:cNvSpPr>
            <a:spLocks noGrp="1"/>
          </p:cNvSpPr>
          <p:nvPr>
            <p:ph type="sldNum" sz="quarter" idx="14"/>
          </p:nvPr>
        </p:nvSpPr>
        <p:spPr/>
        <p:txBody>
          <a:bodyPr/>
          <a:lstStyle/>
          <a:p>
            <a:fld id="{D61AABEC-672F-4B68-B914-690DA978312C}" type="slidenum">
              <a:rPr lang="en-GB" smtClean="0"/>
              <a:pPr/>
              <a:t>3</a:t>
            </a:fld>
            <a:r>
              <a:rPr lang="en-GB"/>
              <a:t> ‒ </a:t>
            </a:r>
            <a:endParaRPr lang="en-GB" dirty="0"/>
          </a:p>
        </p:txBody>
      </p:sp>
    </p:spTree>
    <p:extLst>
      <p:ext uri="{BB962C8B-B14F-4D97-AF65-F5344CB8AC3E}">
        <p14:creationId xmlns:p14="http://schemas.microsoft.com/office/powerpoint/2010/main" val="204614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515490C-4121-431F-9CC5-A9383E9987E2}"/>
              </a:ext>
            </a:extLst>
          </p:cNvPr>
          <p:cNvSpPr>
            <a:spLocks noGrp="1"/>
          </p:cNvSpPr>
          <p:nvPr>
            <p:ph type="body" sz="quarter" idx="13"/>
          </p:nvPr>
        </p:nvSpPr>
        <p:spPr>
          <a:xfrm>
            <a:off x="9828892" y="3287"/>
            <a:ext cx="2047035" cy="4508927"/>
          </a:xfrm>
        </p:spPr>
        <p:txBody>
          <a:bodyPr/>
          <a:lstStyle/>
          <a:p>
            <a:r>
              <a:rPr lang="en-GB" dirty="0">
                <a:solidFill>
                  <a:schemeClr val="tx1"/>
                </a:solidFill>
              </a:rPr>
              <a:t>4</a:t>
            </a:r>
          </a:p>
        </p:txBody>
      </p:sp>
      <p:sp>
        <p:nvSpPr>
          <p:cNvPr id="3" name="Titel 2">
            <a:extLst>
              <a:ext uri="{FF2B5EF4-FFF2-40B4-BE49-F238E27FC236}">
                <a16:creationId xmlns:a16="http://schemas.microsoft.com/office/drawing/2014/main" id="{5E3C311D-CFE3-4E8B-AC2E-C300226175EB}"/>
              </a:ext>
            </a:extLst>
          </p:cNvPr>
          <p:cNvSpPr>
            <a:spLocks noGrp="1"/>
          </p:cNvSpPr>
          <p:nvPr>
            <p:ph type="title"/>
          </p:nvPr>
        </p:nvSpPr>
        <p:spPr>
          <a:xfrm>
            <a:off x="459207" y="546021"/>
            <a:ext cx="7551996" cy="3065006"/>
          </a:xfrm>
        </p:spPr>
        <p:txBody>
          <a:bodyPr/>
          <a:lstStyle/>
          <a:p>
            <a:r>
              <a:rPr lang="en-GB" b="0" cap="none" dirty="0" err="1">
                <a:solidFill>
                  <a:schemeClr val="tx1"/>
                </a:solidFill>
                <a:cs typeface="Calibri" panose="020F0502020204030204" pitchFamily="34" charset="0"/>
              </a:rPr>
              <a:t>Gentest</a:t>
            </a:r>
            <a:r>
              <a:rPr lang="en-GB" b="0" cap="none" dirty="0">
                <a:solidFill>
                  <a:schemeClr val="tx1"/>
                </a:solidFill>
                <a:cs typeface="Calibri" panose="020F0502020204030204" pitchFamily="34" charset="0"/>
              </a:rPr>
              <a:t> und </a:t>
            </a:r>
            <a:r>
              <a:rPr lang="en-GB" b="0" cap="none" dirty="0" err="1">
                <a:solidFill>
                  <a:schemeClr val="tx1"/>
                </a:solidFill>
                <a:cs typeface="Calibri" panose="020F0502020204030204" pitchFamily="34" charset="0"/>
              </a:rPr>
              <a:t>genetische</a:t>
            </a:r>
            <a:r>
              <a:rPr lang="en-GB" b="0" cap="none" dirty="0">
                <a:solidFill>
                  <a:schemeClr val="tx1"/>
                </a:solidFill>
                <a:cs typeface="Calibri" panose="020F0502020204030204" pitchFamily="34" charset="0"/>
              </a:rPr>
              <a:t> </a:t>
            </a:r>
            <a:r>
              <a:rPr lang="en-GB" b="0" cap="none" dirty="0" err="1">
                <a:solidFill>
                  <a:schemeClr val="tx1"/>
                </a:solidFill>
                <a:cs typeface="Calibri" panose="020F0502020204030204" pitchFamily="34" charset="0"/>
              </a:rPr>
              <a:t>Ursache</a:t>
            </a:r>
            <a:r>
              <a:rPr lang="en-GB" b="0" cap="none" dirty="0">
                <a:solidFill>
                  <a:schemeClr val="tx1"/>
                </a:solidFill>
                <a:cs typeface="Calibri" panose="020F0502020204030204" pitchFamily="34" charset="0"/>
              </a:rPr>
              <a:t> der </a:t>
            </a:r>
            <a:r>
              <a:rPr lang="en-GB" cap="none" dirty="0" err="1">
                <a:solidFill>
                  <a:schemeClr val="tx1"/>
                </a:solidFill>
                <a:cs typeface="Calibri" panose="020F0502020204030204" pitchFamily="34" charset="0"/>
              </a:rPr>
              <a:t>E</a:t>
            </a:r>
            <a:r>
              <a:rPr lang="en-GB" b="0" cap="none" dirty="0" err="1">
                <a:solidFill>
                  <a:schemeClr val="tx1"/>
                </a:solidFill>
                <a:cs typeface="Calibri" panose="020F0502020204030204" pitchFamily="34" charset="0"/>
              </a:rPr>
              <a:t>rkrankung</a:t>
            </a:r>
            <a:endParaRPr lang="de-DE" cap="none" dirty="0">
              <a:solidFill>
                <a:schemeClr val="tx1"/>
              </a:solidFill>
            </a:endParaRPr>
          </a:p>
        </p:txBody>
      </p:sp>
      <p:sp>
        <p:nvSpPr>
          <p:cNvPr id="5" name="Foliennummernplatzhalter 4">
            <a:extLst>
              <a:ext uri="{FF2B5EF4-FFF2-40B4-BE49-F238E27FC236}">
                <a16:creationId xmlns:a16="http://schemas.microsoft.com/office/drawing/2014/main" id="{5AA6A816-F57F-485F-B56B-38FC8215BFE2}"/>
              </a:ext>
            </a:extLst>
          </p:cNvPr>
          <p:cNvSpPr>
            <a:spLocks noGrp="1"/>
          </p:cNvSpPr>
          <p:nvPr>
            <p:ph type="sldNum" sz="quarter" idx="14"/>
          </p:nvPr>
        </p:nvSpPr>
        <p:spPr/>
        <p:txBody>
          <a:bodyPr/>
          <a:lstStyle/>
          <a:p>
            <a:fld id="{D61AABEC-672F-4B68-B914-690DA978312C}" type="slidenum">
              <a:rPr lang="en-GB" smtClean="0"/>
              <a:pPr/>
              <a:t>30</a:t>
            </a:fld>
            <a:r>
              <a:rPr lang="en-GB"/>
              <a:t> ‒ </a:t>
            </a:r>
            <a:endParaRPr lang="en-GB" dirty="0"/>
          </a:p>
        </p:txBody>
      </p:sp>
    </p:spTree>
    <p:extLst>
      <p:ext uri="{BB962C8B-B14F-4D97-AF65-F5344CB8AC3E}">
        <p14:creationId xmlns:p14="http://schemas.microsoft.com/office/powerpoint/2010/main" val="364719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0">
            <a:extLst>
              <a:ext uri="{FF2B5EF4-FFF2-40B4-BE49-F238E27FC236}">
                <a16:creationId xmlns:a16="http://schemas.microsoft.com/office/drawing/2014/main" id="{AD3B7BA8-5008-4835-8299-C5148490749F}"/>
              </a:ext>
            </a:extLst>
          </p:cNvPr>
          <p:cNvSpPr/>
          <p:nvPr/>
        </p:nvSpPr>
        <p:spPr bwMode="gray">
          <a:xfrm>
            <a:off x="587388" y="2464553"/>
            <a:ext cx="5904656" cy="2716736"/>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40" name="Rectangle 20">
            <a:extLst>
              <a:ext uri="{FF2B5EF4-FFF2-40B4-BE49-F238E27FC236}">
                <a16:creationId xmlns:a16="http://schemas.microsoft.com/office/drawing/2014/main" id="{B2E2E9AF-B571-4DD6-B532-7D43368936B7}"/>
              </a:ext>
            </a:extLst>
          </p:cNvPr>
          <p:cNvSpPr/>
          <p:nvPr/>
        </p:nvSpPr>
        <p:spPr bwMode="gray">
          <a:xfrm>
            <a:off x="7212124" y="2508680"/>
            <a:ext cx="4032448" cy="2716736"/>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4" name="Foliennummernplatzhalter 3">
            <a:extLst>
              <a:ext uri="{FF2B5EF4-FFF2-40B4-BE49-F238E27FC236}">
                <a16:creationId xmlns:a16="http://schemas.microsoft.com/office/drawing/2014/main" id="{3D8C5B69-1140-4A06-80B1-FF6F50F5C02B}"/>
              </a:ext>
            </a:extLst>
          </p:cNvPr>
          <p:cNvSpPr>
            <a:spLocks noGrp="1"/>
          </p:cNvSpPr>
          <p:nvPr>
            <p:ph type="sldNum" sz="quarter" idx="18"/>
          </p:nvPr>
        </p:nvSpPr>
        <p:spPr/>
        <p:txBody>
          <a:bodyPr/>
          <a:lstStyle/>
          <a:p>
            <a:fld id="{D61AABEC-672F-4B68-B914-690DA978312C}" type="slidenum">
              <a:rPr lang="en-GB" smtClean="0"/>
              <a:pPr/>
              <a:t>31</a:t>
            </a:fld>
            <a:r>
              <a:rPr lang="en-GB"/>
              <a:t> ‒ </a:t>
            </a:r>
            <a:endParaRPr lang="en-GB" dirty="0"/>
          </a:p>
        </p:txBody>
      </p:sp>
      <p:sp>
        <p:nvSpPr>
          <p:cNvPr id="5" name="Titel 4">
            <a:extLst>
              <a:ext uri="{FF2B5EF4-FFF2-40B4-BE49-F238E27FC236}">
                <a16:creationId xmlns:a16="http://schemas.microsoft.com/office/drawing/2014/main" id="{AE8F4681-8291-4919-A9DB-833B665CE00D}"/>
              </a:ext>
            </a:extLst>
          </p:cNvPr>
          <p:cNvSpPr>
            <a:spLocks noGrp="1"/>
          </p:cNvSpPr>
          <p:nvPr>
            <p:ph type="title"/>
          </p:nvPr>
        </p:nvSpPr>
        <p:spPr>
          <a:xfrm>
            <a:off x="404786" y="382816"/>
            <a:ext cx="11382428" cy="1089529"/>
          </a:xfrm>
        </p:spPr>
        <p:txBody>
          <a:bodyPr/>
          <a:lstStyle/>
          <a:p>
            <a:r>
              <a:rPr lang="de-DE" sz="2400" cap="none" dirty="0">
                <a:solidFill>
                  <a:schemeClr val="tx1"/>
                </a:solidFill>
              </a:rPr>
              <a:t>37% der Patienten haben bei der Diagnose einen Gentest angeboten bekommen; jüngere Teilnehmer und solche mit humangenetischer Beratung häufiger. </a:t>
            </a:r>
          </a:p>
        </p:txBody>
      </p:sp>
      <p:cxnSp>
        <p:nvCxnSpPr>
          <p:cNvPr id="8" name="Gerade Verbindung mit Pfeil 7">
            <a:extLst>
              <a:ext uri="{FF2B5EF4-FFF2-40B4-BE49-F238E27FC236}">
                <a16:creationId xmlns:a16="http://schemas.microsoft.com/office/drawing/2014/main" id="{D85B8F85-C946-4E81-8569-C5575DDF6682}"/>
              </a:ext>
            </a:extLst>
          </p:cNvPr>
          <p:cNvCxnSpPr>
            <a:cxnSpLocks/>
          </p:cNvCxnSpPr>
          <p:nvPr/>
        </p:nvCxnSpPr>
        <p:spPr>
          <a:xfrm>
            <a:off x="5627948" y="1304764"/>
            <a:ext cx="0" cy="6239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08E61BAF-2511-49B1-AD80-1785EAEDB34A}"/>
              </a:ext>
            </a:extLst>
          </p:cNvPr>
          <p:cNvSpPr txBox="1"/>
          <p:nvPr/>
        </p:nvSpPr>
        <p:spPr>
          <a:xfrm>
            <a:off x="4403812" y="1896518"/>
            <a:ext cx="972108" cy="369332"/>
          </a:xfrm>
          <a:prstGeom prst="rect">
            <a:avLst/>
          </a:prstGeom>
          <a:noFill/>
        </p:spPr>
        <p:txBody>
          <a:bodyPr wrap="square" rtlCol="0">
            <a:spAutoFit/>
          </a:bodyPr>
          <a:lstStyle/>
          <a:p>
            <a:pPr algn="ctr"/>
            <a:r>
              <a:rPr lang="de-DE" b="1" dirty="0"/>
              <a:t>37% </a:t>
            </a:r>
            <a:r>
              <a:rPr lang="de-DE" sz="1600" b="1" dirty="0"/>
              <a:t>Ja</a:t>
            </a:r>
            <a:endParaRPr lang="de-DE" b="1" dirty="0"/>
          </a:p>
        </p:txBody>
      </p:sp>
      <p:cxnSp>
        <p:nvCxnSpPr>
          <p:cNvPr id="16" name="Gerade Verbindung mit Pfeil 15">
            <a:extLst>
              <a:ext uri="{FF2B5EF4-FFF2-40B4-BE49-F238E27FC236}">
                <a16:creationId xmlns:a16="http://schemas.microsoft.com/office/drawing/2014/main" id="{648E4D3C-FFC5-413C-96C7-0E53446BD5E0}"/>
              </a:ext>
            </a:extLst>
          </p:cNvPr>
          <p:cNvCxnSpPr>
            <a:cxnSpLocks/>
            <a:stCxn id="13" idx="1"/>
          </p:cNvCxnSpPr>
          <p:nvPr/>
        </p:nvCxnSpPr>
        <p:spPr>
          <a:xfrm flipH="1">
            <a:off x="2891644" y="2081184"/>
            <a:ext cx="1512168" cy="3195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F6E5661D-1C52-406A-AABA-493D1EB4FD62}"/>
              </a:ext>
            </a:extLst>
          </p:cNvPr>
          <p:cNvCxnSpPr>
            <a:cxnSpLocks/>
          </p:cNvCxnSpPr>
          <p:nvPr/>
        </p:nvCxnSpPr>
        <p:spPr>
          <a:xfrm>
            <a:off x="6602629" y="2047002"/>
            <a:ext cx="1856579" cy="4790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BA94453E-8ECD-448E-8674-81C36C12952B}"/>
              </a:ext>
            </a:extLst>
          </p:cNvPr>
          <p:cNvSpPr txBox="1"/>
          <p:nvPr/>
        </p:nvSpPr>
        <p:spPr>
          <a:xfrm>
            <a:off x="1398075" y="2483580"/>
            <a:ext cx="3217534" cy="369332"/>
          </a:xfrm>
          <a:prstGeom prst="rect">
            <a:avLst/>
          </a:prstGeom>
          <a:noFill/>
        </p:spPr>
        <p:txBody>
          <a:bodyPr wrap="square" rtlCol="0">
            <a:spAutoFit/>
          </a:bodyPr>
          <a:lstStyle/>
          <a:p>
            <a:pPr algn="ctr"/>
            <a:r>
              <a:rPr lang="de-DE" b="1" dirty="0"/>
              <a:t>94% </a:t>
            </a:r>
            <a:r>
              <a:rPr lang="de-DE" sz="1600" b="1" dirty="0"/>
              <a:t>Zugestimmt</a:t>
            </a:r>
            <a:endParaRPr lang="de-DE" b="1" dirty="0"/>
          </a:p>
        </p:txBody>
      </p:sp>
      <p:sp>
        <p:nvSpPr>
          <p:cNvPr id="19" name="Textfeld 18">
            <a:extLst>
              <a:ext uri="{FF2B5EF4-FFF2-40B4-BE49-F238E27FC236}">
                <a16:creationId xmlns:a16="http://schemas.microsoft.com/office/drawing/2014/main" id="{13132B40-6C7B-4A77-AEC4-2A2828AA17B6}"/>
              </a:ext>
            </a:extLst>
          </p:cNvPr>
          <p:cNvSpPr txBox="1"/>
          <p:nvPr/>
        </p:nvSpPr>
        <p:spPr>
          <a:xfrm>
            <a:off x="8152255" y="2527708"/>
            <a:ext cx="1908164" cy="369332"/>
          </a:xfrm>
          <a:prstGeom prst="rect">
            <a:avLst/>
          </a:prstGeom>
          <a:noFill/>
        </p:spPr>
        <p:txBody>
          <a:bodyPr wrap="square" rtlCol="0">
            <a:spAutoFit/>
          </a:bodyPr>
          <a:lstStyle/>
          <a:p>
            <a:pPr algn="ctr"/>
            <a:r>
              <a:rPr lang="de-DE" b="1" dirty="0"/>
              <a:t>6% </a:t>
            </a:r>
            <a:r>
              <a:rPr lang="de-DE" sz="1600" b="1" dirty="0"/>
              <a:t>Abgelehnt</a:t>
            </a:r>
            <a:endParaRPr lang="de-DE" b="1" dirty="0"/>
          </a:p>
        </p:txBody>
      </p:sp>
      <p:graphicFrame>
        <p:nvGraphicFramePr>
          <p:cNvPr id="33" name="Diagramm 32">
            <a:extLst>
              <a:ext uri="{FF2B5EF4-FFF2-40B4-BE49-F238E27FC236}">
                <a16:creationId xmlns:a16="http://schemas.microsoft.com/office/drawing/2014/main" id="{1E42E643-018C-42C1-82E6-A77EDFC7FFC8}"/>
              </a:ext>
            </a:extLst>
          </p:cNvPr>
          <p:cNvGraphicFramePr/>
          <p:nvPr>
            <p:extLst>
              <p:ext uri="{D42A27DB-BD31-4B8C-83A1-F6EECF244321}">
                <p14:modId xmlns:p14="http://schemas.microsoft.com/office/powerpoint/2010/main" val="1480374718"/>
              </p:ext>
            </p:extLst>
          </p:nvPr>
        </p:nvGraphicFramePr>
        <p:xfrm>
          <a:off x="-942004" y="3302185"/>
          <a:ext cx="10045116" cy="1859438"/>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2">
            <a:extLst>
              <a:ext uri="{FF2B5EF4-FFF2-40B4-BE49-F238E27FC236}">
                <a16:creationId xmlns:a16="http://schemas.microsoft.com/office/drawing/2014/main" id="{042DE8F6-4309-48A1-B37C-A74DBC248608}"/>
              </a:ext>
            </a:extLst>
          </p:cNvPr>
          <p:cNvSpPr txBox="1"/>
          <p:nvPr/>
        </p:nvSpPr>
        <p:spPr>
          <a:xfrm>
            <a:off x="2724125" y="3065679"/>
            <a:ext cx="4380945" cy="176095"/>
          </a:xfrm>
          <a:prstGeom prst="rect">
            <a:avLst/>
          </a:prstGeom>
          <a:noFill/>
        </p:spPr>
        <p:txBody>
          <a:bodyPr wrap="square" rtlCol="0">
            <a:noAutofit/>
          </a:bodyPr>
          <a:lstStyle/>
          <a:p>
            <a:pPr defTabSz="914126">
              <a:lnSpc>
                <a:spcPct val="90000"/>
              </a:lnSpc>
              <a:spcBef>
                <a:spcPts val="1200"/>
              </a:spcBef>
            </a:pPr>
            <a:r>
              <a:rPr lang="de-DE" sz="1400" b="1" dirty="0">
                <a:latin typeface="Arial"/>
              </a:rPr>
              <a:t>Hauptgründe</a:t>
            </a:r>
            <a:r>
              <a:rPr lang="en-AU" sz="1400" b="1" cap="all" dirty="0">
                <a:latin typeface="Arial"/>
              </a:rPr>
              <a:t> </a:t>
            </a:r>
            <a:r>
              <a:rPr kumimoji="0" lang="de-DE" sz="1400" b="0" i="0" u="none" strike="noStrike" kern="1200" cap="all" spc="0" normalizeH="0" baseline="0" noProof="0" dirty="0">
                <a:ln>
                  <a:noFill/>
                </a:ln>
                <a:effectLst/>
                <a:uLnTx/>
                <a:uFillTx/>
                <a:latin typeface="Arial"/>
                <a:ea typeface="+mn-ea"/>
                <a:cs typeface="+mn-cs"/>
              </a:rPr>
              <a:t>(</a:t>
            </a:r>
            <a:r>
              <a:rPr kumimoji="0" lang="de-DE" sz="1400" b="0" i="0" u="none" strike="noStrike" kern="1200" cap="none" spc="0" normalizeH="0" baseline="0" noProof="0" dirty="0">
                <a:ln>
                  <a:noFill/>
                </a:ln>
                <a:effectLst/>
                <a:uLnTx/>
                <a:uFillTx/>
                <a:latin typeface="Arial"/>
                <a:ea typeface="+mn-ea"/>
                <a:cs typeface="+mn-cs"/>
              </a:rPr>
              <a:t>n</a:t>
            </a:r>
            <a:r>
              <a:rPr kumimoji="0" lang="de-DE" sz="1400" b="0" i="0" u="none" strike="noStrike" kern="1200" cap="all" spc="0" normalizeH="0" baseline="0" noProof="0" dirty="0">
                <a:ln>
                  <a:noFill/>
                </a:ln>
                <a:effectLst/>
                <a:uLnTx/>
                <a:uFillTx/>
                <a:latin typeface="Arial"/>
                <a:ea typeface="+mn-ea"/>
                <a:cs typeface="+mn-cs"/>
              </a:rPr>
              <a:t>=85)</a:t>
            </a:r>
            <a:endParaRPr lang="en-AU" sz="1400" b="1" cap="all" dirty="0">
              <a:latin typeface="Arial"/>
            </a:endParaRPr>
          </a:p>
        </p:txBody>
      </p:sp>
      <p:sp>
        <p:nvSpPr>
          <p:cNvPr id="43" name="TextBox 42">
            <a:extLst>
              <a:ext uri="{FF2B5EF4-FFF2-40B4-BE49-F238E27FC236}">
                <a16:creationId xmlns:a16="http://schemas.microsoft.com/office/drawing/2014/main" id="{E669DA73-55F6-455A-B57A-B0E79F832734}"/>
              </a:ext>
            </a:extLst>
          </p:cNvPr>
          <p:cNvSpPr txBox="1"/>
          <p:nvPr/>
        </p:nvSpPr>
        <p:spPr>
          <a:xfrm>
            <a:off x="7300624" y="3056574"/>
            <a:ext cx="2717896" cy="156680"/>
          </a:xfrm>
          <a:prstGeom prst="rect">
            <a:avLst/>
          </a:prstGeom>
          <a:noFill/>
        </p:spPr>
        <p:txBody>
          <a:bodyPr wrap="square" rtlCol="0">
            <a:noAutofit/>
          </a:bodyPr>
          <a:lstStyle/>
          <a:p>
            <a:pPr defTabSz="914126">
              <a:lnSpc>
                <a:spcPct val="90000"/>
              </a:lnSpc>
              <a:spcBef>
                <a:spcPts val="1200"/>
              </a:spcBef>
            </a:pPr>
            <a:r>
              <a:rPr lang="de-DE" sz="1400" b="1" dirty="0">
                <a:latin typeface="Arial"/>
              </a:rPr>
              <a:t>Hauptgründe</a:t>
            </a:r>
            <a:r>
              <a:rPr lang="en-AU" sz="1400" b="1" cap="all" dirty="0">
                <a:latin typeface="Arial"/>
              </a:rPr>
              <a:t> </a:t>
            </a:r>
            <a:r>
              <a:rPr kumimoji="0" lang="de-DE" sz="1400" b="0" i="0" u="none" strike="noStrike" kern="1200" cap="all" spc="0" normalizeH="0" baseline="0" noProof="0" dirty="0">
                <a:ln>
                  <a:noFill/>
                </a:ln>
                <a:effectLst/>
                <a:uLnTx/>
                <a:uFillTx/>
                <a:latin typeface="Arial"/>
                <a:ea typeface="+mn-ea"/>
                <a:cs typeface="+mn-cs"/>
              </a:rPr>
              <a:t>(</a:t>
            </a:r>
            <a:r>
              <a:rPr kumimoji="0" lang="de-DE" sz="1400" b="0" i="0" u="none" strike="noStrike" kern="1200" cap="none" spc="0" normalizeH="0" baseline="0" noProof="0" dirty="0">
                <a:ln>
                  <a:noFill/>
                </a:ln>
                <a:effectLst/>
                <a:uLnTx/>
                <a:uFillTx/>
                <a:latin typeface="Arial"/>
                <a:ea typeface="+mn-ea"/>
                <a:cs typeface="+mn-cs"/>
              </a:rPr>
              <a:t>n</a:t>
            </a:r>
            <a:r>
              <a:rPr kumimoji="0" lang="de-DE" sz="1400" b="0" i="0" u="none" strike="noStrike" kern="1200" cap="all" spc="0" normalizeH="0" baseline="0" noProof="0" dirty="0">
                <a:ln>
                  <a:noFill/>
                </a:ln>
                <a:effectLst/>
                <a:uLnTx/>
                <a:uFillTx/>
                <a:latin typeface="Arial"/>
                <a:ea typeface="+mn-ea"/>
                <a:cs typeface="+mn-cs"/>
              </a:rPr>
              <a:t>=5)</a:t>
            </a:r>
            <a:endParaRPr lang="en-AU" sz="1400" b="1" cap="all" dirty="0">
              <a:latin typeface="Arial"/>
            </a:endParaRPr>
          </a:p>
        </p:txBody>
      </p:sp>
      <p:sp>
        <p:nvSpPr>
          <p:cNvPr id="45" name="Text Placeholder 27">
            <a:extLst>
              <a:ext uri="{FF2B5EF4-FFF2-40B4-BE49-F238E27FC236}">
                <a16:creationId xmlns:a16="http://schemas.microsoft.com/office/drawing/2014/main" id="{7705AE22-6AE9-41CC-8051-038DAA17FED0}"/>
              </a:ext>
            </a:extLst>
          </p:cNvPr>
          <p:cNvSpPr txBox="1">
            <a:spLocks/>
          </p:cNvSpPr>
          <p:nvPr/>
        </p:nvSpPr>
        <p:spPr bwMode="gray">
          <a:xfrm>
            <a:off x="404786" y="5625593"/>
            <a:ext cx="11350457"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de-DE" sz="1400" dirty="0">
                <a:solidFill>
                  <a:schemeClr val="tx1"/>
                </a:solidFill>
                <a:latin typeface="Arial"/>
              </a:rPr>
              <a:t>Basis: Alle Patienten n=246</a:t>
            </a:r>
          </a:p>
          <a:p>
            <a:pPr marL="0" indent="0" defTabSz="914126">
              <a:buClr>
                <a:srgbClr val="F8971D"/>
              </a:buClr>
              <a:tabLst>
                <a:tab pos="173038" algn="r"/>
              </a:tabLst>
            </a:pPr>
            <a:r>
              <a:rPr lang="de-DE" sz="1400" b="1" dirty="0">
                <a:solidFill>
                  <a:schemeClr val="tx1"/>
                </a:solidFill>
                <a:latin typeface="Arial"/>
              </a:rPr>
              <a:t>Siehe Notizen für Fragestellung</a:t>
            </a:r>
          </a:p>
        </p:txBody>
      </p:sp>
      <p:sp>
        <p:nvSpPr>
          <p:cNvPr id="6" name="Rechteck 5">
            <a:extLst>
              <a:ext uri="{FF2B5EF4-FFF2-40B4-BE49-F238E27FC236}">
                <a16:creationId xmlns:a16="http://schemas.microsoft.com/office/drawing/2014/main" id="{009928DF-4802-4EEB-97E6-01B198A59E83}"/>
              </a:ext>
            </a:extLst>
          </p:cNvPr>
          <p:cNvSpPr/>
          <p:nvPr/>
        </p:nvSpPr>
        <p:spPr>
          <a:xfrm>
            <a:off x="3685752" y="1268760"/>
            <a:ext cx="3744416"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Gentest bei Diagnose angeboten?</a:t>
            </a:r>
          </a:p>
        </p:txBody>
      </p:sp>
      <p:graphicFrame>
        <p:nvGraphicFramePr>
          <p:cNvPr id="83" name="Tabelle 10">
            <a:extLst>
              <a:ext uri="{FF2B5EF4-FFF2-40B4-BE49-F238E27FC236}">
                <a16:creationId xmlns:a16="http://schemas.microsoft.com/office/drawing/2014/main" id="{D3DF2AF5-CD8A-483F-9810-85A16A77FA59}"/>
              </a:ext>
            </a:extLst>
          </p:cNvPr>
          <p:cNvGraphicFramePr>
            <a:graphicFrameLocks noGrp="1"/>
          </p:cNvGraphicFramePr>
          <p:nvPr>
            <p:extLst>
              <p:ext uri="{D42A27DB-BD31-4B8C-83A1-F6EECF244321}">
                <p14:modId xmlns:p14="http://schemas.microsoft.com/office/powerpoint/2010/main" val="1388483805"/>
              </p:ext>
            </p:extLst>
          </p:nvPr>
        </p:nvGraphicFramePr>
        <p:xfrm>
          <a:off x="7357157" y="3392084"/>
          <a:ext cx="3908982" cy="1754505"/>
        </p:xfrm>
        <a:graphic>
          <a:graphicData uri="http://schemas.openxmlformats.org/drawingml/2006/table">
            <a:tbl>
              <a:tblPr bandRow="1">
                <a:tableStyleId>{5C22544A-7EE6-4342-B048-85BDC9FD1C3A}</a:tableStyleId>
              </a:tblPr>
              <a:tblGrid>
                <a:gridCol w="3908982">
                  <a:extLst>
                    <a:ext uri="{9D8B030D-6E8A-4147-A177-3AD203B41FA5}">
                      <a16:colId xmlns:a16="http://schemas.microsoft.com/office/drawing/2014/main" val="2004679346"/>
                    </a:ext>
                  </a:extLst>
                </a:gridCol>
              </a:tblGrid>
              <a:tr h="120244">
                <a:tc>
                  <a:txBody>
                    <a:bodyPr/>
                    <a:lstStyle/>
                    <a:p>
                      <a:pPr marL="171450" indent="-171450" algn="l" fontAlgn="b">
                        <a:buFont typeface="Arial" panose="020B0604020202020204" pitchFamily="34" charset="0"/>
                        <a:buChar char="•"/>
                      </a:pPr>
                      <a:r>
                        <a:rPr lang="de-DE" sz="1400" b="0" i="0" u="none" strike="noStrike" dirty="0">
                          <a:solidFill>
                            <a:schemeClr val="tx1"/>
                          </a:solidFill>
                          <a:effectLst/>
                          <a:latin typeface="+mn-lt"/>
                        </a:rPr>
                        <a:t>War damals noch nicht möglich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2701451"/>
                  </a:ext>
                </a:extLst>
              </a:tr>
              <a:tr h="120244">
                <a:tc>
                  <a:txBody>
                    <a:bodyPr/>
                    <a:lstStyle/>
                    <a:p>
                      <a:pPr marL="171450" indent="-171450" algn="l" fontAlgn="b">
                        <a:buFont typeface="Arial" panose="020B0604020202020204" pitchFamily="34" charset="0"/>
                        <a:buChar char="•"/>
                      </a:pPr>
                      <a:r>
                        <a:rPr lang="de-DE" sz="1400" b="0" i="0" u="none" strike="noStrike" dirty="0">
                          <a:solidFill>
                            <a:schemeClr val="tx1"/>
                          </a:solidFill>
                          <a:effectLst/>
                          <a:latin typeface="+mn-lt"/>
                        </a:rPr>
                        <a:t>Wollte Familienplanung nicht von Ergebnissen abhängig machen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7858653"/>
                  </a:ext>
                </a:extLst>
              </a:tr>
              <a:tr h="120244">
                <a:tc>
                  <a:txBody>
                    <a:bodyPr/>
                    <a:lstStyle/>
                    <a:p>
                      <a:pPr marL="171450" indent="-171450" algn="l" fontAlgn="b">
                        <a:buFont typeface="Arial" panose="020B0604020202020204" pitchFamily="34" charset="0"/>
                        <a:buChar char="•"/>
                      </a:pPr>
                      <a:r>
                        <a:rPr lang="de-DE" sz="1400" b="0" i="0" u="none" strike="noStrike">
                          <a:solidFill>
                            <a:schemeClr val="tx1"/>
                          </a:solidFill>
                          <a:effectLst/>
                          <a:latin typeface="+mn-lt"/>
                        </a:rPr>
                        <a:t>Information über unsicheres Ergebnis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4570843"/>
                  </a:ext>
                </a:extLst>
              </a:tr>
              <a:tr h="120244">
                <a:tc>
                  <a:txBody>
                    <a:bodyPr/>
                    <a:lstStyle/>
                    <a:p>
                      <a:pPr marL="171450" indent="-171450" algn="l" fontAlgn="b">
                        <a:buFont typeface="Arial" panose="020B0604020202020204" pitchFamily="34" charset="0"/>
                        <a:buChar char="•"/>
                      </a:pPr>
                      <a:r>
                        <a:rPr lang="de-DE" sz="1400" b="0" i="0" u="none" strike="noStrike" dirty="0">
                          <a:solidFill>
                            <a:schemeClr val="tx1"/>
                          </a:solidFill>
                          <a:effectLst/>
                          <a:latin typeface="+mn-lt"/>
                        </a:rPr>
                        <a:t>Eher ausgeschlossen, dass ich die Krankheit weitervererbe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6254796"/>
                  </a:ext>
                </a:extLst>
              </a:tr>
              <a:tr h="120244">
                <a:tc>
                  <a:txBody>
                    <a:bodyPr/>
                    <a:lstStyle/>
                    <a:p>
                      <a:pPr marL="171450" indent="-171450" algn="l" fontAlgn="b">
                        <a:buFont typeface="Arial" panose="020B0604020202020204" pitchFamily="34" charset="0"/>
                        <a:buChar char="•"/>
                      </a:pPr>
                      <a:r>
                        <a:rPr lang="de-DE" sz="1400" b="0" i="0" u="none" strike="noStrike" dirty="0">
                          <a:solidFill>
                            <a:schemeClr val="tx1"/>
                          </a:solidFill>
                          <a:effectLst/>
                          <a:latin typeface="+mn-lt"/>
                        </a:rPr>
                        <a:t>Privat versichert / konnte die Kosten nicht vorauslegen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9261153"/>
                  </a:ext>
                </a:extLst>
              </a:tr>
            </a:tbl>
          </a:graphicData>
        </a:graphic>
      </p:graphicFrame>
      <p:sp>
        <p:nvSpPr>
          <p:cNvPr id="87" name="Rechteck 86">
            <a:extLst>
              <a:ext uri="{FF2B5EF4-FFF2-40B4-BE49-F238E27FC236}">
                <a16:creationId xmlns:a16="http://schemas.microsoft.com/office/drawing/2014/main" id="{473BA24E-E1EE-4E62-890F-0F9E87605222}"/>
              </a:ext>
            </a:extLst>
          </p:cNvPr>
          <p:cNvSpPr/>
          <p:nvPr/>
        </p:nvSpPr>
        <p:spPr>
          <a:xfrm>
            <a:off x="6780076" y="5921119"/>
            <a:ext cx="4341064" cy="4783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Siehe auch Slide 11 für Gentestnutzung auf Basis Total </a:t>
            </a:r>
          </a:p>
        </p:txBody>
      </p:sp>
      <p:grpSp>
        <p:nvGrpSpPr>
          <p:cNvPr id="32" name="Group 218">
            <a:extLst>
              <a:ext uri="{FF2B5EF4-FFF2-40B4-BE49-F238E27FC236}">
                <a16:creationId xmlns:a16="http://schemas.microsoft.com/office/drawing/2014/main" id="{0421166A-110F-41A3-BF5E-08EEDD71AFA8}"/>
              </a:ext>
            </a:extLst>
          </p:cNvPr>
          <p:cNvGrpSpPr>
            <a:grpSpLocks noChangeAspect="1"/>
          </p:cNvGrpSpPr>
          <p:nvPr/>
        </p:nvGrpSpPr>
        <p:grpSpPr>
          <a:xfrm>
            <a:off x="5257739" y="1850279"/>
            <a:ext cx="329322" cy="439269"/>
            <a:chOff x="-1057148" y="4409794"/>
            <a:chExt cx="776088" cy="1035190"/>
          </a:xfrm>
          <a:solidFill>
            <a:schemeClr val="tx1"/>
          </a:solidFill>
        </p:grpSpPr>
        <p:sp>
          <p:nvSpPr>
            <p:cNvPr id="34" name="Freeform 94">
              <a:extLst>
                <a:ext uri="{FF2B5EF4-FFF2-40B4-BE49-F238E27FC236}">
                  <a16:creationId xmlns:a16="http://schemas.microsoft.com/office/drawing/2014/main" id="{4817ABDF-0F07-49A0-8D18-EF20B2DC02A2}"/>
                </a:ext>
              </a:extLst>
            </p:cNvPr>
            <p:cNvSpPr>
              <a:spLocks/>
            </p:cNvSpPr>
            <p:nvPr/>
          </p:nvSpPr>
          <p:spPr bwMode="auto">
            <a:xfrm>
              <a:off x="-1057148" y="4446982"/>
              <a:ext cx="776088" cy="998002"/>
            </a:xfrm>
            <a:custGeom>
              <a:avLst/>
              <a:gdLst/>
              <a:ahLst/>
              <a:cxnLst>
                <a:cxn ang="0">
                  <a:pos x="531" y="13"/>
                </a:cxn>
                <a:cxn ang="0">
                  <a:pos x="498" y="7"/>
                </a:cxn>
                <a:cxn ang="0">
                  <a:pos x="357" y="106"/>
                </a:cxn>
                <a:cxn ang="0">
                  <a:pos x="271" y="120"/>
                </a:cxn>
                <a:cxn ang="0">
                  <a:pos x="271" y="120"/>
                </a:cxn>
                <a:cxn ang="0">
                  <a:pos x="270" y="120"/>
                </a:cxn>
                <a:cxn ang="0">
                  <a:pos x="268" y="120"/>
                </a:cxn>
                <a:cxn ang="0">
                  <a:pos x="268" y="120"/>
                </a:cxn>
                <a:cxn ang="0">
                  <a:pos x="182" y="106"/>
                </a:cxn>
                <a:cxn ang="0">
                  <a:pos x="41" y="7"/>
                </a:cxn>
                <a:cxn ang="0">
                  <a:pos x="8" y="13"/>
                </a:cxn>
                <a:cxn ang="0">
                  <a:pos x="14" y="47"/>
                </a:cxn>
                <a:cxn ang="0">
                  <a:pos x="141" y="136"/>
                </a:cxn>
                <a:cxn ang="0">
                  <a:pos x="193" y="178"/>
                </a:cxn>
                <a:cxn ang="0">
                  <a:pos x="193" y="358"/>
                </a:cxn>
                <a:cxn ang="0">
                  <a:pos x="193" y="359"/>
                </a:cxn>
                <a:cxn ang="0">
                  <a:pos x="193" y="656"/>
                </a:cxn>
                <a:cxn ang="0">
                  <a:pos x="230" y="693"/>
                </a:cxn>
                <a:cxn ang="0">
                  <a:pos x="266" y="656"/>
                </a:cxn>
                <a:cxn ang="0">
                  <a:pos x="266" y="407"/>
                </a:cxn>
                <a:cxn ang="0">
                  <a:pos x="271" y="407"/>
                </a:cxn>
                <a:cxn ang="0">
                  <a:pos x="271" y="656"/>
                </a:cxn>
                <a:cxn ang="0">
                  <a:pos x="307" y="693"/>
                </a:cxn>
                <a:cxn ang="0">
                  <a:pos x="344" y="656"/>
                </a:cxn>
                <a:cxn ang="0">
                  <a:pos x="344" y="359"/>
                </a:cxn>
                <a:cxn ang="0">
                  <a:pos x="344" y="358"/>
                </a:cxn>
                <a:cxn ang="0">
                  <a:pos x="344" y="181"/>
                </a:cxn>
                <a:cxn ang="0">
                  <a:pos x="398" y="136"/>
                </a:cxn>
                <a:cxn ang="0">
                  <a:pos x="525" y="47"/>
                </a:cxn>
                <a:cxn ang="0">
                  <a:pos x="531" y="13"/>
                </a:cxn>
              </a:cxnLst>
              <a:rect l="0" t="0" r="r" b="b"/>
              <a:pathLst>
                <a:path w="539" h="693">
                  <a:moveTo>
                    <a:pt x="531" y="13"/>
                  </a:moveTo>
                  <a:cubicBezTo>
                    <a:pt x="524" y="2"/>
                    <a:pt x="509" y="0"/>
                    <a:pt x="498" y="7"/>
                  </a:cubicBezTo>
                  <a:cubicBezTo>
                    <a:pt x="357" y="106"/>
                    <a:pt x="357" y="106"/>
                    <a:pt x="357" y="106"/>
                  </a:cubicBezTo>
                  <a:cubicBezTo>
                    <a:pt x="332" y="122"/>
                    <a:pt x="318" y="121"/>
                    <a:pt x="271" y="120"/>
                  </a:cubicBezTo>
                  <a:cubicBezTo>
                    <a:pt x="271" y="120"/>
                    <a:pt x="271" y="120"/>
                    <a:pt x="271" y="120"/>
                  </a:cubicBezTo>
                  <a:cubicBezTo>
                    <a:pt x="270" y="120"/>
                    <a:pt x="270" y="120"/>
                    <a:pt x="270" y="120"/>
                  </a:cubicBezTo>
                  <a:cubicBezTo>
                    <a:pt x="269" y="120"/>
                    <a:pt x="269" y="120"/>
                    <a:pt x="268" y="120"/>
                  </a:cubicBezTo>
                  <a:cubicBezTo>
                    <a:pt x="268" y="120"/>
                    <a:pt x="268" y="120"/>
                    <a:pt x="268" y="120"/>
                  </a:cubicBezTo>
                  <a:cubicBezTo>
                    <a:pt x="222" y="121"/>
                    <a:pt x="207" y="122"/>
                    <a:pt x="182" y="106"/>
                  </a:cubicBezTo>
                  <a:cubicBezTo>
                    <a:pt x="41" y="7"/>
                    <a:pt x="41" y="7"/>
                    <a:pt x="41" y="7"/>
                  </a:cubicBezTo>
                  <a:cubicBezTo>
                    <a:pt x="31" y="0"/>
                    <a:pt x="16" y="2"/>
                    <a:pt x="8" y="13"/>
                  </a:cubicBezTo>
                  <a:cubicBezTo>
                    <a:pt x="0" y="24"/>
                    <a:pt x="3" y="39"/>
                    <a:pt x="14" y="47"/>
                  </a:cubicBezTo>
                  <a:cubicBezTo>
                    <a:pt x="141" y="136"/>
                    <a:pt x="141" y="136"/>
                    <a:pt x="141" y="136"/>
                  </a:cubicBezTo>
                  <a:cubicBezTo>
                    <a:pt x="162" y="154"/>
                    <a:pt x="186" y="170"/>
                    <a:pt x="193" y="178"/>
                  </a:cubicBezTo>
                  <a:cubicBezTo>
                    <a:pt x="193" y="358"/>
                    <a:pt x="193" y="358"/>
                    <a:pt x="193" y="358"/>
                  </a:cubicBezTo>
                  <a:cubicBezTo>
                    <a:pt x="193" y="359"/>
                    <a:pt x="193" y="359"/>
                    <a:pt x="193" y="359"/>
                  </a:cubicBezTo>
                  <a:cubicBezTo>
                    <a:pt x="193" y="656"/>
                    <a:pt x="193" y="656"/>
                    <a:pt x="193" y="656"/>
                  </a:cubicBezTo>
                  <a:cubicBezTo>
                    <a:pt x="193" y="676"/>
                    <a:pt x="209" y="693"/>
                    <a:pt x="230" y="693"/>
                  </a:cubicBezTo>
                  <a:cubicBezTo>
                    <a:pt x="250" y="693"/>
                    <a:pt x="266" y="676"/>
                    <a:pt x="266" y="656"/>
                  </a:cubicBezTo>
                  <a:cubicBezTo>
                    <a:pt x="266" y="407"/>
                    <a:pt x="266" y="407"/>
                    <a:pt x="266" y="407"/>
                  </a:cubicBezTo>
                  <a:cubicBezTo>
                    <a:pt x="271" y="407"/>
                    <a:pt x="271" y="407"/>
                    <a:pt x="271" y="407"/>
                  </a:cubicBezTo>
                  <a:cubicBezTo>
                    <a:pt x="271" y="656"/>
                    <a:pt x="271" y="656"/>
                    <a:pt x="271" y="656"/>
                  </a:cubicBezTo>
                  <a:cubicBezTo>
                    <a:pt x="271" y="676"/>
                    <a:pt x="287" y="693"/>
                    <a:pt x="307" y="693"/>
                  </a:cubicBezTo>
                  <a:cubicBezTo>
                    <a:pt x="327" y="693"/>
                    <a:pt x="344" y="676"/>
                    <a:pt x="344" y="656"/>
                  </a:cubicBezTo>
                  <a:cubicBezTo>
                    <a:pt x="344" y="359"/>
                    <a:pt x="344" y="359"/>
                    <a:pt x="344" y="359"/>
                  </a:cubicBezTo>
                  <a:cubicBezTo>
                    <a:pt x="344" y="358"/>
                    <a:pt x="344" y="358"/>
                    <a:pt x="344" y="358"/>
                  </a:cubicBezTo>
                  <a:cubicBezTo>
                    <a:pt x="344" y="181"/>
                    <a:pt x="344" y="181"/>
                    <a:pt x="344" y="181"/>
                  </a:cubicBezTo>
                  <a:cubicBezTo>
                    <a:pt x="344" y="176"/>
                    <a:pt x="373" y="157"/>
                    <a:pt x="398" y="136"/>
                  </a:cubicBezTo>
                  <a:cubicBezTo>
                    <a:pt x="525" y="47"/>
                    <a:pt x="525" y="47"/>
                    <a:pt x="525" y="47"/>
                  </a:cubicBezTo>
                  <a:cubicBezTo>
                    <a:pt x="536" y="39"/>
                    <a:pt x="539" y="24"/>
                    <a:pt x="531"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sp>
          <p:nvSpPr>
            <p:cNvPr id="35" name="Oval 95">
              <a:extLst>
                <a:ext uri="{FF2B5EF4-FFF2-40B4-BE49-F238E27FC236}">
                  <a16:creationId xmlns:a16="http://schemas.microsoft.com/office/drawing/2014/main" id="{727C7A38-7740-4047-B69E-78D10CC27744}"/>
                </a:ext>
              </a:extLst>
            </p:cNvPr>
            <p:cNvSpPr>
              <a:spLocks noChangeArrowheads="1"/>
            </p:cNvSpPr>
            <p:nvPr/>
          </p:nvSpPr>
          <p:spPr bwMode="auto">
            <a:xfrm>
              <a:off x="-777317" y="4409794"/>
              <a:ext cx="196918" cy="19691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grpSp>
      <p:pic>
        <p:nvPicPr>
          <p:cNvPr id="2" name="Grafik 1">
            <a:extLst>
              <a:ext uri="{FF2B5EF4-FFF2-40B4-BE49-F238E27FC236}">
                <a16:creationId xmlns:a16="http://schemas.microsoft.com/office/drawing/2014/main" id="{4F66C61E-21A0-41D9-87A5-2C83705800C2}"/>
              </a:ext>
            </a:extLst>
          </p:cNvPr>
          <p:cNvPicPr>
            <a:picLocks noChangeAspect="1"/>
          </p:cNvPicPr>
          <p:nvPr/>
        </p:nvPicPr>
        <p:blipFill>
          <a:blip r:embed="rId4"/>
          <a:stretch>
            <a:fillRect/>
          </a:stretch>
        </p:blipFill>
        <p:spPr>
          <a:xfrm>
            <a:off x="5549228" y="2151073"/>
            <a:ext cx="420660" cy="251370"/>
          </a:xfrm>
          <a:prstGeom prst="rect">
            <a:avLst/>
          </a:prstGeom>
        </p:spPr>
      </p:pic>
      <p:pic>
        <p:nvPicPr>
          <p:cNvPr id="3" name="Grafik 2">
            <a:extLst>
              <a:ext uri="{FF2B5EF4-FFF2-40B4-BE49-F238E27FC236}">
                <a16:creationId xmlns:a16="http://schemas.microsoft.com/office/drawing/2014/main" id="{A245CD2F-815A-47E5-ADA5-AB4FB026E6BC}"/>
              </a:ext>
            </a:extLst>
          </p:cNvPr>
          <p:cNvPicPr>
            <a:picLocks noChangeAspect="1"/>
          </p:cNvPicPr>
          <p:nvPr/>
        </p:nvPicPr>
        <p:blipFill>
          <a:blip r:embed="rId5"/>
          <a:stretch>
            <a:fillRect/>
          </a:stretch>
        </p:blipFill>
        <p:spPr>
          <a:xfrm>
            <a:off x="5615641" y="1780414"/>
            <a:ext cx="420660" cy="365792"/>
          </a:xfrm>
          <a:prstGeom prst="rect">
            <a:avLst/>
          </a:prstGeom>
        </p:spPr>
      </p:pic>
      <p:pic>
        <p:nvPicPr>
          <p:cNvPr id="7" name="Grafik 6">
            <a:extLst>
              <a:ext uri="{FF2B5EF4-FFF2-40B4-BE49-F238E27FC236}">
                <a16:creationId xmlns:a16="http://schemas.microsoft.com/office/drawing/2014/main" id="{B7781120-BEC6-46EA-A34C-69F5BD9FDAB5}"/>
              </a:ext>
            </a:extLst>
          </p:cNvPr>
          <p:cNvPicPr>
            <a:picLocks noChangeAspect="1"/>
          </p:cNvPicPr>
          <p:nvPr/>
        </p:nvPicPr>
        <p:blipFill>
          <a:blip r:embed="rId6"/>
          <a:stretch>
            <a:fillRect/>
          </a:stretch>
        </p:blipFill>
        <p:spPr>
          <a:xfrm>
            <a:off x="6036301" y="1989221"/>
            <a:ext cx="499915" cy="451143"/>
          </a:xfrm>
          <a:prstGeom prst="rect">
            <a:avLst/>
          </a:prstGeom>
        </p:spPr>
      </p:pic>
    </p:spTree>
    <p:extLst>
      <p:ext uri="{BB962C8B-B14F-4D97-AF65-F5344CB8AC3E}">
        <p14:creationId xmlns:p14="http://schemas.microsoft.com/office/powerpoint/2010/main" val="381868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0">
            <a:extLst>
              <a:ext uri="{FF2B5EF4-FFF2-40B4-BE49-F238E27FC236}">
                <a16:creationId xmlns:a16="http://schemas.microsoft.com/office/drawing/2014/main" id="{56869DFE-D2CC-4B43-A801-A42B9B3418FF}"/>
              </a:ext>
            </a:extLst>
          </p:cNvPr>
          <p:cNvSpPr/>
          <p:nvPr/>
        </p:nvSpPr>
        <p:spPr bwMode="gray">
          <a:xfrm>
            <a:off x="479376" y="2553493"/>
            <a:ext cx="11125236" cy="2685872"/>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4" name="Foliennummernplatzhalter 3">
            <a:extLst>
              <a:ext uri="{FF2B5EF4-FFF2-40B4-BE49-F238E27FC236}">
                <a16:creationId xmlns:a16="http://schemas.microsoft.com/office/drawing/2014/main" id="{3D8C5B69-1140-4A06-80B1-FF6F50F5C02B}"/>
              </a:ext>
            </a:extLst>
          </p:cNvPr>
          <p:cNvSpPr>
            <a:spLocks noGrp="1"/>
          </p:cNvSpPr>
          <p:nvPr>
            <p:ph type="sldNum" sz="quarter" idx="18"/>
          </p:nvPr>
        </p:nvSpPr>
        <p:spPr/>
        <p:txBody>
          <a:bodyPr/>
          <a:lstStyle/>
          <a:p>
            <a:fld id="{D61AABEC-672F-4B68-B914-690DA978312C}" type="slidenum">
              <a:rPr lang="en-GB" smtClean="0"/>
              <a:pPr/>
              <a:t>32</a:t>
            </a:fld>
            <a:r>
              <a:rPr lang="en-GB"/>
              <a:t> ‒ </a:t>
            </a:r>
            <a:endParaRPr lang="en-GB" dirty="0"/>
          </a:p>
        </p:txBody>
      </p:sp>
      <p:sp>
        <p:nvSpPr>
          <p:cNvPr id="5" name="Titel 4">
            <a:extLst>
              <a:ext uri="{FF2B5EF4-FFF2-40B4-BE49-F238E27FC236}">
                <a16:creationId xmlns:a16="http://schemas.microsoft.com/office/drawing/2014/main" id="{AE8F4681-8291-4919-A9DB-833B665CE00D}"/>
              </a:ext>
            </a:extLst>
          </p:cNvPr>
          <p:cNvSpPr>
            <a:spLocks noGrp="1"/>
          </p:cNvSpPr>
          <p:nvPr>
            <p:ph type="title"/>
          </p:nvPr>
        </p:nvSpPr>
        <p:spPr>
          <a:xfrm>
            <a:off x="404786" y="382816"/>
            <a:ext cx="11382428" cy="1089529"/>
          </a:xfrm>
        </p:spPr>
        <p:txBody>
          <a:bodyPr/>
          <a:lstStyle/>
          <a:p>
            <a:r>
              <a:rPr lang="de-DE" sz="2400" cap="none" dirty="0">
                <a:solidFill>
                  <a:schemeClr val="tx1"/>
                </a:solidFill>
              </a:rPr>
              <a:t>Knapp 2/3 hat keinen Gentest bei Diagnose angeboten bekommen, hauptsächlich ältere Patienten. Die Hälfte davon hat den Gentest später nachgeholt.</a:t>
            </a:r>
          </a:p>
        </p:txBody>
      </p:sp>
      <p:sp>
        <p:nvSpPr>
          <p:cNvPr id="14" name="Textfeld 13">
            <a:extLst>
              <a:ext uri="{FF2B5EF4-FFF2-40B4-BE49-F238E27FC236}">
                <a16:creationId xmlns:a16="http://schemas.microsoft.com/office/drawing/2014/main" id="{1E13F5AC-05A4-4AA6-8DA8-C6AD36BD3E8B}"/>
              </a:ext>
            </a:extLst>
          </p:cNvPr>
          <p:cNvSpPr txBox="1"/>
          <p:nvPr/>
        </p:nvSpPr>
        <p:spPr>
          <a:xfrm>
            <a:off x="4803731" y="1846569"/>
            <a:ext cx="1332100" cy="369332"/>
          </a:xfrm>
          <a:prstGeom prst="rect">
            <a:avLst/>
          </a:prstGeom>
          <a:noFill/>
        </p:spPr>
        <p:txBody>
          <a:bodyPr wrap="square" rtlCol="0">
            <a:spAutoFit/>
          </a:bodyPr>
          <a:lstStyle/>
          <a:p>
            <a:pPr algn="ctr"/>
            <a:r>
              <a:rPr lang="de-DE" b="1" dirty="0"/>
              <a:t>63% </a:t>
            </a:r>
            <a:r>
              <a:rPr lang="de-DE" sz="1600" b="1" dirty="0"/>
              <a:t>Nein</a:t>
            </a:r>
            <a:endParaRPr lang="de-DE" b="1" dirty="0"/>
          </a:p>
        </p:txBody>
      </p:sp>
      <p:cxnSp>
        <p:nvCxnSpPr>
          <p:cNvPr id="24" name="Gerade Verbindung mit Pfeil 23">
            <a:extLst>
              <a:ext uri="{FF2B5EF4-FFF2-40B4-BE49-F238E27FC236}">
                <a16:creationId xmlns:a16="http://schemas.microsoft.com/office/drawing/2014/main" id="{7455EE8D-34D5-4322-9342-94D937D4EDBE}"/>
              </a:ext>
            </a:extLst>
          </p:cNvPr>
          <p:cNvCxnSpPr>
            <a:cxnSpLocks/>
          </p:cNvCxnSpPr>
          <p:nvPr/>
        </p:nvCxnSpPr>
        <p:spPr>
          <a:xfrm>
            <a:off x="5555940" y="2209792"/>
            <a:ext cx="0" cy="3226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5EDB65CB-DA42-403D-9F36-F69C0BE185A4}"/>
              </a:ext>
            </a:extLst>
          </p:cNvPr>
          <p:cNvSpPr txBox="1"/>
          <p:nvPr/>
        </p:nvSpPr>
        <p:spPr>
          <a:xfrm>
            <a:off x="478046" y="2550008"/>
            <a:ext cx="2977370" cy="615553"/>
          </a:xfrm>
          <a:prstGeom prst="rect">
            <a:avLst/>
          </a:prstGeom>
          <a:noFill/>
        </p:spPr>
        <p:txBody>
          <a:bodyPr wrap="square" rtlCol="0">
            <a:spAutoFit/>
          </a:bodyPr>
          <a:lstStyle/>
          <a:p>
            <a:pPr algn="ctr"/>
            <a:r>
              <a:rPr lang="de-DE" b="1" dirty="0"/>
              <a:t>43% </a:t>
            </a:r>
            <a:r>
              <a:rPr lang="de-DE" sz="1600" b="1" dirty="0"/>
              <a:t>zu einem späteren Zeitpunkt Gentest veranlasst</a:t>
            </a:r>
            <a:endParaRPr lang="de-DE" b="1" dirty="0"/>
          </a:p>
        </p:txBody>
      </p:sp>
      <p:sp>
        <p:nvSpPr>
          <p:cNvPr id="31" name="Textfeld 30">
            <a:extLst>
              <a:ext uri="{FF2B5EF4-FFF2-40B4-BE49-F238E27FC236}">
                <a16:creationId xmlns:a16="http://schemas.microsoft.com/office/drawing/2014/main" id="{32205211-E0C3-43D2-8C0B-E73CDB41C7C1}"/>
              </a:ext>
            </a:extLst>
          </p:cNvPr>
          <p:cNvSpPr txBox="1"/>
          <p:nvPr/>
        </p:nvSpPr>
        <p:spPr>
          <a:xfrm>
            <a:off x="4140460" y="2654638"/>
            <a:ext cx="3755740" cy="338554"/>
          </a:xfrm>
          <a:prstGeom prst="rect">
            <a:avLst/>
          </a:prstGeom>
          <a:noFill/>
        </p:spPr>
        <p:txBody>
          <a:bodyPr wrap="square" rtlCol="0">
            <a:spAutoFit/>
          </a:bodyPr>
          <a:lstStyle/>
          <a:p>
            <a:r>
              <a:rPr lang="de-DE" sz="1600" b="1" dirty="0"/>
              <a:t>Ø 20 Jahre </a:t>
            </a:r>
            <a:r>
              <a:rPr lang="de-DE" sz="1600" dirty="0"/>
              <a:t>nach Diagnosestellung</a:t>
            </a:r>
          </a:p>
        </p:txBody>
      </p:sp>
      <p:sp>
        <p:nvSpPr>
          <p:cNvPr id="32" name="Pfeil: nach rechts 31">
            <a:extLst>
              <a:ext uri="{FF2B5EF4-FFF2-40B4-BE49-F238E27FC236}">
                <a16:creationId xmlns:a16="http://schemas.microsoft.com/office/drawing/2014/main" id="{79785E22-466C-4909-85EB-CE2AC68FE202}"/>
              </a:ext>
            </a:extLst>
          </p:cNvPr>
          <p:cNvSpPr/>
          <p:nvPr/>
        </p:nvSpPr>
        <p:spPr>
          <a:xfrm>
            <a:off x="3787984" y="2742205"/>
            <a:ext cx="252028" cy="2046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extBox 42">
            <a:extLst>
              <a:ext uri="{FF2B5EF4-FFF2-40B4-BE49-F238E27FC236}">
                <a16:creationId xmlns:a16="http://schemas.microsoft.com/office/drawing/2014/main" id="{0B14DB00-6BD4-4B8B-9D63-9D41C82EA3FB}"/>
              </a:ext>
            </a:extLst>
          </p:cNvPr>
          <p:cNvSpPr txBox="1"/>
          <p:nvPr/>
        </p:nvSpPr>
        <p:spPr>
          <a:xfrm>
            <a:off x="4140460" y="3116629"/>
            <a:ext cx="3845031" cy="208052"/>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Hauptgründe</a:t>
            </a:r>
            <a:r>
              <a:rPr lang="en-AU" sz="1400" b="1" cap="all" dirty="0">
                <a:latin typeface="Arial"/>
              </a:rPr>
              <a:t> </a:t>
            </a:r>
            <a:r>
              <a:rPr kumimoji="0" lang="de-DE" sz="1400" b="0" i="0" u="none" strike="noStrike" kern="1200" cap="all" spc="0" normalizeH="0" baseline="0" noProof="0" dirty="0">
                <a:ln>
                  <a:noFill/>
                </a:ln>
                <a:effectLst/>
                <a:uLnTx/>
                <a:uFillTx/>
                <a:latin typeface="Arial"/>
                <a:ea typeface="+mn-ea"/>
                <a:cs typeface="+mn-cs"/>
              </a:rPr>
              <a:t>(</a:t>
            </a:r>
            <a:r>
              <a:rPr kumimoji="0" lang="de-DE" sz="1400" b="0" i="0" u="none" strike="noStrike" kern="1200" cap="none" spc="0" normalizeH="0" baseline="0" noProof="0" dirty="0">
                <a:ln>
                  <a:noFill/>
                </a:ln>
                <a:effectLst/>
                <a:uLnTx/>
                <a:uFillTx/>
                <a:latin typeface="Arial"/>
                <a:ea typeface="+mn-ea"/>
                <a:cs typeface="+mn-cs"/>
              </a:rPr>
              <a:t>n</a:t>
            </a:r>
            <a:r>
              <a:rPr kumimoji="0" lang="de-DE" sz="1400" b="0" i="0" u="none" strike="noStrike" kern="1200" cap="all" spc="0" normalizeH="0" baseline="0" noProof="0" dirty="0">
                <a:ln>
                  <a:noFill/>
                </a:ln>
                <a:effectLst/>
                <a:uLnTx/>
                <a:uFillTx/>
                <a:latin typeface="Arial"/>
                <a:ea typeface="+mn-ea"/>
                <a:cs typeface="+mn-cs"/>
              </a:rPr>
              <a:t>=66)</a:t>
            </a:r>
            <a:endParaRPr lang="en-AU" sz="1400" b="1" cap="all" dirty="0">
              <a:latin typeface="Arial"/>
            </a:endParaRPr>
          </a:p>
        </p:txBody>
      </p:sp>
      <p:sp>
        <p:nvSpPr>
          <p:cNvPr id="45" name="Text Placeholder 27">
            <a:extLst>
              <a:ext uri="{FF2B5EF4-FFF2-40B4-BE49-F238E27FC236}">
                <a16:creationId xmlns:a16="http://schemas.microsoft.com/office/drawing/2014/main" id="{7705AE22-6AE9-41CC-8051-038DAA17FED0}"/>
              </a:ext>
            </a:extLst>
          </p:cNvPr>
          <p:cNvSpPr txBox="1">
            <a:spLocks/>
          </p:cNvSpPr>
          <p:nvPr/>
        </p:nvSpPr>
        <p:spPr bwMode="gray">
          <a:xfrm>
            <a:off x="454759" y="5542468"/>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n=246</a:t>
            </a:r>
          </a:p>
          <a:p>
            <a:pPr marL="0" indent="0" defTabSz="914126">
              <a:buClr>
                <a:srgbClr val="F8971D"/>
              </a:buClr>
              <a:tabLst>
                <a:tab pos="173038" algn="r"/>
              </a:tabLst>
            </a:pPr>
            <a:r>
              <a:rPr lang="de-DE" sz="1400" b="1" dirty="0">
                <a:solidFill>
                  <a:schemeClr val="tx1"/>
                </a:solidFill>
                <a:latin typeface="Arial"/>
              </a:rPr>
              <a:t>Siehe Notizen für Fragestellung</a:t>
            </a:r>
          </a:p>
          <a:p>
            <a:pPr marL="0" indent="0" defTabSz="914126">
              <a:buClr>
                <a:srgbClr val="F8971D"/>
              </a:buClr>
              <a:tabLst>
                <a:tab pos="173038" algn="r"/>
              </a:tabLst>
            </a:pPr>
            <a:endParaRPr lang="en-AU" sz="1400" dirty="0">
              <a:solidFill>
                <a:schemeClr val="tx1"/>
              </a:solidFill>
              <a:latin typeface="Arial"/>
            </a:endParaRPr>
          </a:p>
        </p:txBody>
      </p:sp>
      <p:graphicFrame>
        <p:nvGraphicFramePr>
          <p:cNvPr id="49" name="Diagramm 48">
            <a:extLst>
              <a:ext uri="{FF2B5EF4-FFF2-40B4-BE49-F238E27FC236}">
                <a16:creationId xmlns:a16="http://schemas.microsoft.com/office/drawing/2014/main" id="{D3C96927-CA33-4AB6-9789-1F6EDD9926DD}"/>
              </a:ext>
            </a:extLst>
          </p:cNvPr>
          <p:cNvGraphicFramePr/>
          <p:nvPr>
            <p:extLst>
              <p:ext uri="{D42A27DB-BD31-4B8C-83A1-F6EECF244321}">
                <p14:modId xmlns:p14="http://schemas.microsoft.com/office/powerpoint/2010/main" val="1185820435"/>
              </p:ext>
            </p:extLst>
          </p:nvPr>
        </p:nvGraphicFramePr>
        <p:xfrm>
          <a:off x="1235460" y="3379928"/>
          <a:ext cx="10117124" cy="185943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hteck 5">
            <a:extLst>
              <a:ext uri="{FF2B5EF4-FFF2-40B4-BE49-F238E27FC236}">
                <a16:creationId xmlns:a16="http://schemas.microsoft.com/office/drawing/2014/main" id="{009928DF-4802-4EEB-97E6-01B198A59E83}"/>
              </a:ext>
            </a:extLst>
          </p:cNvPr>
          <p:cNvSpPr/>
          <p:nvPr/>
        </p:nvSpPr>
        <p:spPr>
          <a:xfrm>
            <a:off x="3905222" y="1232756"/>
            <a:ext cx="3744416"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Gentest bei Diagnose angeboten?</a:t>
            </a:r>
          </a:p>
        </p:txBody>
      </p:sp>
      <p:sp>
        <p:nvSpPr>
          <p:cNvPr id="87" name="Rechteck 86">
            <a:extLst>
              <a:ext uri="{FF2B5EF4-FFF2-40B4-BE49-F238E27FC236}">
                <a16:creationId xmlns:a16="http://schemas.microsoft.com/office/drawing/2014/main" id="{473BA24E-E1EE-4E62-890F-0F9E87605222}"/>
              </a:ext>
            </a:extLst>
          </p:cNvPr>
          <p:cNvSpPr/>
          <p:nvPr/>
        </p:nvSpPr>
        <p:spPr>
          <a:xfrm>
            <a:off x="7212124" y="5978060"/>
            <a:ext cx="3873012" cy="497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Siehe auch Slide 11 für Gentestnutzung auf Basis Total </a:t>
            </a:r>
          </a:p>
        </p:txBody>
      </p:sp>
      <p:cxnSp>
        <p:nvCxnSpPr>
          <p:cNvPr id="78" name="Gerade Verbindung mit Pfeil 77">
            <a:extLst>
              <a:ext uri="{FF2B5EF4-FFF2-40B4-BE49-F238E27FC236}">
                <a16:creationId xmlns:a16="http://schemas.microsoft.com/office/drawing/2014/main" id="{7B74178E-F50F-48D5-BE2B-B8C921BBC2D8}"/>
              </a:ext>
            </a:extLst>
          </p:cNvPr>
          <p:cNvCxnSpPr>
            <a:cxnSpLocks/>
          </p:cNvCxnSpPr>
          <p:nvPr/>
        </p:nvCxnSpPr>
        <p:spPr>
          <a:xfrm>
            <a:off x="5555940" y="1523918"/>
            <a:ext cx="0" cy="3226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37660A8B-3C7B-4A55-B922-7FB7570CC676}"/>
              </a:ext>
            </a:extLst>
          </p:cNvPr>
          <p:cNvPicPr>
            <a:picLocks noChangeAspect="1"/>
          </p:cNvPicPr>
          <p:nvPr/>
        </p:nvPicPr>
        <p:blipFill>
          <a:blip r:embed="rId4"/>
          <a:stretch>
            <a:fillRect/>
          </a:stretch>
        </p:blipFill>
        <p:spPr>
          <a:xfrm>
            <a:off x="6018185" y="1707587"/>
            <a:ext cx="377006" cy="662058"/>
          </a:xfrm>
          <a:prstGeom prst="rect">
            <a:avLst/>
          </a:prstGeom>
        </p:spPr>
      </p:pic>
      <p:grpSp>
        <p:nvGrpSpPr>
          <p:cNvPr id="42" name="Group 643">
            <a:extLst>
              <a:ext uri="{FF2B5EF4-FFF2-40B4-BE49-F238E27FC236}">
                <a16:creationId xmlns:a16="http://schemas.microsoft.com/office/drawing/2014/main" id="{48E067D6-6107-46CF-A189-5ADB5BD80A74}"/>
              </a:ext>
            </a:extLst>
          </p:cNvPr>
          <p:cNvGrpSpPr>
            <a:grpSpLocks noChangeAspect="1"/>
          </p:cNvGrpSpPr>
          <p:nvPr/>
        </p:nvGrpSpPr>
        <p:grpSpPr>
          <a:xfrm>
            <a:off x="6478621" y="1812222"/>
            <a:ext cx="499421" cy="422725"/>
            <a:chOff x="5867401" y="2951164"/>
            <a:chExt cx="444500" cy="376238"/>
          </a:xfrm>
        </p:grpSpPr>
        <p:sp>
          <p:nvSpPr>
            <p:cNvPr id="43" name="Freeform 136">
              <a:extLst>
                <a:ext uri="{FF2B5EF4-FFF2-40B4-BE49-F238E27FC236}">
                  <a16:creationId xmlns:a16="http://schemas.microsoft.com/office/drawing/2014/main" id="{E9FD9C76-69BD-4DB1-B108-1B768D314DCA}"/>
                </a:ext>
              </a:extLst>
            </p:cNvPr>
            <p:cNvSpPr>
              <a:spLocks/>
            </p:cNvSpPr>
            <p:nvPr/>
          </p:nvSpPr>
          <p:spPr bwMode="auto">
            <a:xfrm>
              <a:off x="6005513" y="2951164"/>
              <a:ext cx="169863" cy="60325"/>
            </a:xfrm>
            <a:custGeom>
              <a:avLst/>
              <a:gdLst/>
              <a:ahLst/>
              <a:cxnLst>
                <a:cxn ang="0">
                  <a:pos x="18" y="34"/>
                </a:cxn>
                <a:cxn ang="0">
                  <a:pos x="34" y="18"/>
                </a:cxn>
                <a:cxn ang="0">
                  <a:pos x="119" y="18"/>
                </a:cxn>
                <a:cxn ang="0">
                  <a:pos x="135" y="34"/>
                </a:cxn>
                <a:cxn ang="0">
                  <a:pos x="135" y="54"/>
                </a:cxn>
                <a:cxn ang="0">
                  <a:pos x="153" y="54"/>
                </a:cxn>
                <a:cxn ang="0">
                  <a:pos x="153" y="34"/>
                </a:cxn>
                <a:cxn ang="0">
                  <a:pos x="119" y="0"/>
                </a:cxn>
                <a:cxn ang="0">
                  <a:pos x="34" y="0"/>
                </a:cxn>
                <a:cxn ang="0">
                  <a:pos x="0" y="34"/>
                </a:cxn>
                <a:cxn ang="0">
                  <a:pos x="0" y="54"/>
                </a:cxn>
                <a:cxn ang="0">
                  <a:pos x="18" y="54"/>
                </a:cxn>
                <a:cxn ang="0">
                  <a:pos x="18" y="34"/>
                </a:cxn>
              </a:cxnLst>
              <a:rect l="0" t="0" r="r" b="b"/>
              <a:pathLst>
                <a:path w="153" h="54">
                  <a:moveTo>
                    <a:pt x="18" y="34"/>
                  </a:moveTo>
                  <a:cubicBezTo>
                    <a:pt x="18" y="25"/>
                    <a:pt x="25" y="18"/>
                    <a:pt x="34" y="18"/>
                  </a:cubicBezTo>
                  <a:cubicBezTo>
                    <a:pt x="119" y="18"/>
                    <a:pt x="119" y="18"/>
                    <a:pt x="119" y="18"/>
                  </a:cubicBezTo>
                  <a:cubicBezTo>
                    <a:pt x="128" y="18"/>
                    <a:pt x="135" y="25"/>
                    <a:pt x="135" y="34"/>
                  </a:cubicBezTo>
                  <a:cubicBezTo>
                    <a:pt x="135" y="54"/>
                    <a:pt x="135" y="54"/>
                    <a:pt x="135" y="54"/>
                  </a:cubicBezTo>
                  <a:cubicBezTo>
                    <a:pt x="153" y="54"/>
                    <a:pt x="153" y="54"/>
                    <a:pt x="153" y="54"/>
                  </a:cubicBezTo>
                  <a:cubicBezTo>
                    <a:pt x="153" y="34"/>
                    <a:pt x="153" y="34"/>
                    <a:pt x="153" y="34"/>
                  </a:cubicBezTo>
                  <a:cubicBezTo>
                    <a:pt x="153" y="15"/>
                    <a:pt x="138" y="0"/>
                    <a:pt x="119" y="0"/>
                  </a:cubicBezTo>
                  <a:cubicBezTo>
                    <a:pt x="34" y="0"/>
                    <a:pt x="34" y="0"/>
                    <a:pt x="34" y="0"/>
                  </a:cubicBezTo>
                  <a:cubicBezTo>
                    <a:pt x="15" y="0"/>
                    <a:pt x="0" y="15"/>
                    <a:pt x="0" y="34"/>
                  </a:cubicBezTo>
                  <a:cubicBezTo>
                    <a:pt x="0" y="54"/>
                    <a:pt x="0" y="54"/>
                    <a:pt x="0" y="54"/>
                  </a:cubicBezTo>
                  <a:cubicBezTo>
                    <a:pt x="18" y="54"/>
                    <a:pt x="18" y="54"/>
                    <a:pt x="18" y="54"/>
                  </a:cubicBezTo>
                  <a:lnTo>
                    <a:pt x="18" y="34"/>
                  </a:ln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sp>
          <p:nvSpPr>
            <p:cNvPr id="46" name="Freeform 137">
              <a:extLst>
                <a:ext uri="{FF2B5EF4-FFF2-40B4-BE49-F238E27FC236}">
                  <a16:creationId xmlns:a16="http://schemas.microsoft.com/office/drawing/2014/main" id="{62C23A29-388E-4183-9728-EE78AFC4E6A6}"/>
                </a:ext>
              </a:extLst>
            </p:cNvPr>
            <p:cNvSpPr>
              <a:spLocks/>
            </p:cNvSpPr>
            <p:nvPr/>
          </p:nvSpPr>
          <p:spPr bwMode="auto">
            <a:xfrm>
              <a:off x="5867401" y="3011489"/>
              <a:ext cx="444500" cy="315913"/>
            </a:xfrm>
            <a:custGeom>
              <a:avLst/>
              <a:gdLst/>
              <a:ahLst/>
              <a:cxnLst>
                <a:cxn ang="0">
                  <a:pos x="321" y="0"/>
                </a:cxn>
                <a:cxn ang="0">
                  <a:pos x="276" y="0"/>
                </a:cxn>
                <a:cxn ang="0">
                  <a:pos x="258" y="0"/>
                </a:cxn>
                <a:cxn ang="0">
                  <a:pos x="141" y="0"/>
                </a:cxn>
                <a:cxn ang="0">
                  <a:pos x="123" y="0"/>
                </a:cxn>
                <a:cxn ang="0">
                  <a:pos x="78" y="0"/>
                </a:cxn>
                <a:cxn ang="0">
                  <a:pos x="0" y="78"/>
                </a:cxn>
                <a:cxn ang="0">
                  <a:pos x="0" y="206"/>
                </a:cxn>
                <a:cxn ang="0">
                  <a:pos x="78" y="284"/>
                </a:cxn>
                <a:cxn ang="0">
                  <a:pos x="321" y="284"/>
                </a:cxn>
                <a:cxn ang="0">
                  <a:pos x="400" y="206"/>
                </a:cxn>
                <a:cxn ang="0">
                  <a:pos x="400" y="78"/>
                </a:cxn>
                <a:cxn ang="0">
                  <a:pos x="321" y="0"/>
                </a:cxn>
              </a:cxnLst>
              <a:rect l="0" t="0" r="r" b="b"/>
              <a:pathLst>
                <a:path w="400" h="284">
                  <a:moveTo>
                    <a:pt x="321" y="0"/>
                  </a:moveTo>
                  <a:cubicBezTo>
                    <a:pt x="276" y="0"/>
                    <a:pt x="276" y="0"/>
                    <a:pt x="276" y="0"/>
                  </a:cubicBezTo>
                  <a:cubicBezTo>
                    <a:pt x="258" y="0"/>
                    <a:pt x="258" y="0"/>
                    <a:pt x="258" y="0"/>
                  </a:cubicBezTo>
                  <a:cubicBezTo>
                    <a:pt x="141" y="0"/>
                    <a:pt x="141" y="0"/>
                    <a:pt x="141" y="0"/>
                  </a:cubicBezTo>
                  <a:cubicBezTo>
                    <a:pt x="123" y="0"/>
                    <a:pt x="123" y="0"/>
                    <a:pt x="123" y="0"/>
                  </a:cubicBezTo>
                  <a:cubicBezTo>
                    <a:pt x="78" y="0"/>
                    <a:pt x="78" y="0"/>
                    <a:pt x="78" y="0"/>
                  </a:cubicBezTo>
                  <a:cubicBezTo>
                    <a:pt x="35" y="0"/>
                    <a:pt x="0" y="35"/>
                    <a:pt x="0" y="78"/>
                  </a:cubicBezTo>
                  <a:cubicBezTo>
                    <a:pt x="0" y="206"/>
                    <a:pt x="0" y="206"/>
                    <a:pt x="0" y="206"/>
                  </a:cubicBezTo>
                  <a:cubicBezTo>
                    <a:pt x="0" y="249"/>
                    <a:pt x="35" y="284"/>
                    <a:pt x="78" y="284"/>
                  </a:cubicBezTo>
                  <a:cubicBezTo>
                    <a:pt x="321" y="284"/>
                    <a:pt x="321" y="284"/>
                    <a:pt x="321" y="284"/>
                  </a:cubicBezTo>
                  <a:cubicBezTo>
                    <a:pt x="365" y="284"/>
                    <a:pt x="400" y="249"/>
                    <a:pt x="400" y="206"/>
                  </a:cubicBezTo>
                  <a:cubicBezTo>
                    <a:pt x="400" y="78"/>
                    <a:pt x="400" y="78"/>
                    <a:pt x="400" y="78"/>
                  </a:cubicBezTo>
                  <a:cubicBezTo>
                    <a:pt x="400" y="35"/>
                    <a:pt x="365" y="0"/>
                    <a:pt x="321" y="0"/>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sp>
          <p:nvSpPr>
            <p:cNvPr id="47" name="Oval 138">
              <a:extLst>
                <a:ext uri="{FF2B5EF4-FFF2-40B4-BE49-F238E27FC236}">
                  <a16:creationId xmlns:a16="http://schemas.microsoft.com/office/drawing/2014/main" id="{D23249BD-D74E-4B37-92AE-4D377EC85C7C}"/>
                </a:ext>
              </a:extLst>
            </p:cNvPr>
            <p:cNvSpPr>
              <a:spLocks noChangeArrowheads="1"/>
            </p:cNvSpPr>
            <p:nvPr/>
          </p:nvSpPr>
          <p:spPr bwMode="auto">
            <a:xfrm>
              <a:off x="5975351" y="3055939"/>
              <a:ext cx="228600" cy="227013"/>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sp>
          <p:nvSpPr>
            <p:cNvPr id="48" name="Freeform 139">
              <a:extLst>
                <a:ext uri="{FF2B5EF4-FFF2-40B4-BE49-F238E27FC236}">
                  <a16:creationId xmlns:a16="http://schemas.microsoft.com/office/drawing/2014/main" id="{47B35443-206F-4901-923D-CE902A7A7F0F}"/>
                </a:ext>
              </a:extLst>
            </p:cNvPr>
            <p:cNvSpPr>
              <a:spLocks/>
            </p:cNvSpPr>
            <p:nvPr/>
          </p:nvSpPr>
          <p:spPr bwMode="auto">
            <a:xfrm>
              <a:off x="6005513" y="3086101"/>
              <a:ext cx="168275" cy="166688"/>
            </a:xfrm>
            <a:custGeom>
              <a:avLst/>
              <a:gdLst/>
              <a:ahLst/>
              <a:cxnLst>
                <a:cxn ang="0">
                  <a:pos x="106" y="36"/>
                </a:cxn>
                <a:cxn ang="0">
                  <a:pos x="70" y="36"/>
                </a:cxn>
                <a:cxn ang="0">
                  <a:pos x="70" y="0"/>
                </a:cxn>
                <a:cxn ang="0">
                  <a:pos x="37" y="0"/>
                </a:cxn>
                <a:cxn ang="0">
                  <a:pos x="37" y="36"/>
                </a:cxn>
                <a:cxn ang="0">
                  <a:pos x="0" y="36"/>
                </a:cxn>
                <a:cxn ang="0">
                  <a:pos x="0" y="68"/>
                </a:cxn>
                <a:cxn ang="0">
                  <a:pos x="37" y="68"/>
                </a:cxn>
                <a:cxn ang="0">
                  <a:pos x="37" y="105"/>
                </a:cxn>
                <a:cxn ang="0">
                  <a:pos x="70" y="105"/>
                </a:cxn>
                <a:cxn ang="0">
                  <a:pos x="70" y="68"/>
                </a:cxn>
                <a:cxn ang="0">
                  <a:pos x="106" y="68"/>
                </a:cxn>
                <a:cxn ang="0">
                  <a:pos x="106" y="36"/>
                </a:cxn>
              </a:cxnLst>
              <a:rect l="0" t="0" r="r" b="b"/>
              <a:pathLst>
                <a:path w="106" h="105">
                  <a:moveTo>
                    <a:pt x="106" y="36"/>
                  </a:moveTo>
                  <a:lnTo>
                    <a:pt x="70" y="36"/>
                  </a:lnTo>
                  <a:lnTo>
                    <a:pt x="70" y="0"/>
                  </a:lnTo>
                  <a:lnTo>
                    <a:pt x="37" y="0"/>
                  </a:lnTo>
                  <a:lnTo>
                    <a:pt x="37" y="36"/>
                  </a:lnTo>
                  <a:lnTo>
                    <a:pt x="0" y="36"/>
                  </a:lnTo>
                  <a:lnTo>
                    <a:pt x="0" y="68"/>
                  </a:lnTo>
                  <a:lnTo>
                    <a:pt x="37" y="68"/>
                  </a:lnTo>
                  <a:lnTo>
                    <a:pt x="37" y="105"/>
                  </a:lnTo>
                  <a:lnTo>
                    <a:pt x="70" y="105"/>
                  </a:lnTo>
                  <a:lnTo>
                    <a:pt x="70" y="68"/>
                  </a:lnTo>
                  <a:lnTo>
                    <a:pt x="106" y="68"/>
                  </a:lnTo>
                  <a:lnTo>
                    <a:pt x="106" y="36"/>
                  </a:ln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292926"/>
                </a:solidFill>
                <a:effectLst/>
                <a:uLnTx/>
                <a:uFillTx/>
                <a:latin typeface="Arial"/>
                <a:ea typeface="+mn-ea"/>
                <a:cs typeface="+mn-cs"/>
              </a:endParaRPr>
            </a:p>
          </p:txBody>
        </p:sp>
      </p:grpSp>
      <p:pic>
        <p:nvPicPr>
          <p:cNvPr id="3" name="Grafik 2">
            <a:extLst>
              <a:ext uri="{FF2B5EF4-FFF2-40B4-BE49-F238E27FC236}">
                <a16:creationId xmlns:a16="http://schemas.microsoft.com/office/drawing/2014/main" id="{449431A9-35A8-409E-BA70-53AF3767F6D5}"/>
              </a:ext>
            </a:extLst>
          </p:cNvPr>
          <p:cNvPicPr>
            <a:picLocks noChangeAspect="1"/>
          </p:cNvPicPr>
          <p:nvPr/>
        </p:nvPicPr>
        <p:blipFill>
          <a:blip r:embed="rId5"/>
          <a:stretch>
            <a:fillRect/>
          </a:stretch>
        </p:blipFill>
        <p:spPr>
          <a:xfrm>
            <a:off x="2902007" y="2166459"/>
            <a:ext cx="176799" cy="475529"/>
          </a:xfrm>
          <a:prstGeom prst="rect">
            <a:avLst/>
          </a:prstGeom>
        </p:spPr>
      </p:pic>
      <p:pic>
        <p:nvPicPr>
          <p:cNvPr id="7" name="Grafik 6">
            <a:extLst>
              <a:ext uri="{FF2B5EF4-FFF2-40B4-BE49-F238E27FC236}">
                <a16:creationId xmlns:a16="http://schemas.microsoft.com/office/drawing/2014/main" id="{7C8AD390-2F0A-4D6C-9DFD-88E5E29700C9}"/>
              </a:ext>
            </a:extLst>
          </p:cNvPr>
          <p:cNvPicPr>
            <a:picLocks noChangeAspect="1"/>
          </p:cNvPicPr>
          <p:nvPr/>
        </p:nvPicPr>
        <p:blipFill>
          <a:blip r:embed="rId6"/>
          <a:stretch>
            <a:fillRect/>
          </a:stretch>
        </p:blipFill>
        <p:spPr>
          <a:xfrm>
            <a:off x="3102533" y="2111207"/>
            <a:ext cx="420660" cy="365792"/>
          </a:xfrm>
          <a:prstGeom prst="rect">
            <a:avLst/>
          </a:prstGeom>
        </p:spPr>
      </p:pic>
      <p:pic>
        <p:nvPicPr>
          <p:cNvPr id="8" name="Grafik 7">
            <a:extLst>
              <a:ext uri="{FF2B5EF4-FFF2-40B4-BE49-F238E27FC236}">
                <a16:creationId xmlns:a16="http://schemas.microsoft.com/office/drawing/2014/main" id="{DA35DD13-E832-4EEC-AEDC-1A46EDB375B3}"/>
              </a:ext>
            </a:extLst>
          </p:cNvPr>
          <p:cNvPicPr>
            <a:picLocks noChangeAspect="1"/>
          </p:cNvPicPr>
          <p:nvPr/>
        </p:nvPicPr>
        <p:blipFill>
          <a:blip r:embed="rId7"/>
          <a:stretch>
            <a:fillRect/>
          </a:stretch>
        </p:blipFill>
        <p:spPr>
          <a:xfrm>
            <a:off x="3131440" y="2468842"/>
            <a:ext cx="280440" cy="445047"/>
          </a:xfrm>
          <a:prstGeom prst="rect">
            <a:avLst/>
          </a:prstGeom>
        </p:spPr>
      </p:pic>
    </p:spTree>
    <p:extLst>
      <p:ext uri="{BB962C8B-B14F-4D97-AF65-F5344CB8AC3E}">
        <p14:creationId xmlns:p14="http://schemas.microsoft.com/office/powerpoint/2010/main" val="343437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21674-F9EA-4A45-B71B-D5FB282A4C9E}"/>
              </a:ext>
            </a:extLst>
          </p:cNvPr>
          <p:cNvSpPr>
            <a:spLocks noGrp="1"/>
          </p:cNvSpPr>
          <p:nvPr>
            <p:ph type="title"/>
          </p:nvPr>
        </p:nvSpPr>
        <p:spPr>
          <a:xfrm>
            <a:off x="404786" y="382816"/>
            <a:ext cx="11382428" cy="424732"/>
          </a:xfrm>
        </p:spPr>
        <p:txBody>
          <a:bodyPr/>
          <a:lstStyle/>
          <a:p>
            <a:r>
              <a:rPr lang="de-DE" sz="2400" cap="none" dirty="0">
                <a:solidFill>
                  <a:schemeClr val="tx1"/>
                </a:solidFill>
              </a:rPr>
              <a:t>Über 1/3 der Patienten hat noch keinen Gentest veranlasst. </a:t>
            </a:r>
          </a:p>
        </p:txBody>
      </p:sp>
      <p:sp>
        <p:nvSpPr>
          <p:cNvPr id="4" name="Rectangle 20">
            <a:extLst>
              <a:ext uri="{FF2B5EF4-FFF2-40B4-BE49-F238E27FC236}">
                <a16:creationId xmlns:a16="http://schemas.microsoft.com/office/drawing/2014/main" id="{DA214503-B6DD-4DF0-9380-53CBB82FFE36}"/>
              </a:ext>
            </a:extLst>
          </p:cNvPr>
          <p:cNvSpPr/>
          <p:nvPr/>
        </p:nvSpPr>
        <p:spPr bwMode="gray">
          <a:xfrm>
            <a:off x="3251684" y="1547378"/>
            <a:ext cx="5832647" cy="3996469"/>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graphicFrame>
        <p:nvGraphicFramePr>
          <p:cNvPr id="5" name="Diagramm 4">
            <a:extLst>
              <a:ext uri="{FF2B5EF4-FFF2-40B4-BE49-F238E27FC236}">
                <a16:creationId xmlns:a16="http://schemas.microsoft.com/office/drawing/2014/main" id="{BED3BA31-1B79-4EB3-BB6B-DCFFAB91E30C}"/>
              </a:ext>
            </a:extLst>
          </p:cNvPr>
          <p:cNvGraphicFramePr/>
          <p:nvPr>
            <p:extLst>
              <p:ext uri="{D42A27DB-BD31-4B8C-83A1-F6EECF244321}">
                <p14:modId xmlns:p14="http://schemas.microsoft.com/office/powerpoint/2010/main" val="146207147"/>
              </p:ext>
            </p:extLst>
          </p:nvPr>
        </p:nvGraphicFramePr>
        <p:xfrm>
          <a:off x="-960784" y="2066473"/>
          <a:ext cx="10143173" cy="26211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42">
            <a:extLst>
              <a:ext uri="{FF2B5EF4-FFF2-40B4-BE49-F238E27FC236}">
                <a16:creationId xmlns:a16="http://schemas.microsoft.com/office/drawing/2014/main" id="{7502C609-4C5E-48B0-B8A8-613B2E2E54DC}"/>
              </a:ext>
            </a:extLst>
          </p:cNvPr>
          <p:cNvSpPr txBox="1"/>
          <p:nvPr/>
        </p:nvSpPr>
        <p:spPr>
          <a:xfrm>
            <a:off x="3251684" y="1547403"/>
            <a:ext cx="5832647" cy="284982"/>
          </a:xfrm>
          <a:prstGeom prst="rect">
            <a:avLst/>
          </a:prstGeom>
          <a:noFill/>
        </p:spPr>
        <p:txBody>
          <a:bodyPr wrap="square" rtlCol="0">
            <a:noAutofit/>
          </a:bodyPr>
          <a:lstStyle/>
          <a:p>
            <a:pPr algn="ctr" defTabSz="914126">
              <a:lnSpc>
                <a:spcPct val="90000"/>
              </a:lnSpc>
              <a:spcBef>
                <a:spcPts val="1200"/>
              </a:spcBef>
            </a:pPr>
            <a:r>
              <a:rPr lang="de-DE" sz="1600" b="1" dirty="0">
                <a:latin typeface="Arial"/>
              </a:rPr>
              <a:t>Anzahl veranlasster Gentestes</a:t>
            </a:r>
          </a:p>
        </p:txBody>
      </p:sp>
      <p:sp>
        <p:nvSpPr>
          <p:cNvPr id="10" name="Text Placeholder 27">
            <a:extLst>
              <a:ext uri="{FF2B5EF4-FFF2-40B4-BE49-F238E27FC236}">
                <a16:creationId xmlns:a16="http://schemas.microsoft.com/office/drawing/2014/main" id="{52A85758-F945-4AFC-BB03-9C46DCA44128}"/>
              </a:ext>
            </a:extLst>
          </p:cNvPr>
          <p:cNvSpPr txBox="1">
            <a:spLocks/>
          </p:cNvSpPr>
          <p:nvPr/>
        </p:nvSpPr>
        <p:spPr bwMode="gray">
          <a:xfrm>
            <a:off x="404786" y="5549053"/>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n=246 </a:t>
            </a:r>
          </a:p>
          <a:p>
            <a:pPr marL="0" indent="0" defTabSz="914126">
              <a:buClr>
                <a:srgbClr val="F8971D"/>
              </a:buClr>
              <a:tabLst>
                <a:tab pos="173038" algn="r"/>
              </a:tabLst>
            </a:pPr>
            <a:r>
              <a:rPr lang="de-DE" sz="1400" dirty="0">
                <a:solidFill>
                  <a:schemeClr val="tx1"/>
                </a:solidFill>
                <a:latin typeface="Arial"/>
              </a:rPr>
              <a:t>Q20. Wie oft haben Sie bis heute einen Gentest veranlasst? </a:t>
            </a:r>
          </a:p>
        </p:txBody>
      </p:sp>
      <p:sp>
        <p:nvSpPr>
          <p:cNvPr id="8" name="Foliennummernplatzhalter 7">
            <a:extLst>
              <a:ext uri="{FF2B5EF4-FFF2-40B4-BE49-F238E27FC236}">
                <a16:creationId xmlns:a16="http://schemas.microsoft.com/office/drawing/2014/main" id="{929951E7-FACD-4324-B140-1060E73AA426}"/>
              </a:ext>
            </a:extLst>
          </p:cNvPr>
          <p:cNvSpPr>
            <a:spLocks noGrp="1"/>
          </p:cNvSpPr>
          <p:nvPr>
            <p:ph type="sldNum" sz="quarter" idx="20"/>
          </p:nvPr>
        </p:nvSpPr>
        <p:spPr/>
        <p:txBody>
          <a:bodyPr/>
          <a:lstStyle/>
          <a:p>
            <a:fld id="{D61AABEC-672F-4B68-B914-690DA978312C}" type="slidenum">
              <a:rPr lang="en-GB" smtClean="0"/>
              <a:pPr/>
              <a:t>33</a:t>
            </a:fld>
            <a:r>
              <a:rPr lang="en-GB"/>
              <a:t> ‒ </a:t>
            </a:r>
            <a:endParaRPr lang="en-GB" dirty="0"/>
          </a:p>
        </p:txBody>
      </p:sp>
      <p:sp>
        <p:nvSpPr>
          <p:cNvPr id="18" name="Textfeld 17">
            <a:extLst>
              <a:ext uri="{FF2B5EF4-FFF2-40B4-BE49-F238E27FC236}">
                <a16:creationId xmlns:a16="http://schemas.microsoft.com/office/drawing/2014/main" id="{67C864C1-A274-41FE-84FB-2E1836A1D247}"/>
              </a:ext>
            </a:extLst>
          </p:cNvPr>
          <p:cNvSpPr txBox="1"/>
          <p:nvPr/>
        </p:nvSpPr>
        <p:spPr>
          <a:xfrm>
            <a:off x="6492044" y="6237312"/>
            <a:ext cx="4772438" cy="523220"/>
          </a:xfrm>
          <a:prstGeom prst="rect">
            <a:avLst/>
          </a:prstGeom>
          <a:noFill/>
        </p:spPr>
        <p:txBody>
          <a:bodyPr wrap="square" rtlCol="0">
            <a:spAutoFit/>
          </a:bodyPr>
          <a:lstStyle/>
          <a:p>
            <a:pPr algn="r"/>
            <a:r>
              <a:rPr lang="de-DE" sz="1400" dirty="0"/>
              <a:t>Hinweis: Icons zeigen an, ob ein Wert in einer Subgruppe signifikant höher ist als Total</a:t>
            </a:r>
          </a:p>
        </p:txBody>
      </p:sp>
      <p:pic>
        <p:nvPicPr>
          <p:cNvPr id="3" name="Grafik 2">
            <a:extLst>
              <a:ext uri="{FF2B5EF4-FFF2-40B4-BE49-F238E27FC236}">
                <a16:creationId xmlns:a16="http://schemas.microsoft.com/office/drawing/2014/main" id="{EE35FFE1-A0E7-4BC2-9094-56844154DD38}"/>
              </a:ext>
            </a:extLst>
          </p:cNvPr>
          <p:cNvPicPr>
            <a:picLocks noChangeAspect="1"/>
          </p:cNvPicPr>
          <p:nvPr/>
        </p:nvPicPr>
        <p:blipFill>
          <a:blip r:embed="rId3"/>
          <a:stretch>
            <a:fillRect/>
          </a:stretch>
        </p:blipFill>
        <p:spPr>
          <a:xfrm>
            <a:off x="8400256" y="2207038"/>
            <a:ext cx="329213" cy="438950"/>
          </a:xfrm>
          <a:prstGeom prst="rect">
            <a:avLst/>
          </a:prstGeom>
        </p:spPr>
      </p:pic>
      <p:grpSp>
        <p:nvGrpSpPr>
          <p:cNvPr id="29" name="Group 948">
            <a:extLst>
              <a:ext uri="{FF2B5EF4-FFF2-40B4-BE49-F238E27FC236}">
                <a16:creationId xmlns:a16="http://schemas.microsoft.com/office/drawing/2014/main" id="{F8B27DA9-6A12-4CF5-8A7C-C39F67838D82}"/>
              </a:ext>
            </a:extLst>
          </p:cNvPr>
          <p:cNvGrpSpPr>
            <a:grpSpLocks noChangeAspect="1"/>
          </p:cNvGrpSpPr>
          <p:nvPr/>
        </p:nvGrpSpPr>
        <p:grpSpPr>
          <a:xfrm>
            <a:off x="7896200" y="4177100"/>
            <a:ext cx="262549" cy="439200"/>
            <a:chOff x="4493738" y="4137147"/>
            <a:chExt cx="458043" cy="766228"/>
          </a:xfrm>
          <a:solidFill>
            <a:schemeClr val="tx1"/>
          </a:solidFill>
        </p:grpSpPr>
        <p:sp>
          <p:nvSpPr>
            <p:cNvPr id="30" name="Freeform 465">
              <a:extLst>
                <a:ext uri="{FF2B5EF4-FFF2-40B4-BE49-F238E27FC236}">
                  <a16:creationId xmlns:a16="http://schemas.microsoft.com/office/drawing/2014/main" id="{8C773517-ED1E-4028-A19A-962E9A1973BA}"/>
                </a:ext>
              </a:extLst>
            </p:cNvPr>
            <p:cNvSpPr>
              <a:spLocks/>
            </p:cNvSpPr>
            <p:nvPr/>
          </p:nvSpPr>
          <p:spPr bwMode="auto">
            <a:xfrm>
              <a:off x="4890822" y="4567251"/>
              <a:ext cx="52070" cy="336124"/>
            </a:xfrm>
            <a:custGeom>
              <a:avLst/>
              <a:gdLst/>
              <a:ahLst/>
              <a:cxnLst>
                <a:cxn ang="0">
                  <a:pos x="1" y="28"/>
                </a:cxn>
                <a:cxn ang="0">
                  <a:pos x="26" y="0"/>
                </a:cxn>
                <a:cxn ang="0">
                  <a:pos x="52" y="31"/>
                </a:cxn>
                <a:cxn ang="0">
                  <a:pos x="51" y="37"/>
                </a:cxn>
                <a:cxn ang="0">
                  <a:pos x="42" y="37"/>
                </a:cxn>
                <a:cxn ang="0">
                  <a:pos x="43" y="31"/>
                </a:cxn>
                <a:cxn ang="0">
                  <a:pos x="26" y="11"/>
                </a:cxn>
                <a:cxn ang="0">
                  <a:pos x="10" y="28"/>
                </a:cxn>
                <a:cxn ang="0">
                  <a:pos x="11" y="28"/>
                </a:cxn>
                <a:cxn ang="0">
                  <a:pos x="11" y="336"/>
                </a:cxn>
                <a:cxn ang="0">
                  <a:pos x="0" y="336"/>
                </a:cxn>
                <a:cxn ang="0">
                  <a:pos x="0" y="28"/>
                </a:cxn>
                <a:cxn ang="0">
                  <a:pos x="1" y="28"/>
                </a:cxn>
              </a:cxnLst>
              <a:rect l="0" t="0" r="r" b="b"/>
              <a:pathLst>
                <a:path w="52" h="336">
                  <a:moveTo>
                    <a:pt x="1" y="28"/>
                  </a:moveTo>
                  <a:cubicBezTo>
                    <a:pt x="2" y="12"/>
                    <a:pt x="13" y="0"/>
                    <a:pt x="26" y="0"/>
                  </a:cubicBezTo>
                  <a:cubicBezTo>
                    <a:pt x="40" y="0"/>
                    <a:pt x="52" y="14"/>
                    <a:pt x="52" y="31"/>
                  </a:cubicBezTo>
                  <a:cubicBezTo>
                    <a:pt x="52" y="33"/>
                    <a:pt x="52" y="35"/>
                    <a:pt x="51" y="37"/>
                  </a:cubicBezTo>
                  <a:cubicBezTo>
                    <a:pt x="42" y="37"/>
                    <a:pt x="42" y="37"/>
                    <a:pt x="42" y="37"/>
                  </a:cubicBezTo>
                  <a:cubicBezTo>
                    <a:pt x="43" y="35"/>
                    <a:pt x="43" y="33"/>
                    <a:pt x="43" y="31"/>
                  </a:cubicBezTo>
                  <a:cubicBezTo>
                    <a:pt x="43" y="20"/>
                    <a:pt x="35" y="11"/>
                    <a:pt x="26" y="11"/>
                  </a:cubicBezTo>
                  <a:cubicBezTo>
                    <a:pt x="18" y="11"/>
                    <a:pt x="11" y="18"/>
                    <a:pt x="10" y="28"/>
                  </a:cubicBezTo>
                  <a:cubicBezTo>
                    <a:pt x="11" y="28"/>
                    <a:pt x="11" y="28"/>
                    <a:pt x="11" y="28"/>
                  </a:cubicBezTo>
                  <a:cubicBezTo>
                    <a:pt x="11" y="336"/>
                    <a:pt x="11" y="336"/>
                    <a:pt x="11" y="336"/>
                  </a:cubicBezTo>
                  <a:cubicBezTo>
                    <a:pt x="0" y="336"/>
                    <a:pt x="0" y="336"/>
                    <a:pt x="0" y="336"/>
                  </a:cubicBezTo>
                  <a:cubicBezTo>
                    <a:pt x="0" y="28"/>
                    <a:pt x="0" y="28"/>
                    <a:pt x="0" y="28"/>
                  </a:cubicBezTo>
                  <a:lnTo>
                    <a:pt x="1"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sp>
          <p:nvSpPr>
            <p:cNvPr id="31" name="Oval 466">
              <a:extLst>
                <a:ext uri="{FF2B5EF4-FFF2-40B4-BE49-F238E27FC236}">
                  <a16:creationId xmlns:a16="http://schemas.microsoft.com/office/drawing/2014/main" id="{709A7A64-C188-4F30-B597-35E0202D8E7D}"/>
                </a:ext>
              </a:extLst>
            </p:cNvPr>
            <p:cNvSpPr>
              <a:spLocks noChangeArrowheads="1"/>
            </p:cNvSpPr>
            <p:nvPr/>
          </p:nvSpPr>
          <p:spPr bwMode="auto">
            <a:xfrm>
              <a:off x="4644867" y="4174400"/>
              <a:ext cx="159172" cy="1600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sp>
          <p:nvSpPr>
            <p:cNvPr id="32" name="Freeform 467">
              <a:extLst>
                <a:ext uri="{FF2B5EF4-FFF2-40B4-BE49-F238E27FC236}">
                  <a16:creationId xmlns:a16="http://schemas.microsoft.com/office/drawing/2014/main" id="{B1E996CA-457C-4955-BAA2-9A18192F6C78}"/>
                </a:ext>
              </a:extLst>
            </p:cNvPr>
            <p:cNvSpPr>
              <a:spLocks/>
            </p:cNvSpPr>
            <p:nvPr/>
          </p:nvSpPr>
          <p:spPr bwMode="auto">
            <a:xfrm>
              <a:off x="4493738" y="4332302"/>
              <a:ext cx="458043" cy="571073"/>
            </a:xfrm>
            <a:custGeom>
              <a:avLst/>
              <a:gdLst/>
              <a:ahLst/>
              <a:cxnLst>
                <a:cxn ang="0">
                  <a:pos x="304" y="18"/>
                </a:cxn>
                <a:cxn ang="0">
                  <a:pos x="157" y="18"/>
                </a:cxn>
                <a:cxn ang="0">
                  <a:pos x="37" y="258"/>
                </a:cxn>
                <a:cxn ang="0">
                  <a:pos x="143" y="117"/>
                </a:cxn>
                <a:cxn ang="0">
                  <a:pos x="109" y="394"/>
                </a:cxn>
                <a:cxn ang="0">
                  <a:pos x="156" y="410"/>
                </a:cxn>
                <a:cxn ang="0">
                  <a:pos x="156" y="531"/>
                </a:cxn>
                <a:cxn ang="0">
                  <a:pos x="185" y="571"/>
                </a:cxn>
                <a:cxn ang="0">
                  <a:pos x="214" y="531"/>
                </a:cxn>
                <a:cxn ang="0">
                  <a:pos x="214" y="413"/>
                </a:cxn>
                <a:cxn ang="0">
                  <a:pos x="230" y="413"/>
                </a:cxn>
                <a:cxn ang="0">
                  <a:pos x="257" y="413"/>
                </a:cxn>
                <a:cxn ang="0">
                  <a:pos x="257" y="531"/>
                </a:cxn>
                <a:cxn ang="0">
                  <a:pos x="286" y="571"/>
                </a:cxn>
                <a:cxn ang="0">
                  <a:pos x="314" y="531"/>
                </a:cxn>
                <a:cxn ang="0">
                  <a:pos x="314" y="408"/>
                </a:cxn>
                <a:cxn ang="0">
                  <a:pos x="352" y="394"/>
                </a:cxn>
                <a:cxn ang="0">
                  <a:pos x="318" y="117"/>
                </a:cxn>
                <a:cxn ang="0">
                  <a:pos x="421" y="255"/>
                </a:cxn>
                <a:cxn ang="0">
                  <a:pos x="304" y="18"/>
                </a:cxn>
              </a:cxnLst>
              <a:rect l="0" t="0" r="r" b="b"/>
              <a:pathLst>
                <a:path w="458" h="571">
                  <a:moveTo>
                    <a:pt x="304" y="18"/>
                  </a:moveTo>
                  <a:cubicBezTo>
                    <a:pt x="271" y="2"/>
                    <a:pt x="189" y="0"/>
                    <a:pt x="157" y="18"/>
                  </a:cubicBezTo>
                  <a:cubicBezTo>
                    <a:pt x="100" y="53"/>
                    <a:pt x="0" y="229"/>
                    <a:pt x="37" y="258"/>
                  </a:cubicBezTo>
                  <a:cubicBezTo>
                    <a:pt x="69" y="283"/>
                    <a:pt x="143" y="117"/>
                    <a:pt x="143" y="117"/>
                  </a:cubicBezTo>
                  <a:cubicBezTo>
                    <a:pt x="143" y="117"/>
                    <a:pt x="100" y="367"/>
                    <a:pt x="109" y="394"/>
                  </a:cubicBezTo>
                  <a:cubicBezTo>
                    <a:pt x="111" y="401"/>
                    <a:pt x="130" y="407"/>
                    <a:pt x="156" y="410"/>
                  </a:cubicBezTo>
                  <a:cubicBezTo>
                    <a:pt x="156" y="531"/>
                    <a:pt x="156" y="531"/>
                    <a:pt x="156" y="531"/>
                  </a:cubicBezTo>
                  <a:cubicBezTo>
                    <a:pt x="156" y="553"/>
                    <a:pt x="169" y="571"/>
                    <a:pt x="185" y="571"/>
                  </a:cubicBezTo>
                  <a:cubicBezTo>
                    <a:pt x="201" y="571"/>
                    <a:pt x="214" y="553"/>
                    <a:pt x="214" y="531"/>
                  </a:cubicBezTo>
                  <a:cubicBezTo>
                    <a:pt x="214" y="413"/>
                    <a:pt x="214" y="413"/>
                    <a:pt x="214" y="413"/>
                  </a:cubicBezTo>
                  <a:cubicBezTo>
                    <a:pt x="219" y="413"/>
                    <a:pt x="225" y="413"/>
                    <a:pt x="230" y="413"/>
                  </a:cubicBezTo>
                  <a:cubicBezTo>
                    <a:pt x="239" y="413"/>
                    <a:pt x="248" y="413"/>
                    <a:pt x="257" y="413"/>
                  </a:cubicBezTo>
                  <a:cubicBezTo>
                    <a:pt x="257" y="531"/>
                    <a:pt x="257" y="531"/>
                    <a:pt x="257" y="531"/>
                  </a:cubicBezTo>
                  <a:cubicBezTo>
                    <a:pt x="257" y="553"/>
                    <a:pt x="270" y="571"/>
                    <a:pt x="286" y="571"/>
                  </a:cubicBezTo>
                  <a:cubicBezTo>
                    <a:pt x="301" y="571"/>
                    <a:pt x="314" y="553"/>
                    <a:pt x="314" y="531"/>
                  </a:cubicBezTo>
                  <a:cubicBezTo>
                    <a:pt x="314" y="408"/>
                    <a:pt x="314" y="408"/>
                    <a:pt x="314" y="408"/>
                  </a:cubicBezTo>
                  <a:cubicBezTo>
                    <a:pt x="335" y="405"/>
                    <a:pt x="350" y="400"/>
                    <a:pt x="352" y="394"/>
                  </a:cubicBezTo>
                  <a:cubicBezTo>
                    <a:pt x="361" y="367"/>
                    <a:pt x="318" y="117"/>
                    <a:pt x="318" y="117"/>
                  </a:cubicBezTo>
                  <a:cubicBezTo>
                    <a:pt x="318" y="117"/>
                    <a:pt x="389" y="280"/>
                    <a:pt x="421" y="255"/>
                  </a:cubicBezTo>
                  <a:cubicBezTo>
                    <a:pt x="458" y="226"/>
                    <a:pt x="363" y="48"/>
                    <a:pt x="304"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
          <p:nvSpPr>
            <p:cNvPr id="33" name="Freeform 468">
              <a:extLst>
                <a:ext uri="{FF2B5EF4-FFF2-40B4-BE49-F238E27FC236}">
                  <a16:creationId xmlns:a16="http://schemas.microsoft.com/office/drawing/2014/main" id="{CA9901DC-3C20-46AB-9F2F-4ABC10D3EB8E}"/>
                </a:ext>
              </a:extLst>
            </p:cNvPr>
            <p:cNvSpPr>
              <a:spLocks/>
            </p:cNvSpPr>
            <p:nvPr/>
          </p:nvSpPr>
          <p:spPr bwMode="auto">
            <a:xfrm>
              <a:off x="4617774" y="4137147"/>
              <a:ext cx="212935" cy="129963"/>
            </a:xfrm>
            <a:custGeom>
              <a:avLst/>
              <a:gdLst/>
              <a:ahLst/>
              <a:cxnLst>
                <a:cxn ang="0">
                  <a:pos x="181" y="61"/>
                </a:cxn>
                <a:cxn ang="0">
                  <a:pos x="181" y="54"/>
                </a:cxn>
                <a:cxn ang="0">
                  <a:pos x="108" y="0"/>
                </a:cxn>
                <a:cxn ang="0">
                  <a:pos x="36" y="54"/>
                </a:cxn>
                <a:cxn ang="0">
                  <a:pos x="36" y="60"/>
                </a:cxn>
                <a:cxn ang="0">
                  <a:pos x="0" y="90"/>
                </a:cxn>
                <a:cxn ang="0">
                  <a:pos x="106" y="130"/>
                </a:cxn>
                <a:cxn ang="0">
                  <a:pos x="213" y="90"/>
                </a:cxn>
                <a:cxn ang="0">
                  <a:pos x="181" y="61"/>
                </a:cxn>
              </a:cxnLst>
              <a:rect l="0" t="0" r="r" b="b"/>
              <a:pathLst>
                <a:path w="213" h="130">
                  <a:moveTo>
                    <a:pt x="181" y="61"/>
                  </a:moveTo>
                  <a:cubicBezTo>
                    <a:pt x="181" y="59"/>
                    <a:pt x="181" y="57"/>
                    <a:pt x="181" y="54"/>
                  </a:cubicBezTo>
                  <a:cubicBezTo>
                    <a:pt x="181" y="24"/>
                    <a:pt x="149" y="0"/>
                    <a:pt x="108" y="0"/>
                  </a:cubicBezTo>
                  <a:cubicBezTo>
                    <a:pt x="68" y="0"/>
                    <a:pt x="36" y="24"/>
                    <a:pt x="36" y="54"/>
                  </a:cubicBezTo>
                  <a:cubicBezTo>
                    <a:pt x="36" y="56"/>
                    <a:pt x="36" y="58"/>
                    <a:pt x="36" y="60"/>
                  </a:cubicBezTo>
                  <a:cubicBezTo>
                    <a:pt x="14" y="67"/>
                    <a:pt x="0" y="78"/>
                    <a:pt x="0" y="90"/>
                  </a:cubicBezTo>
                  <a:cubicBezTo>
                    <a:pt x="0" y="112"/>
                    <a:pt x="48" y="130"/>
                    <a:pt x="106" y="130"/>
                  </a:cubicBezTo>
                  <a:cubicBezTo>
                    <a:pt x="165" y="130"/>
                    <a:pt x="213" y="112"/>
                    <a:pt x="213" y="90"/>
                  </a:cubicBezTo>
                  <a:cubicBezTo>
                    <a:pt x="213" y="78"/>
                    <a:pt x="200" y="68"/>
                    <a:pt x="181"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sp>
          <p:nvSpPr>
            <p:cNvPr id="34" name="Freeform 469">
              <a:extLst>
                <a:ext uri="{FF2B5EF4-FFF2-40B4-BE49-F238E27FC236}">
                  <a16:creationId xmlns:a16="http://schemas.microsoft.com/office/drawing/2014/main" id="{800466D9-F488-42E5-A773-24DAC5C7F7BA}"/>
                </a:ext>
              </a:extLst>
            </p:cNvPr>
            <p:cNvSpPr>
              <a:spLocks/>
            </p:cNvSpPr>
            <p:nvPr/>
          </p:nvSpPr>
          <p:spPr bwMode="auto">
            <a:xfrm>
              <a:off x="4653757" y="4190487"/>
              <a:ext cx="145202" cy="19897"/>
            </a:xfrm>
            <a:custGeom>
              <a:avLst/>
              <a:gdLst/>
              <a:ahLst/>
              <a:cxnLst>
                <a:cxn ang="0">
                  <a:pos x="145" y="0"/>
                </a:cxn>
                <a:cxn ang="0">
                  <a:pos x="81" y="14"/>
                </a:cxn>
                <a:cxn ang="0">
                  <a:pos x="79" y="14"/>
                </a:cxn>
                <a:cxn ang="0">
                  <a:pos x="73" y="14"/>
                </a:cxn>
                <a:cxn ang="0">
                  <a:pos x="66" y="14"/>
                </a:cxn>
                <a:cxn ang="0">
                  <a:pos x="64" y="14"/>
                </a:cxn>
                <a:cxn ang="0">
                  <a:pos x="0" y="0"/>
                </a:cxn>
                <a:cxn ang="0">
                  <a:pos x="1" y="7"/>
                </a:cxn>
                <a:cxn ang="0">
                  <a:pos x="60" y="19"/>
                </a:cxn>
                <a:cxn ang="0">
                  <a:pos x="60" y="19"/>
                </a:cxn>
                <a:cxn ang="0">
                  <a:pos x="63" y="19"/>
                </a:cxn>
                <a:cxn ang="0">
                  <a:pos x="67" y="19"/>
                </a:cxn>
                <a:cxn ang="0">
                  <a:pos x="70" y="20"/>
                </a:cxn>
                <a:cxn ang="0">
                  <a:pos x="73" y="19"/>
                </a:cxn>
                <a:cxn ang="0">
                  <a:pos x="75" y="20"/>
                </a:cxn>
                <a:cxn ang="0">
                  <a:pos x="78" y="19"/>
                </a:cxn>
                <a:cxn ang="0">
                  <a:pos x="82" y="19"/>
                </a:cxn>
                <a:cxn ang="0">
                  <a:pos x="85" y="19"/>
                </a:cxn>
                <a:cxn ang="0">
                  <a:pos x="85" y="19"/>
                </a:cxn>
                <a:cxn ang="0">
                  <a:pos x="145" y="7"/>
                </a:cxn>
                <a:cxn ang="0">
                  <a:pos x="145" y="0"/>
                </a:cxn>
              </a:cxnLst>
              <a:rect l="0" t="0" r="r" b="b"/>
              <a:pathLst>
                <a:path w="145" h="20">
                  <a:moveTo>
                    <a:pt x="145" y="0"/>
                  </a:moveTo>
                  <a:cubicBezTo>
                    <a:pt x="141" y="5"/>
                    <a:pt x="129" y="13"/>
                    <a:pt x="81" y="14"/>
                  </a:cubicBezTo>
                  <a:cubicBezTo>
                    <a:pt x="81" y="14"/>
                    <a:pt x="80" y="14"/>
                    <a:pt x="79" y="14"/>
                  </a:cubicBezTo>
                  <a:cubicBezTo>
                    <a:pt x="77" y="14"/>
                    <a:pt x="75" y="14"/>
                    <a:pt x="73" y="14"/>
                  </a:cubicBezTo>
                  <a:cubicBezTo>
                    <a:pt x="70" y="14"/>
                    <a:pt x="68" y="14"/>
                    <a:pt x="66" y="14"/>
                  </a:cubicBezTo>
                  <a:cubicBezTo>
                    <a:pt x="65" y="14"/>
                    <a:pt x="64" y="14"/>
                    <a:pt x="64" y="14"/>
                  </a:cubicBezTo>
                  <a:cubicBezTo>
                    <a:pt x="17" y="13"/>
                    <a:pt x="4" y="5"/>
                    <a:pt x="0" y="0"/>
                  </a:cubicBezTo>
                  <a:cubicBezTo>
                    <a:pt x="0" y="0"/>
                    <a:pt x="0" y="7"/>
                    <a:pt x="1" y="7"/>
                  </a:cubicBezTo>
                  <a:cubicBezTo>
                    <a:pt x="4" y="10"/>
                    <a:pt x="14" y="18"/>
                    <a:pt x="60" y="19"/>
                  </a:cubicBezTo>
                  <a:cubicBezTo>
                    <a:pt x="60" y="19"/>
                    <a:pt x="60" y="19"/>
                    <a:pt x="60" y="19"/>
                  </a:cubicBezTo>
                  <a:cubicBezTo>
                    <a:pt x="61" y="19"/>
                    <a:pt x="62" y="19"/>
                    <a:pt x="63" y="19"/>
                  </a:cubicBezTo>
                  <a:cubicBezTo>
                    <a:pt x="65" y="19"/>
                    <a:pt x="66" y="19"/>
                    <a:pt x="67" y="19"/>
                  </a:cubicBezTo>
                  <a:cubicBezTo>
                    <a:pt x="68" y="19"/>
                    <a:pt x="69" y="20"/>
                    <a:pt x="70" y="20"/>
                  </a:cubicBezTo>
                  <a:cubicBezTo>
                    <a:pt x="71" y="20"/>
                    <a:pt x="72" y="19"/>
                    <a:pt x="73" y="19"/>
                  </a:cubicBezTo>
                  <a:cubicBezTo>
                    <a:pt x="73" y="19"/>
                    <a:pt x="74" y="20"/>
                    <a:pt x="75" y="20"/>
                  </a:cubicBezTo>
                  <a:cubicBezTo>
                    <a:pt x="76" y="20"/>
                    <a:pt x="77" y="19"/>
                    <a:pt x="78" y="19"/>
                  </a:cubicBezTo>
                  <a:cubicBezTo>
                    <a:pt x="80" y="19"/>
                    <a:pt x="81" y="19"/>
                    <a:pt x="82" y="19"/>
                  </a:cubicBezTo>
                  <a:cubicBezTo>
                    <a:pt x="83" y="19"/>
                    <a:pt x="84" y="19"/>
                    <a:pt x="85" y="19"/>
                  </a:cubicBezTo>
                  <a:cubicBezTo>
                    <a:pt x="85" y="19"/>
                    <a:pt x="85" y="19"/>
                    <a:pt x="85" y="19"/>
                  </a:cubicBezTo>
                  <a:cubicBezTo>
                    <a:pt x="131" y="18"/>
                    <a:pt x="141" y="10"/>
                    <a:pt x="145" y="7"/>
                  </a:cubicBezTo>
                  <a:cubicBezTo>
                    <a:pt x="145" y="7"/>
                    <a:pt x="145" y="0"/>
                    <a:pt x="14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098924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21674-F9EA-4A45-B71B-D5FB282A4C9E}"/>
              </a:ext>
            </a:extLst>
          </p:cNvPr>
          <p:cNvSpPr>
            <a:spLocks noGrp="1"/>
          </p:cNvSpPr>
          <p:nvPr>
            <p:ph type="title"/>
          </p:nvPr>
        </p:nvSpPr>
        <p:spPr>
          <a:xfrm>
            <a:off x="404786" y="382816"/>
            <a:ext cx="11382428" cy="757130"/>
          </a:xfrm>
        </p:spPr>
        <p:txBody>
          <a:bodyPr/>
          <a:lstStyle/>
          <a:p>
            <a:r>
              <a:rPr lang="de-DE" sz="2400" cap="none" dirty="0">
                <a:solidFill>
                  <a:schemeClr val="tx1"/>
                </a:solidFill>
              </a:rPr>
              <a:t>Die Hälfte der Patienten hat nur einen Gentest veranlasst, meist in einem humangenetischen Zentrum oder einer Uniklinik.</a:t>
            </a:r>
          </a:p>
        </p:txBody>
      </p:sp>
      <p:sp>
        <p:nvSpPr>
          <p:cNvPr id="7" name="Rectangle 20">
            <a:extLst>
              <a:ext uri="{FF2B5EF4-FFF2-40B4-BE49-F238E27FC236}">
                <a16:creationId xmlns:a16="http://schemas.microsoft.com/office/drawing/2014/main" id="{BAF83114-6B5B-4746-81A3-97E3B6A4D111}"/>
              </a:ext>
            </a:extLst>
          </p:cNvPr>
          <p:cNvSpPr/>
          <p:nvPr/>
        </p:nvSpPr>
        <p:spPr bwMode="gray">
          <a:xfrm>
            <a:off x="515380" y="1541105"/>
            <a:ext cx="11161240" cy="3996470"/>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10" name="Text Placeholder 27">
            <a:extLst>
              <a:ext uri="{FF2B5EF4-FFF2-40B4-BE49-F238E27FC236}">
                <a16:creationId xmlns:a16="http://schemas.microsoft.com/office/drawing/2014/main" id="{52A85758-F945-4AFC-BB03-9C46DCA44128}"/>
              </a:ext>
            </a:extLst>
          </p:cNvPr>
          <p:cNvSpPr txBox="1">
            <a:spLocks/>
          </p:cNvSpPr>
          <p:nvPr/>
        </p:nvSpPr>
        <p:spPr bwMode="gray">
          <a:xfrm>
            <a:off x="404786" y="5584192"/>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n=246 </a:t>
            </a:r>
          </a:p>
          <a:p>
            <a:pPr marL="0" indent="0" defTabSz="914126">
              <a:buClr>
                <a:srgbClr val="F8971D"/>
              </a:buClr>
              <a:tabLst>
                <a:tab pos="173038" algn="r"/>
              </a:tabLst>
            </a:pPr>
            <a:r>
              <a:rPr lang="de-DE" sz="1400" dirty="0">
                <a:solidFill>
                  <a:schemeClr val="tx1"/>
                </a:solidFill>
                <a:latin typeface="Arial"/>
              </a:rPr>
              <a:t>Q21. Wenn Sie einen oder mehrere Gentests veranlasst haben, Wo wurden diese durchgeführt? (Mehrfachnennungen möglich)</a:t>
            </a:r>
          </a:p>
        </p:txBody>
      </p:sp>
      <p:sp>
        <p:nvSpPr>
          <p:cNvPr id="11" name="TextBox 42">
            <a:extLst>
              <a:ext uri="{FF2B5EF4-FFF2-40B4-BE49-F238E27FC236}">
                <a16:creationId xmlns:a16="http://schemas.microsoft.com/office/drawing/2014/main" id="{6580AD51-46AF-4256-880D-F24A25858E10}"/>
              </a:ext>
            </a:extLst>
          </p:cNvPr>
          <p:cNvSpPr txBox="1"/>
          <p:nvPr/>
        </p:nvSpPr>
        <p:spPr>
          <a:xfrm>
            <a:off x="515380" y="1541131"/>
            <a:ext cx="11161240" cy="270884"/>
          </a:xfrm>
          <a:prstGeom prst="rect">
            <a:avLst/>
          </a:prstGeom>
          <a:noFill/>
        </p:spPr>
        <p:txBody>
          <a:bodyPr wrap="square" rtlCol="0">
            <a:noAutofit/>
          </a:bodyPr>
          <a:lstStyle/>
          <a:p>
            <a:pPr algn="ctr" defTabSz="914126">
              <a:lnSpc>
                <a:spcPct val="90000"/>
              </a:lnSpc>
              <a:spcBef>
                <a:spcPts val="1200"/>
              </a:spcBef>
            </a:pPr>
            <a:r>
              <a:rPr lang="de-DE" sz="1600" b="1" dirty="0">
                <a:latin typeface="Arial"/>
              </a:rPr>
              <a:t>Ort der Durchführung des Gentestes</a:t>
            </a:r>
            <a:endParaRPr lang="en-AU" sz="1600" b="1" dirty="0">
              <a:latin typeface="Arial"/>
            </a:endParaRPr>
          </a:p>
          <a:p>
            <a:pPr algn="ctr" defTabSz="914126">
              <a:lnSpc>
                <a:spcPct val="90000"/>
              </a:lnSpc>
              <a:spcBef>
                <a:spcPts val="300"/>
              </a:spcBef>
            </a:pPr>
            <a:endParaRPr lang="en-AU" sz="1200" b="1" cap="all" dirty="0">
              <a:solidFill>
                <a:srgbClr val="4D4E4D"/>
              </a:solidFill>
              <a:latin typeface="Arial"/>
            </a:endParaRPr>
          </a:p>
        </p:txBody>
      </p:sp>
      <p:graphicFrame>
        <p:nvGraphicFramePr>
          <p:cNvPr id="14" name="Diagramm 13">
            <a:extLst>
              <a:ext uri="{FF2B5EF4-FFF2-40B4-BE49-F238E27FC236}">
                <a16:creationId xmlns:a16="http://schemas.microsoft.com/office/drawing/2014/main" id="{CF183177-C262-4041-A668-ED04C0EFE5B3}"/>
              </a:ext>
            </a:extLst>
          </p:cNvPr>
          <p:cNvGraphicFramePr/>
          <p:nvPr>
            <p:extLst>
              <p:ext uri="{D42A27DB-BD31-4B8C-83A1-F6EECF244321}">
                <p14:modId xmlns:p14="http://schemas.microsoft.com/office/powerpoint/2010/main" val="3934668422"/>
              </p:ext>
            </p:extLst>
          </p:nvPr>
        </p:nvGraphicFramePr>
        <p:xfrm>
          <a:off x="2099554" y="2050421"/>
          <a:ext cx="8532949" cy="34151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elle 15">
            <a:extLst>
              <a:ext uri="{FF2B5EF4-FFF2-40B4-BE49-F238E27FC236}">
                <a16:creationId xmlns:a16="http://schemas.microsoft.com/office/drawing/2014/main" id="{8FCD0F0E-BE8F-4F03-8943-B344B72CC511}"/>
              </a:ext>
            </a:extLst>
          </p:cNvPr>
          <p:cNvGraphicFramePr>
            <a:graphicFrameLocks noGrp="1"/>
          </p:cNvGraphicFramePr>
          <p:nvPr>
            <p:extLst>
              <p:ext uri="{D42A27DB-BD31-4B8C-83A1-F6EECF244321}">
                <p14:modId xmlns:p14="http://schemas.microsoft.com/office/powerpoint/2010/main" val="4072367395"/>
              </p:ext>
            </p:extLst>
          </p:nvPr>
        </p:nvGraphicFramePr>
        <p:xfrm>
          <a:off x="629802" y="2220540"/>
          <a:ext cx="5862242" cy="3141958"/>
        </p:xfrm>
        <a:graphic>
          <a:graphicData uri="http://schemas.openxmlformats.org/drawingml/2006/table">
            <a:tbl>
              <a:tblPr>
                <a:tableStyleId>{5C22544A-7EE6-4342-B048-85BDC9FD1C3A}</a:tableStyleId>
              </a:tblPr>
              <a:tblGrid>
                <a:gridCol w="5862242">
                  <a:extLst>
                    <a:ext uri="{9D8B030D-6E8A-4147-A177-3AD203B41FA5}">
                      <a16:colId xmlns:a16="http://schemas.microsoft.com/office/drawing/2014/main" val="2203894763"/>
                    </a:ext>
                  </a:extLst>
                </a:gridCol>
              </a:tblGrid>
              <a:tr h="786729">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de-DE" sz="1400" b="0" i="0" u="none" strike="noStrike" baseline="0" dirty="0">
                          <a:solidFill>
                            <a:srgbClr val="000000"/>
                          </a:solidFill>
                          <a:latin typeface="+mn-lt"/>
                        </a:rPr>
                        <a:t>Ich habe einen Laborüberweisungsschein erhalten und habe den Gentest in einem </a:t>
                      </a:r>
                      <a:r>
                        <a:rPr lang="de-DE" sz="1400" b="1" i="0" u="none" strike="noStrike" baseline="0" dirty="0">
                          <a:solidFill>
                            <a:srgbClr val="000000"/>
                          </a:solidFill>
                          <a:latin typeface="+mn-lt"/>
                        </a:rPr>
                        <a:t>humangenetischen Zentrum/ Praxis</a:t>
                      </a:r>
                      <a:r>
                        <a:rPr lang="de-DE" sz="1400" b="0" i="0" u="none" strike="noStrike" baseline="0" dirty="0">
                          <a:solidFill>
                            <a:srgbClr val="000000"/>
                          </a:solidFill>
                          <a:latin typeface="+mn-lt"/>
                        </a:rPr>
                        <a:t> für Humangenetik durchführen lassen</a:t>
                      </a:r>
                      <a:endParaRPr lang="en-US" sz="1400" b="0" i="0" u="none" strike="noStrike" dirty="0">
                        <a:solidFill>
                          <a:srgbClr val="000000"/>
                        </a:solidFill>
                        <a:effectLst/>
                        <a:latin typeface="+mn-lt"/>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9817950"/>
                  </a:ext>
                </a:extLst>
              </a:tr>
              <a:tr h="781771">
                <a:tc>
                  <a:txBody>
                    <a:bodyPr/>
                    <a:lstStyle/>
                    <a:p>
                      <a:pPr algn="r" rtl="0" fontAlgn="ctr"/>
                      <a:r>
                        <a:rPr lang="de-DE" sz="1400" b="0" i="0" u="none" strike="noStrike" baseline="0" dirty="0">
                          <a:solidFill>
                            <a:srgbClr val="000000"/>
                          </a:solidFill>
                          <a:latin typeface="+mn-lt"/>
                        </a:rPr>
                        <a:t>In der </a:t>
                      </a:r>
                      <a:r>
                        <a:rPr lang="de-DE" sz="1400" b="1" i="0" u="none" strike="noStrike" baseline="0" dirty="0">
                          <a:solidFill>
                            <a:srgbClr val="000000"/>
                          </a:solidFill>
                          <a:latin typeface="+mn-lt"/>
                        </a:rPr>
                        <a:t>Augenuniversitätsklinik</a:t>
                      </a:r>
                      <a:r>
                        <a:rPr lang="de-DE" sz="1400" b="0" i="0" u="none" strike="noStrike" baseline="0" dirty="0">
                          <a:solidFill>
                            <a:srgbClr val="000000"/>
                          </a:solidFill>
                          <a:latin typeface="+mn-lt"/>
                        </a:rPr>
                        <a:t>, in der ich auch die finale Diagnose erhalten habe (eigenes/angeschlossenes molekulargenetisches Labor)</a:t>
                      </a:r>
                      <a:endParaRPr lang="de-DE" sz="1400" b="0" i="0" u="none" strike="noStrike" dirty="0">
                        <a:solidFill>
                          <a:srgbClr val="000000"/>
                        </a:solidFill>
                        <a:effectLst/>
                        <a:latin typeface="+mn-lt"/>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4084597"/>
                  </a:ext>
                </a:extLst>
              </a:tr>
              <a:tr h="786729">
                <a:tc>
                  <a:txBody>
                    <a:bodyPr/>
                    <a:lstStyle/>
                    <a:p>
                      <a:pPr algn="r" rtl="0" fontAlgn="ctr"/>
                      <a:r>
                        <a:rPr lang="de-DE" sz="1400" b="0" i="0" u="none" strike="noStrike" baseline="0" dirty="0">
                          <a:solidFill>
                            <a:srgbClr val="000000"/>
                          </a:solidFill>
                          <a:latin typeface="+mn-lt"/>
                        </a:rPr>
                        <a:t>Mein (</a:t>
                      </a:r>
                      <a:r>
                        <a:rPr lang="de-DE" sz="1400" b="1" i="0" u="none" strike="noStrike" baseline="0" dirty="0">
                          <a:solidFill>
                            <a:srgbClr val="000000"/>
                          </a:solidFill>
                          <a:latin typeface="+mn-lt"/>
                        </a:rPr>
                        <a:t>niedergelassener) Ophthalmologe</a:t>
                      </a:r>
                      <a:r>
                        <a:rPr lang="de-DE" sz="1400" b="0" i="0" u="none" strike="noStrike" baseline="0" dirty="0">
                          <a:solidFill>
                            <a:srgbClr val="000000"/>
                          </a:solidFill>
                          <a:latin typeface="+mn-lt"/>
                        </a:rPr>
                        <a:t>, der die finale Diagnose gestellt hat, hat die Blutprobe in ein Labor geschickt</a:t>
                      </a:r>
                      <a:endParaRPr lang="en-US" sz="1400" b="0" i="0" u="none" strike="noStrike" dirty="0">
                        <a:solidFill>
                          <a:srgbClr val="000000"/>
                        </a:solidFill>
                        <a:effectLst/>
                        <a:latin typeface="+mn-lt"/>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822332"/>
                  </a:ext>
                </a:extLst>
              </a:tr>
              <a:tr h="786729">
                <a:tc>
                  <a:txBody>
                    <a:bodyPr/>
                    <a:lstStyle/>
                    <a:p>
                      <a:pPr algn="r" rtl="0" fontAlgn="ctr"/>
                      <a:r>
                        <a:rPr lang="en-US" sz="1400" b="0" i="0" u="none" strike="noStrike" dirty="0" err="1">
                          <a:solidFill>
                            <a:srgbClr val="000000"/>
                          </a:solidFill>
                          <a:effectLst/>
                          <a:latin typeface="+mn-lt"/>
                        </a:rPr>
                        <a:t>Weiß</a:t>
                      </a:r>
                      <a:r>
                        <a:rPr lang="en-US" sz="1400" b="0" i="0" u="none" strike="noStrike" dirty="0">
                          <a:solidFill>
                            <a:srgbClr val="000000"/>
                          </a:solidFill>
                          <a:effectLst/>
                          <a:latin typeface="+mn-lt"/>
                        </a:rPr>
                        <a:t> ich </a:t>
                      </a:r>
                      <a:r>
                        <a:rPr lang="en-US" sz="1400" b="0" i="0" u="none" strike="noStrike" dirty="0" err="1">
                          <a:solidFill>
                            <a:srgbClr val="000000"/>
                          </a:solidFill>
                          <a:effectLst/>
                          <a:latin typeface="+mn-lt"/>
                        </a:rPr>
                        <a:t>nicht</a:t>
                      </a:r>
                      <a:endParaRPr lang="en-US" sz="1400" b="0" i="0" u="none" strike="noStrike" dirty="0">
                        <a:solidFill>
                          <a:srgbClr val="000000"/>
                        </a:solidFill>
                        <a:effectLst/>
                        <a:latin typeface="+mn-lt"/>
                      </a:endParaRP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0668226"/>
                  </a:ext>
                </a:extLst>
              </a:tr>
            </a:tbl>
          </a:graphicData>
        </a:graphic>
      </p:graphicFrame>
      <p:sp>
        <p:nvSpPr>
          <p:cNvPr id="8" name="Foliennummernplatzhalter 7">
            <a:extLst>
              <a:ext uri="{FF2B5EF4-FFF2-40B4-BE49-F238E27FC236}">
                <a16:creationId xmlns:a16="http://schemas.microsoft.com/office/drawing/2014/main" id="{929951E7-FACD-4324-B140-1060E73AA426}"/>
              </a:ext>
            </a:extLst>
          </p:cNvPr>
          <p:cNvSpPr>
            <a:spLocks noGrp="1"/>
          </p:cNvSpPr>
          <p:nvPr>
            <p:ph type="sldNum" sz="quarter" idx="20"/>
          </p:nvPr>
        </p:nvSpPr>
        <p:spPr/>
        <p:txBody>
          <a:bodyPr/>
          <a:lstStyle/>
          <a:p>
            <a:fld id="{D61AABEC-672F-4B68-B914-690DA978312C}" type="slidenum">
              <a:rPr lang="en-GB" smtClean="0"/>
              <a:pPr/>
              <a:t>34</a:t>
            </a:fld>
            <a:r>
              <a:rPr lang="en-GB"/>
              <a:t> ‒ </a:t>
            </a:r>
            <a:endParaRPr lang="en-GB" dirty="0"/>
          </a:p>
        </p:txBody>
      </p:sp>
      <p:sp>
        <p:nvSpPr>
          <p:cNvPr id="18" name="Textfeld 17">
            <a:extLst>
              <a:ext uri="{FF2B5EF4-FFF2-40B4-BE49-F238E27FC236}">
                <a16:creationId xmlns:a16="http://schemas.microsoft.com/office/drawing/2014/main" id="{67C864C1-A274-41FE-84FB-2E1836A1D247}"/>
              </a:ext>
            </a:extLst>
          </p:cNvPr>
          <p:cNvSpPr txBox="1"/>
          <p:nvPr/>
        </p:nvSpPr>
        <p:spPr>
          <a:xfrm>
            <a:off x="6492044" y="6237312"/>
            <a:ext cx="4772438" cy="523220"/>
          </a:xfrm>
          <a:prstGeom prst="rect">
            <a:avLst/>
          </a:prstGeom>
          <a:noFill/>
        </p:spPr>
        <p:txBody>
          <a:bodyPr wrap="square" rtlCol="0">
            <a:spAutoFit/>
          </a:bodyPr>
          <a:lstStyle/>
          <a:p>
            <a:pPr algn="r"/>
            <a:r>
              <a:rPr lang="de-DE" sz="1400" dirty="0"/>
              <a:t>Hinweis: Icons zeigen an, ob ein Wert in einer Subgruppe signifikant höher ist als Total</a:t>
            </a:r>
          </a:p>
        </p:txBody>
      </p:sp>
    </p:spTree>
    <p:extLst>
      <p:ext uri="{BB962C8B-B14F-4D97-AF65-F5344CB8AC3E}">
        <p14:creationId xmlns:p14="http://schemas.microsoft.com/office/powerpoint/2010/main" val="3820623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21674-F9EA-4A45-B71B-D5FB282A4C9E}"/>
              </a:ext>
            </a:extLst>
          </p:cNvPr>
          <p:cNvSpPr>
            <a:spLocks noGrp="1"/>
          </p:cNvSpPr>
          <p:nvPr>
            <p:ph type="title"/>
          </p:nvPr>
        </p:nvSpPr>
        <p:spPr>
          <a:xfrm>
            <a:off x="404786" y="382816"/>
            <a:ext cx="9213291" cy="757130"/>
          </a:xfrm>
        </p:spPr>
        <p:txBody>
          <a:bodyPr/>
          <a:lstStyle/>
          <a:p>
            <a:r>
              <a:rPr lang="de-DE" sz="2400" cap="none" dirty="0">
                <a:solidFill>
                  <a:schemeClr val="tx1"/>
                </a:solidFill>
              </a:rPr>
              <a:t>Knapp die Hälfte der Patienten hat infolge der Diagnose eine humangenetische Beratung erhalten. </a:t>
            </a:r>
          </a:p>
        </p:txBody>
      </p:sp>
      <p:sp>
        <p:nvSpPr>
          <p:cNvPr id="4" name="Rectangle 20">
            <a:extLst>
              <a:ext uri="{FF2B5EF4-FFF2-40B4-BE49-F238E27FC236}">
                <a16:creationId xmlns:a16="http://schemas.microsoft.com/office/drawing/2014/main" id="{DA214503-B6DD-4DF0-9380-53CBB82FFE36}"/>
              </a:ext>
            </a:extLst>
          </p:cNvPr>
          <p:cNvSpPr/>
          <p:nvPr/>
        </p:nvSpPr>
        <p:spPr bwMode="gray">
          <a:xfrm>
            <a:off x="485787" y="1628776"/>
            <a:ext cx="11301427" cy="3833848"/>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6" name="TextBox 42">
            <a:extLst>
              <a:ext uri="{FF2B5EF4-FFF2-40B4-BE49-F238E27FC236}">
                <a16:creationId xmlns:a16="http://schemas.microsoft.com/office/drawing/2014/main" id="{7502C609-4C5E-48B0-B8A8-613B2E2E54DC}"/>
              </a:ext>
            </a:extLst>
          </p:cNvPr>
          <p:cNvSpPr txBox="1"/>
          <p:nvPr/>
        </p:nvSpPr>
        <p:spPr>
          <a:xfrm>
            <a:off x="424412" y="1955000"/>
            <a:ext cx="11282482" cy="270884"/>
          </a:xfrm>
          <a:prstGeom prst="rect">
            <a:avLst/>
          </a:prstGeom>
          <a:noFill/>
        </p:spPr>
        <p:txBody>
          <a:bodyPr wrap="square" rtlCol="0">
            <a:noAutofit/>
          </a:bodyPr>
          <a:lstStyle/>
          <a:p>
            <a:pPr algn="ctr" defTabSz="914126">
              <a:lnSpc>
                <a:spcPct val="90000"/>
              </a:lnSpc>
              <a:spcBef>
                <a:spcPts val="1200"/>
              </a:spcBef>
            </a:pPr>
            <a:r>
              <a:rPr lang="de-DE" sz="1600" b="1" dirty="0">
                <a:latin typeface="Arial"/>
              </a:rPr>
              <a:t>Humangenetische Beratung in Anspruch genommen</a:t>
            </a:r>
          </a:p>
        </p:txBody>
      </p:sp>
      <p:sp>
        <p:nvSpPr>
          <p:cNvPr id="10" name="Text Placeholder 27">
            <a:extLst>
              <a:ext uri="{FF2B5EF4-FFF2-40B4-BE49-F238E27FC236}">
                <a16:creationId xmlns:a16="http://schemas.microsoft.com/office/drawing/2014/main" id="{52A85758-F945-4AFC-BB03-9C46DCA44128}"/>
              </a:ext>
            </a:extLst>
          </p:cNvPr>
          <p:cNvSpPr txBox="1">
            <a:spLocks/>
          </p:cNvSpPr>
          <p:nvPr/>
        </p:nvSpPr>
        <p:spPr bwMode="gray">
          <a:xfrm>
            <a:off x="407368" y="5589240"/>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n=246</a:t>
            </a:r>
          </a:p>
          <a:p>
            <a:pPr marL="0" indent="0" defTabSz="914126">
              <a:buClr>
                <a:srgbClr val="F8971D"/>
              </a:buClr>
              <a:tabLst>
                <a:tab pos="173038" algn="r"/>
              </a:tabLst>
            </a:pPr>
            <a:r>
              <a:rPr lang="de-DE" sz="1400" dirty="0">
                <a:solidFill>
                  <a:schemeClr val="tx1"/>
                </a:solidFill>
                <a:latin typeface="Arial"/>
              </a:rPr>
              <a:t>Q22. Haben Sie infolge der Diagnose eine humangenetische Beratung in Anspruch genommen? </a:t>
            </a:r>
            <a:endParaRPr lang="en-AU" sz="1400" dirty="0">
              <a:solidFill>
                <a:schemeClr val="tx1"/>
              </a:solidFill>
              <a:latin typeface="Arial"/>
            </a:endParaRPr>
          </a:p>
        </p:txBody>
      </p:sp>
      <p:graphicFrame>
        <p:nvGraphicFramePr>
          <p:cNvPr id="23" name="Diagramm 22">
            <a:extLst>
              <a:ext uri="{FF2B5EF4-FFF2-40B4-BE49-F238E27FC236}">
                <a16:creationId xmlns:a16="http://schemas.microsoft.com/office/drawing/2014/main" id="{D23F4818-A195-4F17-BE1E-9DD8B8F47B43}"/>
              </a:ext>
            </a:extLst>
          </p:cNvPr>
          <p:cNvGraphicFramePr/>
          <p:nvPr>
            <p:extLst>
              <p:ext uri="{D42A27DB-BD31-4B8C-83A1-F6EECF244321}">
                <p14:modId xmlns:p14="http://schemas.microsoft.com/office/powerpoint/2010/main" val="2548060689"/>
              </p:ext>
            </p:extLst>
          </p:nvPr>
        </p:nvGraphicFramePr>
        <p:xfrm>
          <a:off x="479713" y="3004468"/>
          <a:ext cx="11301426" cy="1126849"/>
        </p:xfrm>
        <a:graphic>
          <a:graphicData uri="http://schemas.openxmlformats.org/drawingml/2006/chart">
            <c:chart xmlns:c="http://schemas.openxmlformats.org/drawingml/2006/chart" xmlns:r="http://schemas.openxmlformats.org/officeDocument/2006/relationships" r:id="rId2"/>
          </a:graphicData>
        </a:graphic>
      </p:graphicFrame>
      <p:sp>
        <p:nvSpPr>
          <p:cNvPr id="7" name="Foliennummernplatzhalter 6">
            <a:extLst>
              <a:ext uri="{FF2B5EF4-FFF2-40B4-BE49-F238E27FC236}">
                <a16:creationId xmlns:a16="http://schemas.microsoft.com/office/drawing/2014/main" id="{A4A86427-B958-493C-8FC2-EF960787BE0E}"/>
              </a:ext>
            </a:extLst>
          </p:cNvPr>
          <p:cNvSpPr>
            <a:spLocks noGrp="1"/>
          </p:cNvSpPr>
          <p:nvPr>
            <p:ph type="sldNum" sz="quarter" idx="20"/>
          </p:nvPr>
        </p:nvSpPr>
        <p:spPr/>
        <p:txBody>
          <a:bodyPr/>
          <a:lstStyle/>
          <a:p>
            <a:fld id="{D61AABEC-672F-4B68-B914-690DA978312C}" type="slidenum">
              <a:rPr lang="en-GB" smtClean="0"/>
              <a:pPr/>
              <a:t>35</a:t>
            </a:fld>
            <a:r>
              <a:rPr lang="en-GB"/>
              <a:t> ‒ </a:t>
            </a:r>
            <a:endParaRPr lang="en-GB" dirty="0"/>
          </a:p>
        </p:txBody>
      </p:sp>
      <p:sp>
        <p:nvSpPr>
          <p:cNvPr id="51" name="Textfeld 50">
            <a:extLst>
              <a:ext uri="{FF2B5EF4-FFF2-40B4-BE49-F238E27FC236}">
                <a16:creationId xmlns:a16="http://schemas.microsoft.com/office/drawing/2014/main" id="{683634BF-3A02-4093-95AD-FCC4DA271B3C}"/>
              </a:ext>
            </a:extLst>
          </p:cNvPr>
          <p:cNvSpPr txBox="1"/>
          <p:nvPr/>
        </p:nvSpPr>
        <p:spPr>
          <a:xfrm>
            <a:off x="6996100" y="6105852"/>
            <a:ext cx="4268382" cy="738664"/>
          </a:xfrm>
          <a:prstGeom prst="rect">
            <a:avLst/>
          </a:prstGeom>
          <a:noFill/>
        </p:spPr>
        <p:txBody>
          <a:bodyPr wrap="square" rtlCol="0">
            <a:spAutoFit/>
          </a:bodyPr>
          <a:lstStyle/>
          <a:p>
            <a:pPr algn="r"/>
            <a:r>
              <a:rPr lang="de-DE" sz="1400" dirty="0"/>
              <a:t>Hinweis: Icons zeigen an, ob ein Wert in einer Subgruppe signifikant höher als Total,</a:t>
            </a:r>
          </a:p>
          <a:p>
            <a:pPr algn="r"/>
            <a:r>
              <a:rPr lang="de-DE" sz="1400" dirty="0"/>
              <a:t>es werden nur Werte &gt;3% angezeigt</a:t>
            </a:r>
          </a:p>
        </p:txBody>
      </p:sp>
      <p:graphicFrame>
        <p:nvGraphicFramePr>
          <p:cNvPr id="59" name="Tabelle 12">
            <a:extLst>
              <a:ext uri="{FF2B5EF4-FFF2-40B4-BE49-F238E27FC236}">
                <a16:creationId xmlns:a16="http://schemas.microsoft.com/office/drawing/2014/main" id="{3D25B538-E116-410D-9D0B-FDF6E4BEB025}"/>
              </a:ext>
            </a:extLst>
          </p:cNvPr>
          <p:cNvGraphicFramePr>
            <a:graphicFrameLocks noGrp="1"/>
          </p:cNvGraphicFramePr>
          <p:nvPr>
            <p:extLst>
              <p:ext uri="{D42A27DB-BD31-4B8C-83A1-F6EECF244321}">
                <p14:modId xmlns:p14="http://schemas.microsoft.com/office/powerpoint/2010/main" val="150140852"/>
              </p:ext>
            </p:extLst>
          </p:nvPr>
        </p:nvGraphicFramePr>
        <p:xfrm>
          <a:off x="9479059" y="706173"/>
          <a:ext cx="2376264" cy="677648"/>
        </p:xfrm>
        <a:graphic>
          <a:graphicData uri="http://schemas.openxmlformats.org/drawingml/2006/table">
            <a:tbl>
              <a:tblPr bandRow="1">
                <a:tableStyleId>{5C22544A-7EE6-4342-B048-85BDC9FD1C3A}</a:tableStyleId>
              </a:tblPr>
              <a:tblGrid>
                <a:gridCol w="792088">
                  <a:extLst>
                    <a:ext uri="{9D8B030D-6E8A-4147-A177-3AD203B41FA5}">
                      <a16:colId xmlns:a16="http://schemas.microsoft.com/office/drawing/2014/main" val="1351760562"/>
                    </a:ext>
                  </a:extLst>
                </a:gridCol>
                <a:gridCol w="792088">
                  <a:extLst>
                    <a:ext uri="{9D8B030D-6E8A-4147-A177-3AD203B41FA5}">
                      <a16:colId xmlns:a16="http://schemas.microsoft.com/office/drawing/2014/main" val="1102116984"/>
                    </a:ext>
                  </a:extLst>
                </a:gridCol>
                <a:gridCol w="792088">
                  <a:extLst>
                    <a:ext uri="{9D8B030D-6E8A-4147-A177-3AD203B41FA5}">
                      <a16:colId xmlns:a16="http://schemas.microsoft.com/office/drawing/2014/main" val="4239984663"/>
                    </a:ext>
                  </a:extLst>
                </a:gridCol>
              </a:tblGrid>
              <a:tr h="369395">
                <a:tc>
                  <a:txBody>
                    <a:bodyPr/>
                    <a:lstStyle/>
                    <a:p>
                      <a:pPr algn="ctr" fontAlgn="ctr"/>
                      <a:r>
                        <a:rPr lang="de-DE" sz="1400" b="0" i="0" u="none" strike="noStrike" dirty="0">
                          <a:solidFill>
                            <a:schemeClr val="tx1"/>
                          </a:solidFill>
                          <a:effectLst/>
                          <a:latin typeface="Tahoma" panose="020B0604030504040204" pitchFamily="34" charset="0"/>
                        </a:rPr>
                        <a:t>5 bis 25 Jahre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26 bis 54 Jahre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55 Jahre und älter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621363"/>
                  </a:ext>
                </a:extLst>
              </a:tr>
              <a:tr h="241403">
                <a:tc>
                  <a:txBody>
                    <a:bodyPr/>
                    <a:lstStyle/>
                    <a:p>
                      <a:pPr algn="ctr" fontAlgn="ctr"/>
                      <a:r>
                        <a:rPr lang="de-DE" sz="1400" b="0" i="0" u="none" strike="noStrike" dirty="0">
                          <a:solidFill>
                            <a:schemeClr val="tx1"/>
                          </a:solidFill>
                          <a:effectLst/>
                          <a:latin typeface="Tahoma" panose="020B0604030504040204" pitchFamily="34" charset="0"/>
                        </a:rPr>
                        <a:t>n=16*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n=91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n=139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197256"/>
                  </a:ext>
                </a:extLst>
              </a:tr>
            </a:tbl>
          </a:graphicData>
        </a:graphic>
      </p:graphicFrame>
      <p:pic>
        <p:nvPicPr>
          <p:cNvPr id="3" name="Grafik 2">
            <a:extLst>
              <a:ext uri="{FF2B5EF4-FFF2-40B4-BE49-F238E27FC236}">
                <a16:creationId xmlns:a16="http://schemas.microsoft.com/office/drawing/2014/main" id="{7CF570AB-E440-4952-87FA-64EA65C558C3}"/>
              </a:ext>
            </a:extLst>
          </p:cNvPr>
          <p:cNvPicPr>
            <a:picLocks noChangeAspect="1"/>
          </p:cNvPicPr>
          <p:nvPr/>
        </p:nvPicPr>
        <p:blipFill>
          <a:blip r:embed="rId3"/>
          <a:stretch>
            <a:fillRect/>
          </a:stretch>
        </p:blipFill>
        <p:spPr>
          <a:xfrm>
            <a:off x="2532213" y="2917774"/>
            <a:ext cx="329213" cy="438950"/>
          </a:xfrm>
          <a:prstGeom prst="rect">
            <a:avLst/>
          </a:prstGeom>
        </p:spPr>
      </p:pic>
      <p:pic>
        <p:nvPicPr>
          <p:cNvPr id="5" name="Grafik 4">
            <a:extLst>
              <a:ext uri="{FF2B5EF4-FFF2-40B4-BE49-F238E27FC236}">
                <a16:creationId xmlns:a16="http://schemas.microsoft.com/office/drawing/2014/main" id="{249219C7-DC49-41CD-94BE-5CFD998B2992}"/>
              </a:ext>
            </a:extLst>
          </p:cNvPr>
          <p:cNvPicPr>
            <a:picLocks noChangeAspect="1"/>
          </p:cNvPicPr>
          <p:nvPr/>
        </p:nvPicPr>
        <p:blipFill>
          <a:blip r:embed="rId4"/>
          <a:stretch>
            <a:fillRect/>
          </a:stretch>
        </p:blipFill>
        <p:spPr>
          <a:xfrm>
            <a:off x="2389037" y="2899721"/>
            <a:ext cx="176799" cy="475529"/>
          </a:xfrm>
          <a:prstGeom prst="rect">
            <a:avLst/>
          </a:prstGeom>
        </p:spPr>
      </p:pic>
      <p:pic>
        <p:nvPicPr>
          <p:cNvPr id="8" name="Grafik 7">
            <a:extLst>
              <a:ext uri="{FF2B5EF4-FFF2-40B4-BE49-F238E27FC236}">
                <a16:creationId xmlns:a16="http://schemas.microsoft.com/office/drawing/2014/main" id="{8346A4F4-A4ED-4551-952F-F3908AD40621}"/>
              </a:ext>
            </a:extLst>
          </p:cNvPr>
          <p:cNvPicPr>
            <a:picLocks noChangeAspect="1"/>
          </p:cNvPicPr>
          <p:nvPr/>
        </p:nvPicPr>
        <p:blipFill>
          <a:blip r:embed="rId5"/>
          <a:stretch>
            <a:fillRect/>
          </a:stretch>
        </p:blipFill>
        <p:spPr>
          <a:xfrm>
            <a:off x="1856331" y="2897480"/>
            <a:ext cx="499915" cy="451143"/>
          </a:xfrm>
          <a:prstGeom prst="rect">
            <a:avLst/>
          </a:prstGeom>
        </p:spPr>
      </p:pic>
      <p:pic>
        <p:nvPicPr>
          <p:cNvPr id="9" name="Grafik 8">
            <a:extLst>
              <a:ext uri="{FF2B5EF4-FFF2-40B4-BE49-F238E27FC236}">
                <a16:creationId xmlns:a16="http://schemas.microsoft.com/office/drawing/2014/main" id="{EC4CDCF8-C26B-433D-BE56-CEA558E6E61D}"/>
              </a:ext>
            </a:extLst>
          </p:cNvPr>
          <p:cNvPicPr>
            <a:picLocks noChangeAspect="1"/>
          </p:cNvPicPr>
          <p:nvPr/>
        </p:nvPicPr>
        <p:blipFill>
          <a:blip r:embed="rId6"/>
          <a:stretch>
            <a:fillRect/>
          </a:stretch>
        </p:blipFill>
        <p:spPr>
          <a:xfrm>
            <a:off x="1559496" y="2911920"/>
            <a:ext cx="280440" cy="445047"/>
          </a:xfrm>
          <a:prstGeom prst="rect">
            <a:avLst/>
          </a:prstGeom>
        </p:spPr>
      </p:pic>
      <p:pic>
        <p:nvPicPr>
          <p:cNvPr id="11" name="Grafik 10">
            <a:extLst>
              <a:ext uri="{FF2B5EF4-FFF2-40B4-BE49-F238E27FC236}">
                <a16:creationId xmlns:a16="http://schemas.microsoft.com/office/drawing/2014/main" id="{675B526E-EEFD-4A4A-9FE5-24BCA42F849D}"/>
              </a:ext>
            </a:extLst>
          </p:cNvPr>
          <p:cNvPicPr>
            <a:picLocks noChangeAspect="1"/>
          </p:cNvPicPr>
          <p:nvPr/>
        </p:nvPicPr>
        <p:blipFill>
          <a:blip r:embed="rId7"/>
          <a:stretch>
            <a:fillRect/>
          </a:stretch>
        </p:blipFill>
        <p:spPr>
          <a:xfrm>
            <a:off x="9469363" y="2816932"/>
            <a:ext cx="297429" cy="522314"/>
          </a:xfrm>
          <a:prstGeom prst="rect">
            <a:avLst/>
          </a:prstGeom>
        </p:spPr>
      </p:pic>
      <p:pic>
        <p:nvPicPr>
          <p:cNvPr id="12" name="Grafik 11">
            <a:extLst>
              <a:ext uri="{FF2B5EF4-FFF2-40B4-BE49-F238E27FC236}">
                <a16:creationId xmlns:a16="http://schemas.microsoft.com/office/drawing/2014/main" id="{C9FA18C9-5917-44E7-8817-30CFD8B0A797}"/>
              </a:ext>
            </a:extLst>
          </p:cNvPr>
          <p:cNvPicPr>
            <a:picLocks noChangeAspect="1"/>
          </p:cNvPicPr>
          <p:nvPr/>
        </p:nvPicPr>
        <p:blipFill>
          <a:blip r:embed="rId8"/>
          <a:stretch>
            <a:fillRect/>
          </a:stretch>
        </p:blipFill>
        <p:spPr>
          <a:xfrm>
            <a:off x="9825095" y="2932580"/>
            <a:ext cx="461064" cy="389710"/>
          </a:xfrm>
          <a:prstGeom prst="rect">
            <a:avLst/>
          </a:prstGeom>
        </p:spPr>
      </p:pic>
      <p:pic>
        <p:nvPicPr>
          <p:cNvPr id="13" name="Grafik 12">
            <a:extLst>
              <a:ext uri="{FF2B5EF4-FFF2-40B4-BE49-F238E27FC236}">
                <a16:creationId xmlns:a16="http://schemas.microsoft.com/office/drawing/2014/main" id="{29EE670C-C852-49A9-90A5-F1B8EABF983A}"/>
              </a:ext>
            </a:extLst>
          </p:cNvPr>
          <p:cNvPicPr>
            <a:picLocks noChangeAspect="1"/>
          </p:cNvPicPr>
          <p:nvPr/>
        </p:nvPicPr>
        <p:blipFill>
          <a:blip r:embed="rId9"/>
          <a:stretch>
            <a:fillRect/>
          </a:stretch>
        </p:blipFill>
        <p:spPr>
          <a:xfrm>
            <a:off x="10296582" y="2883629"/>
            <a:ext cx="530398" cy="438950"/>
          </a:xfrm>
          <a:prstGeom prst="rect">
            <a:avLst/>
          </a:prstGeom>
        </p:spPr>
      </p:pic>
      <p:pic>
        <p:nvPicPr>
          <p:cNvPr id="14" name="Grafik 13">
            <a:extLst>
              <a:ext uri="{FF2B5EF4-FFF2-40B4-BE49-F238E27FC236}">
                <a16:creationId xmlns:a16="http://schemas.microsoft.com/office/drawing/2014/main" id="{AD5FD070-1236-47BD-AF21-8CE7D1332253}"/>
              </a:ext>
            </a:extLst>
          </p:cNvPr>
          <p:cNvPicPr>
            <a:picLocks noChangeAspect="1"/>
          </p:cNvPicPr>
          <p:nvPr/>
        </p:nvPicPr>
        <p:blipFill>
          <a:blip r:embed="rId3"/>
          <a:stretch>
            <a:fillRect/>
          </a:stretch>
        </p:blipFill>
        <p:spPr>
          <a:xfrm>
            <a:off x="9660488" y="213729"/>
            <a:ext cx="329213" cy="438950"/>
          </a:xfrm>
          <a:prstGeom prst="rect">
            <a:avLst/>
          </a:prstGeom>
        </p:spPr>
      </p:pic>
      <p:pic>
        <p:nvPicPr>
          <p:cNvPr id="15" name="Grafik 14">
            <a:extLst>
              <a:ext uri="{FF2B5EF4-FFF2-40B4-BE49-F238E27FC236}">
                <a16:creationId xmlns:a16="http://schemas.microsoft.com/office/drawing/2014/main" id="{24301BA1-ED5B-4599-9722-7F70BA9F6AA7}"/>
              </a:ext>
            </a:extLst>
          </p:cNvPr>
          <p:cNvPicPr>
            <a:picLocks noChangeAspect="1"/>
          </p:cNvPicPr>
          <p:nvPr/>
        </p:nvPicPr>
        <p:blipFill>
          <a:blip r:embed="rId10"/>
          <a:stretch>
            <a:fillRect/>
          </a:stretch>
        </p:blipFill>
        <p:spPr>
          <a:xfrm>
            <a:off x="11264482" y="160244"/>
            <a:ext cx="298730" cy="524301"/>
          </a:xfrm>
          <a:prstGeom prst="rect">
            <a:avLst/>
          </a:prstGeom>
        </p:spPr>
      </p:pic>
      <p:pic>
        <p:nvPicPr>
          <p:cNvPr id="16" name="Grafik 15">
            <a:extLst>
              <a:ext uri="{FF2B5EF4-FFF2-40B4-BE49-F238E27FC236}">
                <a16:creationId xmlns:a16="http://schemas.microsoft.com/office/drawing/2014/main" id="{9EB6440A-5644-4183-A8D1-F49D61B1FAA9}"/>
              </a:ext>
            </a:extLst>
          </p:cNvPr>
          <p:cNvPicPr>
            <a:picLocks noChangeAspect="1"/>
          </p:cNvPicPr>
          <p:nvPr/>
        </p:nvPicPr>
        <p:blipFill>
          <a:blip r:embed="rId4"/>
          <a:stretch>
            <a:fillRect/>
          </a:stretch>
        </p:blipFill>
        <p:spPr>
          <a:xfrm>
            <a:off x="10538692" y="194719"/>
            <a:ext cx="176799" cy="475529"/>
          </a:xfrm>
          <a:prstGeom prst="rect">
            <a:avLst/>
          </a:prstGeom>
        </p:spPr>
      </p:pic>
    </p:spTree>
    <p:extLst>
      <p:ext uri="{BB962C8B-B14F-4D97-AF65-F5344CB8AC3E}">
        <p14:creationId xmlns:p14="http://schemas.microsoft.com/office/powerpoint/2010/main" val="981464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21674-F9EA-4A45-B71B-D5FB282A4C9E}"/>
              </a:ext>
            </a:extLst>
          </p:cNvPr>
          <p:cNvSpPr>
            <a:spLocks noGrp="1"/>
          </p:cNvSpPr>
          <p:nvPr>
            <p:ph type="title"/>
          </p:nvPr>
        </p:nvSpPr>
        <p:spPr>
          <a:xfrm>
            <a:off x="404786" y="382816"/>
            <a:ext cx="11199826" cy="757130"/>
          </a:xfrm>
        </p:spPr>
        <p:txBody>
          <a:bodyPr/>
          <a:lstStyle/>
          <a:p>
            <a:r>
              <a:rPr lang="de-DE" sz="2400" cap="none" dirty="0">
                <a:solidFill>
                  <a:schemeClr val="tx1"/>
                </a:solidFill>
              </a:rPr>
              <a:t>Hauptgrund für die Inanspruchnahme der humangenetischen Beratung ist der Informationswunsch bezüglich Erkrankung und Familienplanung.</a:t>
            </a:r>
          </a:p>
        </p:txBody>
      </p:sp>
      <p:sp>
        <p:nvSpPr>
          <p:cNvPr id="4" name="Rectangle 20">
            <a:extLst>
              <a:ext uri="{FF2B5EF4-FFF2-40B4-BE49-F238E27FC236}">
                <a16:creationId xmlns:a16="http://schemas.microsoft.com/office/drawing/2014/main" id="{DA214503-B6DD-4DF0-9380-53CBB82FFE36}"/>
              </a:ext>
            </a:extLst>
          </p:cNvPr>
          <p:cNvSpPr/>
          <p:nvPr/>
        </p:nvSpPr>
        <p:spPr bwMode="gray">
          <a:xfrm>
            <a:off x="504732" y="1634451"/>
            <a:ext cx="11301427" cy="3918785"/>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10" name="Text Placeholder 27">
            <a:extLst>
              <a:ext uri="{FF2B5EF4-FFF2-40B4-BE49-F238E27FC236}">
                <a16:creationId xmlns:a16="http://schemas.microsoft.com/office/drawing/2014/main" id="{52A85758-F945-4AFC-BB03-9C46DCA44128}"/>
              </a:ext>
            </a:extLst>
          </p:cNvPr>
          <p:cNvSpPr txBox="1">
            <a:spLocks/>
          </p:cNvSpPr>
          <p:nvPr/>
        </p:nvSpPr>
        <p:spPr bwMode="gray">
          <a:xfrm>
            <a:off x="454759" y="5611622"/>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n=246</a:t>
            </a:r>
          </a:p>
          <a:p>
            <a:pPr marL="0" indent="0" defTabSz="914126">
              <a:buClr>
                <a:srgbClr val="F8971D"/>
              </a:buClr>
              <a:tabLst>
                <a:tab pos="173038" algn="r"/>
              </a:tabLst>
            </a:pPr>
            <a:r>
              <a:rPr lang="de-DE" sz="1400" dirty="0">
                <a:solidFill>
                  <a:schemeClr val="tx1"/>
                </a:solidFill>
                <a:latin typeface="Arial"/>
              </a:rPr>
              <a:t>Q22A. Warum haben Sie eine humangenetische Beratung gewünscht? (offene Frage)</a:t>
            </a:r>
            <a:endParaRPr lang="en-AU" sz="1400" dirty="0">
              <a:solidFill>
                <a:schemeClr val="tx1"/>
              </a:solidFill>
              <a:latin typeface="Arial"/>
            </a:endParaRPr>
          </a:p>
        </p:txBody>
      </p:sp>
      <p:sp>
        <p:nvSpPr>
          <p:cNvPr id="24" name="TextBox 42">
            <a:extLst>
              <a:ext uri="{FF2B5EF4-FFF2-40B4-BE49-F238E27FC236}">
                <a16:creationId xmlns:a16="http://schemas.microsoft.com/office/drawing/2014/main" id="{BDE1FBAF-6998-4018-8008-B85FA69C7613}"/>
              </a:ext>
            </a:extLst>
          </p:cNvPr>
          <p:cNvSpPr txBox="1"/>
          <p:nvPr/>
        </p:nvSpPr>
        <p:spPr>
          <a:xfrm>
            <a:off x="485787" y="1952836"/>
            <a:ext cx="11301427" cy="270884"/>
          </a:xfrm>
          <a:prstGeom prst="rect">
            <a:avLst/>
          </a:prstGeom>
          <a:noFill/>
        </p:spPr>
        <p:txBody>
          <a:bodyPr wrap="square" rtlCol="0">
            <a:noAutofit/>
          </a:bodyPr>
          <a:lstStyle/>
          <a:p>
            <a:pPr algn="ctr" defTabSz="914126">
              <a:lnSpc>
                <a:spcPct val="90000"/>
              </a:lnSpc>
              <a:spcBef>
                <a:spcPts val="1200"/>
              </a:spcBef>
            </a:pPr>
            <a:r>
              <a:rPr lang="de-DE" sz="1600" b="1" dirty="0">
                <a:latin typeface="Arial"/>
              </a:rPr>
              <a:t>Gründe für Inanspruchnahme humangenetischen Beratung </a:t>
            </a:r>
            <a:r>
              <a:rPr lang="de-DE" sz="1600" dirty="0">
                <a:latin typeface="Arial"/>
              </a:rPr>
              <a:t>(n=111)</a:t>
            </a:r>
          </a:p>
        </p:txBody>
      </p:sp>
      <p:graphicFrame>
        <p:nvGraphicFramePr>
          <p:cNvPr id="26" name="Diagramm 25">
            <a:extLst>
              <a:ext uri="{FF2B5EF4-FFF2-40B4-BE49-F238E27FC236}">
                <a16:creationId xmlns:a16="http://schemas.microsoft.com/office/drawing/2014/main" id="{1BBD7859-0972-47D0-9798-94FB58FF9E29}"/>
              </a:ext>
            </a:extLst>
          </p:cNvPr>
          <p:cNvGraphicFramePr/>
          <p:nvPr>
            <p:extLst>
              <p:ext uri="{D42A27DB-BD31-4B8C-83A1-F6EECF244321}">
                <p14:modId xmlns:p14="http://schemas.microsoft.com/office/powerpoint/2010/main" val="1218414973"/>
              </p:ext>
            </p:extLst>
          </p:nvPr>
        </p:nvGraphicFramePr>
        <p:xfrm>
          <a:off x="4069416" y="2720861"/>
          <a:ext cx="7319172" cy="2572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elle 26">
            <a:extLst>
              <a:ext uri="{FF2B5EF4-FFF2-40B4-BE49-F238E27FC236}">
                <a16:creationId xmlns:a16="http://schemas.microsoft.com/office/drawing/2014/main" id="{54F87CF1-62FE-4795-85A1-32C012730C26}"/>
              </a:ext>
            </a:extLst>
          </p:cNvPr>
          <p:cNvGraphicFramePr>
            <a:graphicFrameLocks noGrp="1"/>
          </p:cNvGraphicFramePr>
          <p:nvPr>
            <p:extLst>
              <p:ext uri="{D42A27DB-BD31-4B8C-83A1-F6EECF244321}">
                <p14:modId xmlns:p14="http://schemas.microsoft.com/office/powerpoint/2010/main" val="1480778167"/>
              </p:ext>
            </p:extLst>
          </p:nvPr>
        </p:nvGraphicFramePr>
        <p:xfrm>
          <a:off x="958994" y="2720862"/>
          <a:ext cx="6008992" cy="2417205"/>
        </p:xfrm>
        <a:graphic>
          <a:graphicData uri="http://schemas.openxmlformats.org/drawingml/2006/table">
            <a:tbl>
              <a:tblPr>
                <a:tableStyleId>{5C22544A-7EE6-4342-B048-85BDC9FD1C3A}</a:tableStyleId>
              </a:tblPr>
              <a:tblGrid>
                <a:gridCol w="6008992">
                  <a:extLst>
                    <a:ext uri="{9D8B030D-6E8A-4147-A177-3AD203B41FA5}">
                      <a16:colId xmlns:a16="http://schemas.microsoft.com/office/drawing/2014/main" val="2203894763"/>
                    </a:ext>
                  </a:extLst>
                </a:gridCol>
              </a:tblGrid>
              <a:tr h="384000">
                <a:tc>
                  <a:txBody>
                    <a:bodyPr/>
                    <a:lstStyle/>
                    <a:p>
                      <a:pPr algn="r" fontAlgn="b"/>
                      <a:r>
                        <a:rPr lang="de-DE" sz="1600" b="0" i="0" u="none" strike="noStrike" dirty="0">
                          <a:solidFill>
                            <a:srgbClr val="000000"/>
                          </a:solidFill>
                          <a:effectLst/>
                          <a:latin typeface="+mn-lt"/>
                        </a:rPr>
                        <a:t>Information über Ergebnisse / wollte mehr über die Erkrankung wissen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9817950"/>
                  </a:ext>
                </a:extLst>
              </a:tr>
              <a:tr h="384000">
                <a:tc>
                  <a:txBody>
                    <a:bodyPr/>
                    <a:lstStyle/>
                    <a:p>
                      <a:pPr algn="r" fontAlgn="b"/>
                      <a:r>
                        <a:rPr lang="de-DE" sz="1600" b="0" i="0" u="none" strike="noStrike" dirty="0">
                          <a:solidFill>
                            <a:srgbClr val="000000"/>
                          </a:solidFill>
                          <a:effectLst/>
                          <a:latin typeface="+mn-lt"/>
                        </a:rPr>
                        <a:t>Informationen über Vererbung / Kinderwunsch / Familienplanung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4084597"/>
                  </a:ext>
                </a:extLst>
              </a:tr>
              <a:tr h="384000">
                <a:tc>
                  <a:txBody>
                    <a:bodyPr/>
                    <a:lstStyle/>
                    <a:p>
                      <a:pPr algn="r" fontAlgn="b"/>
                      <a:r>
                        <a:rPr lang="de-DE" sz="1600" b="0" i="0" u="none" strike="noStrike" dirty="0">
                          <a:solidFill>
                            <a:srgbClr val="000000"/>
                          </a:solidFill>
                          <a:effectLst/>
                          <a:latin typeface="+mn-lt"/>
                        </a:rPr>
                        <a:t>Auf Empfehlung des Arztes / der Sehschule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822332"/>
                  </a:ext>
                </a:extLst>
              </a:tr>
              <a:tr h="384000">
                <a:tc>
                  <a:txBody>
                    <a:bodyPr/>
                    <a:lstStyle/>
                    <a:p>
                      <a:pPr algn="r" fontAlgn="b"/>
                      <a:r>
                        <a:rPr lang="de-DE" sz="1600" b="0" i="0" u="none" strike="noStrike" dirty="0">
                          <a:solidFill>
                            <a:srgbClr val="000000"/>
                          </a:solidFill>
                          <a:effectLst/>
                          <a:latin typeface="+mn-lt"/>
                        </a:rPr>
                        <a:t>Ist in dem Institut üblich / Bestandteil der Untersuchung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0668226"/>
                  </a:ext>
                </a:extLst>
              </a:tr>
              <a:tr h="384000">
                <a:tc>
                  <a:txBody>
                    <a:bodyPr/>
                    <a:lstStyle/>
                    <a:p>
                      <a:pPr algn="r" fontAlgn="b"/>
                      <a:r>
                        <a:rPr lang="de-DE" sz="1600" b="0" i="0" u="none" strike="noStrike" dirty="0">
                          <a:solidFill>
                            <a:srgbClr val="000000"/>
                          </a:solidFill>
                          <a:effectLst/>
                          <a:latin typeface="+mn-lt"/>
                        </a:rPr>
                        <a:t>Information über Behandlungsmöglichkeiten / Therapien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507124"/>
                  </a:ext>
                </a:extLst>
              </a:tr>
              <a:tr h="384000">
                <a:tc>
                  <a:txBody>
                    <a:bodyPr/>
                    <a:lstStyle/>
                    <a:p>
                      <a:pPr algn="r" fontAlgn="b"/>
                      <a:r>
                        <a:rPr lang="de-DE" sz="1600" b="0" i="0" u="none" strike="noStrike" dirty="0">
                          <a:solidFill>
                            <a:srgbClr val="000000"/>
                          </a:solidFill>
                          <a:effectLst/>
                          <a:latin typeface="+mn-lt"/>
                        </a:rPr>
                        <a:t>Keine Angabe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0751812"/>
                  </a:ext>
                </a:extLst>
              </a:tr>
            </a:tbl>
          </a:graphicData>
        </a:graphic>
      </p:graphicFrame>
      <p:sp>
        <p:nvSpPr>
          <p:cNvPr id="7" name="Foliennummernplatzhalter 6">
            <a:extLst>
              <a:ext uri="{FF2B5EF4-FFF2-40B4-BE49-F238E27FC236}">
                <a16:creationId xmlns:a16="http://schemas.microsoft.com/office/drawing/2014/main" id="{A4A86427-B958-493C-8FC2-EF960787BE0E}"/>
              </a:ext>
            </a:extLst>
          </p:cNvPr>
          <p:cNvSpPr>
            <a:spLocks noGrp="1"/>
          </p:cNvSpPr>
          <p:nvPr>
            <p:ph type="sldNum" sz="quarter" idx="20"/>
          </p:nvPr>
        </p:nvSpPr>
        <p:spPr/>
        <p:txBody>
          <a:bodyPr/>
          <a:lstStyle/>
          <a:p>
            <a:fld id="{D61AABEC-672F-4B68-B914-690DA978312C}" type="slidenum">
              <a:rPr lang="en-GB" smtClean="0"/>
              <a:pPr/>
              <a:t>36</a:t>
            </a:fld>
            <a:r>
              <a:rPr lang="en-GB"/>
              <a:t> ‒ </a:t>
            </a:r>
            <a:endParaRPr lang="en-GB" dirty="0"/>
          </a:p>
        </p:txBody>
      </p:sp>
      <p:sp>
        <p:nvSpPr>
          <p:cNvPr id="51" name="Textfeld 50">
            <a:extLst>
              <a:ext uri="{FF2B5EF4-FFF2-40B4-BE49-F238E27FC236}">
                <a16:creationId xmlns:a16="http://schemas.microsoft.com/office/drawing/2014/main" id="{683634BF-3A02-4093-95AD-FCC4DA271B3C}"/>
              </a:ext>
            </a:extLst>
          </p:cNvPr>
          <p:cNvSpPr txBox="1"/>
          <p:nvPr/>
        </p:nvSpPr>
        <p:spPr>
          <a:xfrm>
            <a:off x="6456040" y="6112562"/>
            <a:ext cx="4772438" cy="738664"/>
          </a:xfrm>
          <a:prstGeom prst="rect">
            <a:avLst/>
          </a:prstGeom>
          <a:noFill/>
        </p:spPr>
        <p:txBody>
          <a:bodyPr wrap="square" rtlCol="0">
            <a:spAutoFit/>
          </a:bodyPr>
          <a:lstStyle/>
          <a:p>
            <a:pPr algn="r"/>
            <a:r>
              <a:rPr lang="de-DE" sz="1400" dirty="0"/>
              <a:t>Hinweis: Icons zeigen an, ob ein Wert in einer Subgruppe signifikant höher als Total,</a:t>
            </a:r>
          </a:p>
          <a:p>
            <a:pPr algn="r"/>
            <a:r>
              <a:rPr lang="de-DE" sz="1400" dirty="0"/>
              <a:t>es werden nur Werte &gt;3% angezeigt</a:t>
            </a:r>
          </a:p>
        </p:txBody>
      </p:sp>
    </p:spTree>
    <p:extLst>
      <p:ext uri="{BB962C8B-B14F-4D97-AF65-F5344CB8AC3E}">
        <p14:creationId xmlns:p14="http://schemas.microsoft.com/office/powerpoint/2010/main" val="1484652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21674-F9EA-4A45-B71B-D5FB282A4C9E}"/>
              </a:ext>
            </a:extLst>
          </p:cNvPr>
          <p:cNvSpPr>
            <a:spLocks noGrp="1"/>
          </p:cNvSpPr>
          <p:nvPr>
            <p:ph type="title"/>
          </p:nvPr>
        </p:nvSpPr>
        <p:spPr>
          <a:xfrm>
            <a:off x="404786" y="382816"/>
            <a:ext cx="8967578" cy="757130"/>
          </a:xfrm>
        </p:spPr>
        <p:txBody>
          <a:bodyPr/>
          <a:lstStyle/>
          <a:p>
            <a:r>
              <a:rPr lang="de-DE" sz="2400" cap="none" dirty="0">
                <a:solidFill>
                  <a:schemeClr val="tx1"/>
                </a:solidFill>
              </a:rPr>
              <a:t>Ein großer Anteil der Patienten hat keine Kenntnis über diese Möglichkeit der Beratung.</a:t>
            </a:r>
          </a:p>
        </p:txBody>
      </p:sp>
      <p:sp>
        <p:nvSpPr>
          <p:cNvPr id="4" name="Rectangle 20">
            <a:extLst>
              <a:ext uri="{FF2B5EF4-FFF2-40B4-BE49-F238E27FC236}">
                <a16:creationId xmlns:a16="http://schemas.microsoft.com/office/drawing/2014/main" id="{DA214503-B6DD-4DF0-9380-53CBB82FFE36}"/>
              </a:ext>
            </a:extLst>
          </p:cNvPr>
          <p:cNvSpPr/>
          <p:nvPr/>
        </p:nvSpPr>
        <p:spPr bwMode="gray">
          <a:xfrm>
            <a:off x="485787" y="1628775"/>
            <a:ext cx="11301427" cy="3996469"/>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10" name="Text Placeholder 27">
            <a:extLst>
              <a:ext uri="{FF2B5EF4-FFF2-40B4-BE49-F238E27FC236}">
                <a16:creationId xmlns:a16="http://schemas.microsoft.com/office/drawing/2014/main" id="{52A85758-F945-4AFC-BB03-9C46DCA44128}"/>
              </a:ext>
            </a:extLst>
          </p:cNvPr>
          <p:cNvSpPr txBox="1">
            <a:spLocks/>
          </p:cNvSpPr>
          <p:nvPr/>
        </p:nvSpPr>
        <p:spPr bwMode="gray">
          <a:xfrm>
            <a:off x="407368" y="5589240"/>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n=246</a:t>
            </a:r>
          </a:p>
          <a:p>
            <a:pPr marL="0" indent="0" defTabSz="914126">
              <a:buClr>
                <a:srgbClr val="F8971D"/>
              </a:buClr>
              <a:tabLst>
                <a:tab pos="173038" algn="r"/>
              </a:tabLst>
            </a:pPr>
            <a:r>
              <a:rPr lang="de-DE" sz="1400" dirty="0">
                <a:solidFill>
                  <a:schemeClr val="tx1"/>
                </a:solidFill>
                <a:latin typeface="Arial"/>
              </a:rPr>
              <a:t>Q22B. Warum haben Sie eine humangenetische Beratung abgelehnt? (offene Frage)</a:t>
            </a:r>
            <a:endParaRPr lang="en-AU" sz="1400" dirty="0">
              <a:solidFill>
                <a:schemeClr val="tx1"/>
              </a:solidFill>
              <a:latin typeface="Arial"/>
            </a:endParaRPr>
          </a:p>
        </p:txBody>
      </p:sp>
      <p:sp>
        <p:nvSpPr>
          <p:cNvPr id="25" name="TextBox 42">
            <a:extLst>
              <a:ext uri="{FF2B5EF4-FFF2-40B4-BE49-F238E27FC236}">
                <a16:creationId xmlns:a16="http://schemas.microsoft.com/office/drawing/2014/main" id="{086072AA-8EC6-4DE9-B099-E6E9A01B4638}"/>
              </a:ext>
            </a:extLst>
          </p:cNvPr>
          <p:cNvSpPr txBox="1"/>
          <p:nvPr/>
        </p:nvSpPr>
        <p:spPr>
          <a:xfrm>
            <a:off x="485787" y="1933980"/>
            <a:ext cx="11301427" cy="270884"/>
          </a:xfrm>
          <a:prstGeom prst="rect">
            <a:avLst/>
          </a:prstGeom>
          <a:noFill/>
        </p:spPr>
        <p:txBody>
          <a:bodyPr wrap="square" rtlCol="0">
            <a:noAutofit/>
          </a:bodyPr>
          <a:lstStyle/>
          <a:p>
            <a:pPr algn="ctr" defTabSz="914126">
              <a:lnSpc>
                <a:spcPct val="90000"/>
              </a:lnSpc>
              <a:spcBef>
                <a:spcPts val="1200"/>
              </a:spcBef>
            </a:pPr>
            <a:r>
              <a:rPr lang="de-DE" sz="1600" b="1" noProof="1">
                <a:latin typeface="Arial"/>
              </a:rPr>
              <a:t>Gründe für Nicht-Inanspruchnahme humangenetischen Beratung  </a:t>
            </a:r>
            <a:r>
              <a:rPr lang="de-DE" sz="1600" noProof="1">
                <a:latin typeface="Arial"/>
              </a:rPr>
              <a:t>(n=129)</a:t>
            </a:r>
            <a:endParaRPr lang="de-DE" sz="1600" b="1" noProof="1">
              <a:latin typeface="Arial"/>
            </a:endParaRPr>
          </a:p>
        </p:txBody>
      </p:sp>
      <p:graphicFrame>
        <p:nvGraphicFramePr>
          <p:cNvPr id="19" name="Diagramm 18">
            <a:extLst>
              <a:ext uri="{FF2B5EF4-FFF2-40B4-BE49-F238E27FC236}">
                <a16:creationId xmlns:a16="http://schemas.microsoft.com/office/drawing/2014/main" id="{40CE60EC-6263-4EB1-95D8-F43A522F994D}"/>
              </a:ext>
            </a:extLst>
          </p:cNvPr>
          <p:cNvGraphicFramePr/>
          <p:nvPr>
            <p:extLst>
              <p:ext uri="{D42A27DB-BD31-4B8C-83A1-F6EECF244321}">
                <p14:modId xmlns:p14="http://schemas.microsoft.com/office/powerpoint/2010/main" val="1350853772"/>
              </p:ext>
            </p:extLst>
          </p:nvPr>
        </p:nvGraphicFramePr>
        <p:xfrm>
          <a:off x="3346533" y="2582482"/>
          <a:ext cx="5277302" cy="24850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Tabelle 21">
            <a:extLst>
              <a:ext uri="{FF2B5EF4-FFF2-40B4-BE49-F238E27FC236}">
                <a16:creationId xmlns:a16="http://schemas.microsoft.com/office/drawing/2014/main" id="{7B21A2C0-1275-459C-A683-120AF82FB2E0}"/>
              </a:ext>
            </a:extLst>
          </p:cNvPr>
          <p:cNvGraphicFramePr>
            <a:graphicFrameLocks noGrp="1"/>
          </p:cNvGraphicFramePr>
          <p:nvPr>
            <p:extLst>
              <p:ext uri="{D42A27DB-BD31-4B8C-83A1-F6EECF244321}">
                <p14:modId xmlns:p14="http://schemas.microsoft.com/office/powerpoint/2010/main" val="812272907"/>
              </p:ext>
            </p:extLst>
          </p:nvPr>
        </p:nvGraphicFramePr>
        <p:xfrm>
          <a:off x="3397380" y="2735700"/>
          <a:ext cx="2788405" cy="2377605"/>
        </p:xfrm>
        <a:graphic>
          <a:graphicData uri="http://schemas.openxmlformats.org/drawingml/2006/table">
            <a:tbl>
              <a:tblPr>
                <a:tableStyleId>{5C22544A-7EE6-4342-B048-85BDC9FD1C3A}</a:tableStyleId>
              </a:tblPr>
              <a:tblGrid>
                <a:gridCol w="2788405">
                  <a:extLst>
                    <a:ext uri="{9D8B030D-6E8A-4147-A177-3AD203B41FA5}">
                      <a16:colId xmlns:a16="http://schemas.microsoft.com/office/drawing/2014/main" val="2203894763"/>
                    </a:ext>
                  </a:extLst>
                </a:gridCol>
              </a:tblGrid>
              <a:tr h="576000">
                <a:tc>
                  <a:txBody>
                    <a:bodyPr/>
                    <a:lstStyle/>
                    <a:p>
                      <a:pPr algn="r" fontAlgn="b"/>
                      <a:r>
                        <a:rPr lang="de-DE" sz="1400" b="0" i="0" u="none" strike="noStrike" kern="1200" dirty="0">
                          <a:solidFill>
                            <a:srgbClr val="000000"/>
                          </a:solidFill>
                          <a:effectLst/>
                          <a:latin typeface="+mn-lt"/>
                          <a:ea typeface="+mn-ea"/>
                          <a:cs typeface="+mn-cs"/>
                        </a:rPr>
                        <a:t>Wurde mir nicht angeboten / wusste nichts von der Möglichkeit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9817950"/>
                  </a:ext>
                </a:extLst>
              </a:tr>
              <a:tr h="576000">
                <a:tc>
                  <a:txBody>
                    <a:bodyPr/>
                    <a:lstStyle/>
                    <a:p>
                      <a:pPr algn="r" fontAlgn="b"/>
                      <a:r>
                        <a:rPr lang="de-DE" sz="1400" b="0" i="0" u="none" strike="noStrike" kern="1200" dirty="0">
                          <a:solidFill>
                            <a:srgbClr val="000000"/>
                          </a:solidFill>
                          <a:effectLst/>
                          <a:latin typeface="+mn-lt"/>
                          <a:ea typeface="+mn-ea"/>
                          <a:cs typeface="+mn-cs"/>
                        </a:rPr>
                        <a:t>War nicht erforderlich / wollte keine Beratung / habe mich selbst informiert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4084597"/>
                  </a:ext>
                </a:extLst>
              </a:tr>
              <a:tr h="576000">
                <a:tc>
                  <a:txBody>
                    <a:bodyPr/>
                    <a:lstStyle/>
                    <a:p>
                      <a:pPr algn="r" fontAlgn="b"/>
                      <a:r>
                        <a:rPr lang="de-DE" sz="1400" b="0" i="0" u="none" strike="noStrike" kern="1200" dirty="0">
                          <a:solidFill>
                            <a:srgbClr val="000000"/>
                          </a:solidFill>
                          <a:effectLst/>
                          <a:latin typeface="+mn-lt"/>
                          <a:ea typeface="+mn-ea"/>
                          <a:cs typeface="+mn-cs"/>
                        </a:rPr>
                        <a:t>Beratung fand durch den Augenarzt statt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822332"/>
                  </a:ext>
                </a:extLst>
              </a:tr>
              <a:tr h="576000">
                <a:tc>
                  <a:txBody>
                    <a:bodyPr/>
                    <a:lstStyle/>
                    <a:p>
                      <a:pPr algn="r" fontAlgn="b"/>
                      <a:r>
                        <a:rPr lang="de-DE" sz="1400" b="0" i="0" u="none" strike="noStrike" kern="1200" dirty="0">
                          <a:solidFill>
                            <a:srgbClr val="000000"/>
                          </a:solidFill>
                          <a:effectLst/>
                          <a:latin typeface="+mn-lt"/>
                          <a:ea typeface="+mn-ea"/>
                          <a:cs typeface="+mn-cs"/>
                        </a:rPr>
                        <a:t>Keine Angabe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0668226"/>
                  </a:ext>
                </a:extLst>
              </a:tr>
            </a:tbl>
          </a:graphicData>
        </a:graphic>
      </p:graphicFrame>
      <p:sp>
        <p:nvSpPr>
          <p:cNvPr id="7" name="Foliennummernplatzhalter 6">
            <a:extLst>
              <a:ext uri="{FF2B5EF4-FFF2-40B4-BE49-F238E27FC236}">
                <a16:creationId xmlns:a16="http://schemas.microsoft.com/office/drawing/2014/main" id="{A4A86427-B958-493C-8FC2-EF960787BE0E}"/>
              </a:ext>
            </a:extLst>
          </p:cNvPr>
          <p:cNvSpPr>
            <a:spLocks noGrp="1"/>
          </p:cNvSpPr>
          <p:nvPr>
            <p:ph type="sldNum" sz="quarter" idx="20"/>
          </p:nvPr>
        </p:nvSpPr>
        <p:spPr/>
        <p:txBody>
          <a:bodyPr/>
          <a:lstStyle/>
          <a:p>
            <a:fld id="{D61AABEC-672F-4B68-B914-690DA978312C}" type="slidenum">
              <a:rPr lang="en-GB" smtClean="0"/>
              <a:pPr/>
              <a:t>37</a:t>
            </a:fld>
            <a:r>
              <a:rPr lang="en-GB"/>
              <a:t> ‒ </a:t>
            </a:r>
            <a:endParaRPr lang="en-GB" dirty="0"/>
          </a:p>
        </p:txBody>
      </p:sp>
      <p:sp>
        <p:nvSpPr>
          <p:cNvPr id="51" name="Textfeld 50">
            <a:extLst>
              <a:ext uri="{FF2B5EF4-FFF2-40B4-BE49-F238E27FC236}">
                <a16:creationId xmlns:a16="http://schemas.microsoft.com/office/drawing/2014/main" id="{683634BF-3A02-4093-95AD-FCC4DA271B3C}"/>
              </a:ext>
            </a:extLst>
          </p:cNvPr>
          <p:cNvSpPr txBox="1"/>
          <p:nvPr/>
        </p:nvSpPr>
        <p:spPr>
          <a:xfrm>
            <a:off x="6492044" y="6105871"/>
            <a:ext cx="4772438" cy="738664"/>
          </a:xfrm>
          <a:prstGeom prst="rect">
            <a:avLst/>
          </a:prstGeom>
          <a:noFill/>
        </p:spPr>
        <p:txBody>
          <a:bodyPr wrap="square" rtlCol="0">
            <a:spAutoFit/>
          </a:bodyPr>
          <a:lstStyle/>
          <a:p>
            <a:pPr algn="r"/>
            <a:r>
              <a:rPr lang="de-DE" sz="1400" dirty="0"/>
              <a:t>Hinweis: Icons zeigen an, ob ein Wert in einer Subgruppe signifikant höher als Total,</a:t>
            </a:r>
          </a:p>
          <a:p>
            <a:pPr algn="r"/>
            <a:r>
              <a:rPr lang="de-DE" sz="1400" dirty="0"/>
              <a:t>es werden nur Werte &gt;3% angezeigt</a:t>
            </a:r>
          </a:p>
        </p:txBody>
      </p:sp>
      <p:graphicFrame>
        <p:nvGraphicFramePr>
          <p:cNvPr id="60" name="Tabelle 12">
            <a:extLst>
              <a:ext uri="{FF2B5EF4-FFF2-40B4-BE49-F238E27FC236}">
                <a16:creationId xmlns:a16="http://schemas.microsoft.com/office/drawing/2014/main" id="{284F2DBB-B4F6-4535-A15F-BDEDC918A296}"/>
              </a:ext>
            </a:extLst>
          </p:cNvPr>
          <p:cNvGraphicFramePr>
            <a:graphicFrameLocks noGrp="1"/>
          </p:cNvGraphicFramePr>
          <p:nvPr>
            <p:extLst>
              <p:ext uri="{D42A27DB-BD31-4B8C-83A1-F6EECF244321}">
                <p14:modId xmlns:p14="http://schemas.microsoft.com/office/powerpoint/2010/main" val="2349380775"/>
              </p:ext>
            </p:extLst>
          </p:nvPr>
        </p:nvGraphicFramePr>
        <p:xfrm>
          <a:off x="8003614" y="2755306"/>
          <a:ext cx="1023708" cy="438950"/>
        </p:xfrm>
        <a:graphic>
          <a:graphicData uri="http://schemas.openxmlformats.org/drawingml/2006/table">
            <a:tbl>
              <a:tblPr bandRow="1">
                <a:tableStyleId>{5C22544A-7EE6-4342-B048-85BDC9FD1C3A}</a:tableStyleId>
              </a:tblPr>
              <a:tblGrid>
                <a:gridCol w="341236">
                  <a:extLst>
                    <a:ext uri="{9D8B030D-6E8A-4147-A177-3AD203B41FA5}">
                      <a16:colId xmlns:a16="http://schemas.microsoft.com/office/drawing/2014/main" val="1351760562"/>
                    </a:ext>
                  </a:extLst>
                </a:gridCol>
                <a:gridCol w="341236">
                  <a:extLst>
                    <a:ext uri="{9D8B030D-6E8A-4147-A177-3AD203B41FA5}">
                      <a16:colId xmlns:a16="http://schemas.microsoft.com/office/drawing/2014/main" val="1102116984"/>
                    </a:ext>
                  </a:extLst>
                </a:gridCol>
                <a:gridCol w="341236">
                  <a:extLst>
                    <a:ext uri="{9D8B030D-6E8A-4147-A177-3AD203B41FA5}">
                      <a16:colId xmlns:a16="http://schemas.microsoft.com/office/drawing/2014/main" val="4239984663"/>
                    </a:ext>
                  </a:extLst>
                </a:gridCol>
              </a:tblGrid>
              <a:tr h="438950">
                <a:tc>
                  <a:txBody>
                    <a:bodyPr/>
                    <a:lstStyle/>
                    <a:p>
                      <a:pPr algn="ctr" fontAlgn="ctr"/>
                      <a:r>
                        <a:rPr lang="de-DE" sz="1400" b="0" i="0" u="none" strike="noStrike" dirty="0">
                          <a:solidFill>
                            <a:schemeClr val="tx1"/>
                          </a:solidFill>
                          <a:effectLst/>
                          <a:latin typeface="Tahoma" panose="020B060403050404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621363"/>
                  </a:ext>
                </a:extLst>
              </a:tr>
            </a:tbl>
          </a:graphicData>
        </a:graphic>
      </p:graphicFrame>
      <p:graphicFrame>
        <p:nvGraphicFramePr>
          <p:cNvPr id="12" name="Tabelle 12">
            <a:extLst>
              <a:ext uri="{FF2B5EF4-FFF2-40B4-BE49-F238E27FC236}">
                <a16:creationId xmlns:a16="http://schemas.microsoft.com/office/drawing/2014/main" id="{D83135F4-A4B9-4345-B741-19BE640E17C8}"/>
              </a:ext>
            </a:extLst>
          </p:cNvPr>
          <p:cNvGraphicFramePr>
            <a:graphicFrameLocks noGrp="1"/>
          </p:cNvGraphicFramePr>
          <p:nvPr>
            <p:extLst>
              <p:ext uri="{D42A27DB-BD31-4B8C-83A1-F6EECF244321}">
                <p14:modId xmlns:p14="http://schemas.microsoft.com/office/powerpoint/2010/main" val="384188290"/>
              </p:ext>
            </p:extLst>
          </p:nvPr>
        </p:nvGraphicFramePr>
        <p:xfrm>
          <a:off x="9479059" y="706173"/>
          <a:ext cx="2376264" cy="677648"/>
        </p:xfrm>
        <a:graphic>
          <a:graphicData uri="http://schemas.openxmlformats.org/drawingml/2006/table">
            <a:tbl>
              <a:tblPr bandRow="1">
                <a:tableStyleId>{5C22544A-7EE6-4342-B048-85BDC9FD1C3A}</a:tableStyleId>
              </a:tblPr>
              <a:tblGrid>
                <a:gridCol w="792088">
                  <a:extLst>
                    <a:ext uri="{9D8B030D-6E8A-4147-A177-3AD203B41FA5}">
                      <a16:colId xmlns:a16="http://schemas.microsoft.com/office/drawing/2014/main" val="1351760562"/>
                    </a:ext>
                  </a:extLst>
                </a:gridCol>
                <a:gridCol w="792088">
                  <a:extLst>
                    <a:ext uri="{9D8B030D-6E8A-4147-A177-3AD203B41FA5}">
                      <a16:colId xmlns:a16="http://schemas.microsoft.com/office/drawing/2014/main" val="1102116984"/>
                    </a:ext>
                  </a:extLst>
                </a:gridCol>
                <a:gridCol w="792088">
                  <a:extLst>
                    <a:ext uri="{9D8B030D-6E8A-4147-A177-3AD203B41FA5}">
                      <a16:colId xmlns:a16="http://schemas.microsoft.com/office/drawing/2014/main" val="4239984663"/>
                    </a:ext>
                  </a:extLst>
                </a:gridCol>
              </a:tblGrid>
              <a:tr h="369395">
                <a:tc>
                  <a:txBody>
                    <a:bodyPr/>
                    <a:lstStyle/>
                    <a:p>
                      <a:pPr algn="ctr" fontAlgn="ctr"/>
                      <a:r>
                        <a:rPr lang="de-DE" sz="1400" b="0" i="0" u="none" strike="noStrike" dirty="0">
                          <a:solidFill>
                            <a:schemeClr val="tx1"/>
                          </a:solidFill>
                          <a:effectLst/>
                          <a:latin typeface="Tahoma" panose="020B0604030504040204" pitchFamily="34" charset="0"/>
                        </a:rPr>
                        <a:t>5 bis 25 Jahre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26 bis 54 Jahre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55 Jahre und älter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621363"/>
                  </a:ext>
                </a:extLst>
              </a:tr>
              <a:tr h="241403">
                <a:tc>
                  <a:txBody>
                    <a:bodyPr/>
                    <a:lstStyle/>
                    <a:p>
                      <a:pPr algn="ctr" fontAlgn="ctr"/>
                      <a:r>
                        <a:rPr lang="de-DE" sz="1400" b="0" i="0" u="none" strike="noStrike" dirty="0">
                          <a:solidFill>
                            <a:schemeClr val="tx1"/>
                          </a:solidFill>
                          <a:effectLst/>
                          <a:latin typeface="Tahoma" panose="020B0604030504040204" pitchFamily="34" charset="0"/>
                        </a:rPr>
                        <a:t>n=16*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n=91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400" b="0" i="0" u="none" strike="noStrike" dirty="0">
                          <a:solidFill>
                            <a:schemeClr val="tx1"/>
                          </a:solidFill>
                          <a:effectLst/>
                          <a:latin typeface="Tahoma" panose="020B0604030504040204" pitchFamily="34" charset="0"/>
                        </a:rPr>
                        <a:t>n=139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197256"/>
                  </a:ext>
                </a:extLst>
              </a:tr>
            </a:tbl>
          </a:graphicData>
        </a:graphic>
      </p:graphicFrame>
      <p:pic>
        <p:nvPicPr>
          <p:cNvPr id="13" name="Grafik 12">
            <a:extLst>
              <a:ext uri="{FF2B5EF4-FFF2-40B4-BE49-F238E27FC236}">
                <a16:creationId xmlns:a16="http://schemas.microsoft.com/office/drawing/2014/main" id="{3EF639B7-AED7-42ED-996D-A3C53962B622}"/>
              </a:ext>
            </a:extLst>
          </p:cNvPr>
          <p:cNvPicPr>
            <a:picLocks noChangeAspect="1"/>
          </p:cNvPicPr>
          <p:nvPr/>
        </p:nvPicPr>
        <p:blipFill>
          <a:blip r:embed="rId3"/>
          <a:stretch>
            <a:fillRect/>
          </a:stretch>
        </p:blipFill>
        <p:spPr>
          <a:xfrm>
            <a:off x="9660488" y="213729"/>
            <a:ext cx="329213" cy="438950"/>
          </a:xfrm>
          <a:prstGeom prst="rect">
            <a:avLst/>
          </a:prstGeom>
        </p:spPr>
      </p:pic>
      <p:pic>
        <p:nvPicPr>
          <p:cNvPr id="14" name="Grafik 13">
            <a:extLst>
              <a:ext uri="{FF2B5EF4-FFF2-40B4-BE49-F238E27FC236}">
                <a16:creationId xmlns:a16="http://schemas.microsoft.com/office/drawing/2014/main" id="{57B69239-5A8E-42AA-B18D-F0485264D216}"/>
              </a:ext>
            </a:extLst>
          </p:cNvPr>
          <p:cNvPicPr>
            <a:picLocks noChangeAspect="1"/>
          </p:cNvPicPr>
          <p:nvPr/>
        </p:nvPicPr>
        <p:blipFill>
          <a:blip r:embed="rId4"/>
          <a:stretch>
            <a:fillRect/>
          </a:stretch>
        </p:blipFill>
        <p:spPr>
          <a:xfrm>
            <a:off x="11264482" y="160244"/>
            <a:ext cx="298730" cy="524301"/>
          </a:xfrm>
          <a:prstGeom prst="rect">
            <a:avLst/>
          </a:prstGeom>
        </p:spPr>
      </p:pic>
      <p:pic>
        <p:nvPicPr>
          <p:cNvPr id="15" name="Grafik 14">
            <a:extLst>
              <a:ext uri="{FF2B5EF4-FFF2-40B4-BE49-F238E27FC236}">
                <a16:creationId xmlns:a16="http://schemas.microsoft.com/office/drawing/2014/main" id="{094EF574-0BEE-42DA-ACC3-C9CA31EC5529}"/>
              </a:ext>
            </a:extLst>
          </p:cNvPr>
          <p:cNvPicPr>
            <a:picLocks noChangeAspect="1"/>
          </p:cNvPicPr>
          <p:nvPr/>
        </p:nvPicPr>
        <p:blipFill>
          <a:blip r:embed="rId5"/>
          <a:stretch>
            <a:fillRect/>
          </a:stretch>
        </p:blipFill>
        <p:spPr>
          <a:xfrm>
            <a:off x="10538692" y="194719"/>
            <a:ext cx="176799" cy="475529"/>
          </a:xfrm>
          <a:prstGeom prst="rect">
            <a:avLst/>
          </a:prstGeom>
        </p:spPr>
      </p:pic>
      <p:pic>
        <p:nvPicPr>
          <p:cNvPr id="16" name="Grafik 15">
            <a:extLst>
              <a:ext uri="{FF2B5EF4-FFF2-40B4-BE49-F238E27FC236}">
                <a16:creationId xmlns:a16="http://schemas.microsoft.com/office/drawing/2014/main" id="{F88B8CCE-8925-4491-BA3A-E3E220D46A6A}"/>
              </a:ext>
            </a:extLst>
          </p:cNvPr>
          <p:cNvPicPr>
            <a:picLocks noChangeAspect="1"/>
          </p:cNvPicPr>
          <p:nvPr/>
        </p:nvPicPr>
        <p:blipFill>
          <a:blip r:embed="rId3"/>
          <a:stretch>
            <a:fillRect/>
          </a:stretch>
        </p:blipFill>
        <p:spPr>
          <a:xfrm>
            <a:off x="8003614" y="2277059"/>
            <a:ext cx="329213" cy="438950"/>
          </a:xfrm>
          <a:prstGeom prst="rect">
            <a:avLst/>
          </a:prstGeom>
        </p:spPr>
      </p:pic>
      <p:pic>
        <p:nvPicPr>
          <p:cNvPr id="17" name="Grafik 16">
            <a:extLst>
              <a:ext uri="{FF2B5EF4-FFF2-40B4-BE49-F238E27FC236}">
                <a16:creationId xmlns:a16="http://schemas.microsoft.com/office/drawing/2014/main" id="{C87E7E84-54A6-4B91-A158-83DA50AB6EBA}"/>
              </a:ext>
            </a:extLst>
          </p:cNvPr>
          <p:cNvPicPr>
            <a:picLocks noChangeAspect="1"/>
          </p:cNvPicPr>
          <p:nvPr/>
        </p:nvPicPr>
        <p:blipFill>
          <a:blip r:embed="rId4"/>
          <a:stretch>
            <a:fillRect/>
          </a:stretch>
        </p:blipFill>
        <p:spPr>
          <a:xfrm>
            <a:off x="8698108" y="2204864"/>
            <a:ext cx="298730" cy="524301"/>
          </a:xfrm>
          <a:prstGeom prst="rect">
            <a:avLst/>
          </a:prstGeom>
        </p:spPr>
      </p:pic>
      <p:pic>
        <p:nvPicPr>
          <p:cNvPr id="18" name="Grafik 17">
            <a:extLst>
              <a:ext uri="{FF2B5EF4-FFF2-40B4-BE49-F238E27FC236}">
                <a16:creationId xmlns:a16="http://schemas.microsoft.com/office/drawing/2014/main" id="{EED5CBC8-C826-409B-BE21-19814671E215}"/>
              </a:ext>
            </a:extLst>
          </p:cNvPr>
          <p:cNvPicPr>
            <a:picLocks noChangeAspect="1"/>
          </p:cNvPicPr>
          <p:nvPr/>
        </p:nvPicPr>
        <p:blipFill>
          <a:blip r:embed="rId5"/>
          <a:stretch>
            <a:fillRect/>
          </a:stretch>
        </p:blipFill>
        <p:spPr>
          <a:xfrm>
            <a:off x="8427068" y="2244296"/>
            <a:ext cx="176799" cy="475529"/>
          </a:xfrm>
          <a:prstGeom prst="rect">
            <a:avLst/>
          </a:prstGeom>
        </p:spPr>
      </p:pic>
    </p:spTree>
    <p:extLst>
      <p:ext uri="{BB962C8B-B14F-4D97-AF65-F5344CB8AC3E}">
        <p14:creationId xmlns:p14="http://schemas.microsoft.com/office/powerpoint/2010/main" val="3542396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21674-F9EA-4A45-B71B-D5FB282A4C9E}"/>
              </a:ext>
            </a:extLst>
          </p:cNvPr>
          <p:cNvSpPr>
            <a:spLocks noGrp="1"/>
          </p:cNvSpPr>
          <p:nvPr>
            <p:ph type="title"/>
          </p:nvPr>
        </p:nvSpPr>
        <p:spPr>
          <a:xfrm>
            <a:off x="404786" y="382816"/>
            <a:ext cx="11382428" cy="1089529"/>
          </a:xfrm>
        </p:spPr>
        <p:txBody>
          <a:bodyPr/>
          <a:lstStyle/>
          <a:p>
            <a:r>
              <a:rPr lang="de-DE" sz="2400" cap="none" dirty="0">
                <a:solidFill>
                  <a:schemeClr val="tx1"/>
                </a:solidFill>
              </a:rPr>
              <a:t>Der Großteil der Patienten hat neue Erkenntnisse durch die humangenetische Beratung erlangen können, vor allem Informationen zum Erbgang.</a:t>
            </a:r>
          </a:p>
        </p:txBody>
      </p:sp>
      <p:sp>
        <p:nvSpPr>
          <p:cNvPr id="4" name="Rectangle 20">
            <a:extLst>
              <a:ext uri="{FF2B5EF4-FFF2-40B4-BE49-F238E27FC236}">
                <a16:creationId xmlns:a16="http://schemas.microsoft.com/office/drawing/2014/main" id="{DA214503-B6DD-4DF0-9380-53CBB82FFE36}"/>
              </a:ext>
            </a:extLst>
          </p:cNvPr>
          <p:cNvSpPr/>
          <p:nvPr/>
        </p:nvSpPr>
        <p:spPr bwMode="gray">
          <a:xfrm>
            <a:off x="485787" y="1628775"/>
            <a:ext cx="5011929" cy="3996469"/>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6" name="TextBox 42">
            <a:extLst>
              <a:ext uri="{FF2B5EF4-FFF2-40B4-BE49-F238E27FC236}">
                <a16:creationId xmlns:a16="http://schemas.microsoft.com/office/drawing/2014/main" id="{7502C609-4C5E-48B0-B8A8-613B2E2E54DC}"/>
              </a:ext>
            </a:extLst>
          </p:cNvPr>
          <p:cNvSpPr txBox="1"/>
          <p:nvPr/>
        </p:nvSpPr>
        <p:spPr>
          <a:xfrm>
            <a:off x="462618" y="1628800"/>
            <a:ext cx="5011929" cy="270884"/>
          </a:xfrm>
          <a:prstGeom prst="rect">
            <a:avLst/>
          </a:prstGeom>
          <a:noFill/>
        </p:spPr>
        <p:txBody>
          <a:bodyPr wrap="square" rtlCol="0">
            <a:noAutofit/>
          </a:bodyPr>
          <a:lstStyle/>
          <a:p>
            <a:pPr algn="ctr" defTabSz="914126">
              <a:lnSpc>
                <a:spcPct val="90000"/>
              </a:lnSpc>
              <a:spcBef>
                <a:spcPts val="1200"/>
              </a:spcBef>
            </a:pPr>
            <a:r>
              <a:rPr lang="de-DE" sz="1600" b="1" dirty="0">
                <a:latin typeface="Arial"/>
              </a:rPr>
              <a:t>Humangenetische Beratung</a:t>
            </a:r>
          </a:p>
        </p:txBody>
      </p:sp>
      <p:sp>
        <p:nvSpPr>
          <p:cNvPr id="7" name="Rectangle 20">
            <a:extLst>
              <a:ext uri="{FF2B5EF4-FFF2-40B4-BE49-F238E27FC236}">
                <a16:creationId xmlns:a16="http://schemas.microsoft.com/office/drawing/2014/main" id="{BAF83114-6B5B-4746-81A3-97E3B6A4D111}"/>
              </a:ext>
            </a:extLst>
          </p:cNvPr>
          <p:cNvSpPr/>
          <p:nvPr/>
        </p:nvSpPr>
        <p:spPr bwMode="gray">
          <a:xfrm>
            <a:off x="5585533" y="1628774"/>
            <a:ext cx="6201681" cy="3996470"/>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10" name="Text Placeholder 27">
            <a:extLst>
              <a:ext uri="{FF2B5EF4-FFF2-40B4-BE49-F238E27FC236}">
                <a16:creationId xmlns:a16="http://schemas.microsoft.com/office/drawing/2014/main" id="{52A85758-F945-4AFC-BB03-9C46DCA44128}"/>
              </a:ext>
            </a:extLst>
          </p:cNvPr>
          <p:cNvSpPr txBox="1">
            <a:spLocks/>
          </p:cNvSpPr>
          <p:nvPr/>
        </p:nvSpPr>
        <p:spPr bwMode="gray">
          <a:xfrm>
            <a:off x="404067" y="5611622"/>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die </a:t>
            </a:r>
            <a:r>
              <a:rPr lang="en-AU" sz="1400" dirty="0" err="1">
                <a:solidFill>
                  <a:schemeClr val="tx1"/>
                </a:solidFill>
                <a:latin typeface="Arial"/>
              </a:rPr>
              <a:t>eine</a:t>
            </a:r>
            <a:r>
              <a:rPr lang="en-AU" sz="1400" dirty="0">
                <a:solidFill>
                  <a:schemeClr val="tx1"/>
                </a:solidFill>
                <a:latin typeface="Arial"/>
              </a:rPr>
              <a:t> </a:t>
            </a:r>
            <a:r>
              <a:rPr lang="en-AU" sz="1400" dirty="0" err="1">
                <a:solidFill>
                  <a:schemeClr val="tx1"/>
                </a:solidFill>
                <a:latin typeface="Arial"/>
              </a:rPr>
              <a:t>humangenetische</a:t>
            </a:r>
            <a:r>
              <a:rPr lang="en-AU" sz="1400" dirty="0">
                <a:solidFill>
                  <a:schemeClr val="tx1"/>
                </a:solidFill>
                <a:latin typeface="Arial"/>
              </a:rPr>
              <a:t> </a:t>
            </a:r>
            <a:r>
              <a:rPr lang="en-AU" sz="1400" dirty="0" err="1">
                <a:solidFill>
                  <a:schemeClr val="tx1"/>
                </a:solidFill>
                <a:latin typeface="Arial"/>
              </a:rPr>
              <a:t>Beratung</a:t>
            </a:r>
            <a:r>
              <a:rPr lang="en-AU" sz="1400" dirty="0">
                <a:solidFill>
                  <a:schemeClr val="tx1"/>
                </a:solidFill>
                <a:latin typeface="Arial"/>
              </a:rPr>
              <a:t> in </a:t>
            </a:r>
            <a:r>
              <a:rPr lang="en-AU" sz="1400" dirty="0" err="1">
                <a:solidFill>
                  <a:schemeClr val="tx1"/>
                </a:solidFill>
                <a:latin typeface="Arial"/>
              </a:rPr>
              <a:t>Anspruch</a:t>
            </a:r>
            <a:r>
              <a:rPr lang="en-AU" sz="1400" dirty="0">
                <a:solidFill>
                  <a:schemeClr val="tx1"/>
                </a:solidFill>
                <a:latin typeface="Arial"/>
              </a:rPr>
              <a:t> </a:t>
            </a:r>
            <a:r>
              <a:rPr lang="en-AU" sz="1400" dirty="0" err="1">
                <a:solidFill>
                  <a:schemeClr val="tx1"/>
                </a:solidFill>
                <a:latin typeface="Arial"/>
              </a:rPr>
              <a:t>genommen</a:t>
            </a:r>
            <a:r>
              <a:rPr lang="en-AU" sz="1400" dirty="0">
                <a:solidFill>
                  <a:schemeClr val="tx1"/>
                </a:solidFill>
                <a:latin typeface="Arial"/>
              </a:rPr>
              <a:t> </a:t>
            </a:r>
            <a:r>
              <a:rPr lang="en-AU" sz="1400" dirty="0" err="1">
                <a:solidFill>
                  <a:schemeClr val="tx1"/>
                </a:solidFill>
                <a:latin typeface="Arial"/>
              </a:rPr>
              <a:t>haben</a:t>
            </a:r>
            <a:r>
              <a:rPr lang="en-AU" sz="1400" dirty="0">
                <a:solidFill>
                  <a:schemeClr val="tx1"/>
                </a:solidFill>
                <a:latin typeface="Arial"/>
              </a:rPr>
              <a:t> n=111</a:t>
            </a:r>
          </a:p>
          <a:p>
            <a:pPr marL="0" indent="0" defTabSz="914126">
              <a:buClr>
                <a:srgbClr val="F8971D"/>
              </a:buClr>
              <a:tabLst>
                <a:tab pos="173038" algn="r"/>
              </a:tabLst>
            </a:pPr>
            <a:r>
              <a:rPr lang="de-DE" sz="1400" dirty="0">
                <a:solidFill>
                  <a:schemeClr val="tx1"/>
                </a:solidFill>
                <a:latin typeface="Arial"/>
              </a:rPr>
              <a:t>Q22. Haben Sie infolge der Diagnose eine humangenetische Beratung in Anspruch genommen? Q23. Haben Sie durch die humangenetische Beratung neue Erkenntnisse erlangen können? Q23A. Was ist Ihnen aus der humangenetischen Beratung in Erinnerung geblieben? (offene Frage)</a:t>
            </a:r>
            <a:endParaRPr lang="en-AU" sz="1400" dirty="0">
              <a:solidFill>
                <a:schemeClr val="tx1"/>
              </a:solidFill>
              <a:latin typeface="Arial"/>
            </a:endParaRPr>
          </a:p>
        </p:txBody>
      </p:sp>
      <p:sp>
        <p:nvSpPr>
          <p:cNvPr id="11" name="TextBox 42">
            <a:extLst>
              <a:ext uri="{FF2B5EF4-FFF2-40B4-BE49-F238E27FC236}">
                <a16:creationId xmlns:a16="http://schemas.microsoft.com/office/drawing/2014/main" id="{6580AD51-46AF-4256-880D-F24A25858E10}"/>
              </a:ext>
            </a:extLst>
          </p:cNvPr>
          <p:cNvSpPr txBox="1"/>
          <p:nvPr/>
        </p:nvSpPr>
        <p:spPr>
          <a:xfrm>
            <a:off x="5608702" y="1628800"/>
            <a:ext cx="6201681" cy="270884"/>
          </a:xfrm>
          <a:prstGeom prst="rect">
            <a:avLst/>
          </a:prstGeom>
          <a:noFill/>
        </p:spPr>
        <p:txBody>
          <a:bodyPr wrap="square" rtlCol="0">
            <a:noAutofit/>
          </a:bodyPr>
          <a:lstStyle/>
          <a:p>
            <a:pPr algn="ctr" defTabSz="914126">
              <a:lnSpc>
                <a:spcPct val="90000"/>
              </a:lnSpc>
              <a:spcBef>
                <a:spcPts val="1200"/>
              </a:spcBef>
            </a:pPr>
            <a:r>
              <a:rPr lang="de-DE" sz="1600" b="1" dirty="0">
                <a:latin typeface="Arial"/>
              </a:rPr>
              <a:t>Erinnerte Inhalte aus der humangenetischen Beratung </a:t>
            </a:r>
            <a:r>
              <a:rPr lang="de-DE" sz="1600" dirty="0"/>
              <a:t>(n=111)</a:t>
            </a:r>
            <a:r>
              <a:rPr lang="de-DE" sz="1600" b="1" dirty="0">
                <a:latin typeface="Arial"/>
              </a:rPr>
              <a:t> </a:t>
            </a:r>
            <a:endParaRPr lang="en-AU" sz="1600" b="1" dirty="0">
              <a:latin typeface="Arial"/>
            </a:endParaRPr>
          </a:p>
        </p:txBody>
      </p:sp>
      <p:sp>
        <p:nvSpPr>
          <p:cNvPr id="15" name="Textfeld 14">
            <a:extLst>
              <a:ext uri="{FF2B5EF4-FFF2-40B4-BE49-F238E27FC236}">
                <a16:creationId xmlns:a16="http://schemas.microsoft.com/office/drawing/2014/main" id="{998A6CE8-8E77-4BD2-9865-B55794421D8D}"/>
              </a:ext>
            </a:extLst>
          </p:cNvPr>
          <p:cNvSpPr txBox="1"/>
          <p:nvPr/>
        </p:nvSpPr>
        <p:spPr>
          <a:xfrm>
            <a:off x="1091444" y="2458292"/>
            <a:ext cx="3888432" cy="861774"/>
          </a:xfrm>
          <a:prstGeom prst="rect">
            <a:avLst/>
          </a:prstGeom>
          <a:noFill/>
        </p:spPr>
        <p:txBody>
          <a:bodyPr wrap="square" rtlCol="0">
            <a:spAutoFit/>
          </a:bodyPr>
          <a:lstStyle/>
          <a:p>
            <a:pPr algn="ctr"/>
            <a:r>
              <a:rPr lang="de-DE" b="1" dirty="0"/>
              <a:t>45% </a:t>
            </a:r>
            <a:r>
              <a:rPr lang="de-DE" sz="1600" dirty="0"/>
              <a:t>haben infolge der Diagnose eine </a:t>
            </a:r>
            <a:r>
              <a:rPr lang="de-DE" sz="1600" b="1" dirty="0"/>
              <a:t>humangenetische Beratung in Anspruch genommen </a:t>
            </a:r>
            <a:r>
              <a:rPr lang="de-DE" sz="1200" dirty="0"/>
              <a:t>(n=111)</a:t>
            </a:r>
            <a:endParaRPr lang="de-DE" sz="1600" dirty="0"/>
          </a:p>
        </p:txBody>
      </p:sp>
      <p:sp>
        <p:nvSpPr>
          <p:cNvPr id="17" name="Textfeld 16">
            <a:extLst>
              <a:ext uri="{FF2B5EF4-FFF2-40B4-BE49-F238E27FC236}">
                <a16:creationId xmlns:a16="http://schemas.microsoft.com/office/drawing/2014/main" id="{C73175D0-408C-4C5A-8D78-3ED098CC656B}"/>
              </a:ext>
            </a:extLst>
          </p:cNvPr>
          <p:cNvSpPr txBox="1"/>
          <p:nvPr/>
        </p:nvSpPr>
        <p:spPr>
          <a:xfrm>
            <a:off x="1091444" y="3929851"/>
            <a:ext cx="3888432" cy="615553"/>
          </a:xfrm>
          <a:prstGeom prst="rect">
            <a:avLst/>
          </a:prstGeom>
          <a:noFill/>
        </p:spPr>
        <p:txBody>
          <a:bodyPr wrap="square" rtlCol="0">
            <a:spAutoFit/>
          </a:bodyPr>
          <a:lstStyle/>
          <a:p>
            <a:pPr algn="ctr"/>
            <a:r>
              <a:rPr lang="de-DE" b="1" dirty="0"/>
              <a:t>70% </a:t>
            </a:r>
            <a:r>
              <a:rPr lang="de-DE" sz="1600" dirty="0"/>
              <a:t>von diesen haben dadurch </a:t>
            </a:r>
            <a:r>
              <a:rPr lang="de-DE" sz="1600" b="1" dirty="0"/>
              <a:t>neue</a:t>
            </a:r>
            <a:r>
              <a:rPr lang="de-DE" sz="1600" b="1" dirty="0">
                <a:solidFill>
                  <a:schemeClr val="tx2"/>
                </a:solidFill>
              </a:rPr>
              <a:t> </a:t>
            </a:r>
            <a:r>
              <a:rPr lang="de-DE" sz="1600" b="1" dirty="0"/>
              <a:t>Erkenntnisse</a:t>
            </a:r>
            <a:r>
              <a:rPr lang="de-DE" sz="1600" dirty="0"/>
              <a:t> erlangen können </a:t>
            </a:r>
            <a:r>
              <a:rPr kumimoji="0" lang="de-DE" sz="1200" b="0" i="0" u="none" strike="noStrike" kern="1200" cap="none" spc="0" normalizeH="0" baseline="0" noProof="0" dirty="0">
                <a:ln>
                  <a:noFill/>
                </a:ln>
                <a:solidFill>
                  <a:prstClr val="black"/>
                </a:solidFill>
                <a:effectLst/>
                <a:uLnTx/>
                <a:uFillTx/>
                <a:latin typeface="Arial"/>
                <a:ea typeface="+mn-ea"/>
                <a:cs typeface="+mn-cs"/>
              </a:rPr>
              <a:t>(n=78)</a:t>
            </a:r>
            <a:endParaRPr lang="de-DE" sz="1600" dirty="0"/>
          </a:p>
        </p:txBody>
      </p:sp>
      <p:sp>
        <p:nvSpPr>
          <p:cNvPr id="3" name="Pfeil: nach rechts 2">
            <a:extLst>
              <a:ext uri="{FF2B5EF4-FFF2-40B4-BE49-F238E27FC236}">
                <a16:creationId xmlns:a16="http://schemas.microsoft.com/office/drawing/2014/main" id="{B82A4DE1-1658-45F1-871D-31CB308D96B8}"/>
              </a:ext>
            </a:extLst>
          </p:cNvPr>
          <p:cNvSpPr/>
          <p:nvPr/>
        </p:nvSpPr>
        <p:spPr>
          <a:xfrm rot="5400000">
            <a:off x="2845525" y="3518771"/>
            <a:ext cx="369332" cy="31309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4" name="Diagramm 13">
            <a:extLst>
              <a:ext uri="{FF2B5EF4-FFF2-40B4-BE49-F238E27FC236}">
                <a16:creationId xmlns:a16="http://schemas.microsoft.com/office/drawing/2014/main" id="{2D5BFAE6-EE90-4430-833F-8DB85EAB1E38}"/>
              </a:ext>
            </a:extLst>
          </p:cNvPr>
          <p:cNvGraphicFramePr/>
          <p:nvPr>
            <p:extLst>
              <p:ext uri="{D42A27DB-BD31-4B8C-83A1-F6EECF244321}">
                <p14:modId xmlns:p14="http://schemas.microsoft.com/office/powerpoint/2010/main" val="2834811517"/>
              </p:ext>
            </p:extLst>
          </p:nvPr>
        </p:nvGraphicFramePr>
        <p:xfrm>
          <a:off x="6253800" y="2179322"/>
          <a:ext cx="5277302" cy="31938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elle 15">
            <a:extLst>
              <a:ext uri="{FF2B5EF4-FFF2-40B4-BE49-F238E27FC236}">
                <a16:creationId xmlns:a16="http://schemas.microsoft.com/office/drawing/2014/main" id="{D86115F7-8802-4DD1-9E14-3E185F340126}"/>
              </a:ext>
            </a:extLst>
          </p:cNvPr>
          <p:cNvGraphicFramePr>
            <a:graphicFrameLocks noGrp="1"/>
          </p:cNvGraphicFramePr>
          <p:nvPr>
            <p:extLst>
              <p:ext uri="{D42A27DB-BD31-4B8C-83A1-F6EECF244321}">
                <p14:modId xmlns:p14="http://schemas.microsoft.com/office/powerpoint/2010/main" val="2380043549"/>
              </p:ext>
            </p:extLst>
          </p:nvPr>
        </p:nvGraphicFramePr>
        <p:xfrm>
          <a:off x="5669556" y="2179321"/>
          <a:ext cx="3845919" cy="3193895"/>
        </p:xfrm>
        <a:graphic>
          <a:graphicData uri="http://schemas.openxmlformats.org/drawingml/2006/table">
            <a:tbl>
              <a:tblPr>
                <a:tableStyleId>{5C22544A-7EE6-4342-B048-85BDC9FD1C3A}</a:tableStyleId>
              </a:tblPr>
              <a:tblGrid>
                <a:gridCol w="3845919">
                  <a:extLst>
                    <a:ext uri="{9D8B030D-6E8A-4147-A177-3AD203B41FA5}">
                      <a16:colId xmlns:a16="http://schemas.microsoft.com/office/drawing/2014/main" val="2203894763"/>
                    </a:ext>
                  </a:extLst>
                </a:gridCol>
              </a:tblGrid>
              <a:tr h="551708">
                <a:tc>
                  <a:txBody>
                    <a:bodyPr/>
                    <a:lstStyle/>
                    <a:p>
                      <a:pPr algn="r" fontAlgn="ctr"/>
                      <a:r>
                        <a:rPr lang="de-DE" sz="1400" b="0" i="0" u="none" strike="noStrike" dirty="0">
                          <a:solidFill>
                            <a:srgbClr val="000000"/>
                          </a:solidFill>
                          <a:effectLst/>
                          <a:latin typeface="+mn-lt"/>
                          <a:cs typeface="Arial" panose="020B0604020202020204" pitchFamily="34" charset="0"/>
                        </a:rPr>
                        <a:t>Erklärung Erbgang / autosomal dominanter Erbgang / Wahrscheinlichkeit einer </a:t>
                      </a:r>
                      <a:br>
                        <a:rPr lang="de-DE" sz="1400" b="0" i="0" u="none" strike="noStrike" dirty="0">
                          <a:solidFill>
                            <a:srgbClr val="000000"/>
                          </a:solidFill>
                          <a:effectLst/>
                          <a:latin typeface="+mn-lt"/>
                          <a:cs typeface="Arial" panose="020B0604020202020204" pitchFamily="34" charset="0"/>
                        </a:rPr>
                      </a:br>
                      <a:r>
                        <a:rPr lang="de-DE" sz="1400" b="0" i="0" u="none" strike="noStrike" dirty="0">
                          <a:solidFill>
                            <a:srgbClr val="000000"/>
                          </a:solidFill>
                          <a:effectLst/>
                          <a:latin typeface="+mn-lt"/>
                          <a:cs typeface="Arial" panose="020B0604020202020204" pitchFamily="34" charset="0"/>
                        </a:rPr>
                        <a:t>Weitergabe an Kinder / Polkörperdiagnostik</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9817950"/>
                  </a:ext>
                </a:extLst>
              </a:tr>
              <a:tr h="508858">
                <a:tc>
                  <a:txBody>
                    <a:bodyPr/>
                    <a:lstStyle/>
                    <a:p>
                      <a:pPr algn="r" fontAlgn="ctr"/>
                      <a:r>
                        <a:rPr lang="de-DE" sz="1400" b="0" i="0" u="none" strike="noStrike" dirty="0">
                          <a:solidFill>
                            <a:srgbClr val="000000"/>
                          </a:solidFill>
                          <a:effectLst/>
                          <a:latin typeface="+mn-lt"/>
                          <a:cs typeface="Arial" panose="020B0604020202020204" pitchFamily="34" charset="0"/>
                        </a:rPr>
                        <a:t>Betroffenes Gen wurde gefunden / erklärt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4084597"/>
                  </a:ext>
                </a:extLst>
              </a:tr>
              <a:tr h="508858">
                <a:tc>
                  <a:txBody>
                    <a:bodyPr/>
                    <a:lstStyle/>
                    <a:p>
                      <a:pPr algn="r" fontAlgn="ctr"/>
                      <a:r>
                        <a:rPr lang="de-DE" sz="1400" b="0" i="0" u="none" strike="noStrike" dirty="0">
                          <a:solidFill>
                            <a:srgbClr val="000000"/>
                          </a:solidFill>
                          <a:effectLst/>
                          <a:latin typeface="+mn-lt"/>
                          <a:cs typeface="Arial" panose="020B0604020202020204" pitchFamily="34" charset="0"/>
                        </a:rPr>
                        <a:t>Arzt war freundlich / kompetent / hat gut erklärt / hat mir Hoffnung gemacht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822332"/>
                  </a:ext>
                </a:extLst>
              </a:tr>
              <a:tr h="508858">
                <a:tc>
                  <a:txBody>
                    <a:bodyPr/>
                    <a:lstStyle/>
                    <a:p>
                      <a:pPr algn="r" fontAlgn="ctr"/>
                      <a:r>
                        <a:rPr lang="de-DE" sz="1400" b="0" i="0" u="none" strike="noStrike" dirty="0">
                          <a:solidFill>
                            <a:srgbClr val="000000"/>
                          </a:solidFill>
                          <a:effectLst/>
                          <a:latin typeface="+mn-lt"/>
                          <a:cs typeface="Arial" panose="020B0604020202020204" pitchFamily="34" charset="0"/>
                        </a:rPr>
                        <a:t>Meine Fragen wurden beantwortet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0668226"/>
                  </a:ext>
                </a:extLst>
              </a:tr>
              <a:tr h="508858">
                <a:tc>
                  <a:txBody>
                    <a:bodyPr/>
                    <a:lstStyle/>
                    <a:p>
                      <a:pPr algn="r" fontAlgn="ctr"/>
                      <a:r>
                        <a:rPr lang="de-DE" sz="1400" b="0" i="0" u="none" strike="noStrike" dirty="0">
                          <a:solidFill>
                            <a:srgbClr val="000000"/>
                          </a:solidFill>
                          <a:effectLst/>
                          <a:latin typeface="+mn-lt"/>
                          <a:cs typeface="Arial" panose="020B0604020202020204" pitchFamily="34" charset="0"/>
                        </a:rPr>
                        <a:t>Aufklärung über Forschung / Therapie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0751812"/>
                  </a:ext>
                </a:extLst>
              </a:tr>
              <a:tr h="508858">
                <a:tc>
                  <a:txBody>
                    <a:bodyPr/>
                    <a:lstStyle/>
                    <a:p>
                      <a:pPr algn="r" fontAlgn="ctr"/>
                      <a:r>
                        <a:rPr lang="de-DE" sz="1400" b="0" i="0" u="none" strike="noStrike" dirty="0">
                          <a:solidFill>
                            <a:srgbClr val="000000"/>
                          </a:solidFill>
                          <a:effectLst/>
                          <a:latin typeface="+mn-lt"/>
                          <a:cs typeface="Arial" panose="020B0604020202020204" pitchFamily="34" charset="0"/>
                        </a:rPr>
                        <a:t>Betroffenes Gen wurde nicht gefunden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5797611"/>
                  </a:ext>
                </a:extLst>
              </a:tr>
            </a:tbl>
          </a:graphicData>
        </a:graphic>
      </p:graphicFrame>
      <p:sp>
        <p:nvSpPr>
          <p:cNvPr id="9" name="Foliennummernplatzhalter 8">
            <a:extLst>
              <a:ext uri="{FF2B5EF4-FFF2-40B4-BE49-F238E27FC236}">
                <a16:creationId xmlns:a16="http://schemas.microsoft.com/office/drawing/2014/main" id="{4BEBF732-22CF-4C1D-B1A2-85FFA30A034A}"/>
              </a:ext>
            </a:extLst>
          </p:cNvPr>
          <p:cNvSpPr>
            <a:spLocks noGrp="1"/>
          </p:cNvSpPr>
          <p:nvPr>
            <p:ph type="sldNum" sz="quarter" idx="20"/>
          </p:nvPr>
        </p:nvSpPr>
        <p:spPr/>
        <p:txBody>
          <a:bodyPr/>
          <a:lstStyle/>
          <a:p>
            <a:fld id="{D61AABEC-672F-4B68-B914-690DA978312C}" type="slidenum">
              <a:rPr lang="en-GB" smtClean="0"/>
              <a:pPr/>
              <a:t>38</a:t>
            </a:fld>
            <a:r>
              <a:rPr lang="en-GB"/>
              <a:t> ‒ </a:t>
            </a:r>
            <a:endParaRPr lang="en-GB" dirty="0"/>
          </a:p>
        </p:txBody>
      </p:sp>
    </p:spTree>
    <p:extLst>
      <p:ext uri="{BB962C8B-B14F-4D97-AF65-F5344CB8AC3E}">
        <p14:creationId xmlns:p14="http://schemas.microsoft.com/office/powerpoint/2010/main" val="1546851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21674-F9EA-4A45-B71B-D5FB282A4C9E}"/>
              </a:ext>
            </a:extLst>
          </p:cNvPr>
          <p:cNvSpPr>
            <a:spLocks noGrp="1"/>
          </p:cNvSpPr>
          <p:nvPr>
            <p:ph type="title"/>
          </p:nvPr>
        </p:nvSpPr>
        <p:spPr>
          <a:xfrm>
            <a:off x="404786" y="382816"/>
            <a:ext cx="11382428" cy="1089529"/>
          </a:xfrm>
        </p:spPr>
        <p:txBody>
          <a:bodyPr/>
          <a:lstStyle/>
          <a:p>
            <a:r>
              <a:rPr lang="de-DE" sz="2400" cap="none" dirty="0">
                <a:solidFill>
                  <a:schemeClr val="tx1"/>
                </a:solidFill>
              </a:rPr>
              <a:t>Fast die Hälfte der Teilnehmer kennt seine konkrete Genmutation. Vererbt durch die Möglichkeit eines Trägers in der Familie ist die häufigste genetische Ursache.</a:t>
            </a:r>
          </a:p>
        </p:txBody>
      </p:sp>
      <p:sp>
        <p:nvSpPr>
          <p:cNvPr id="4" name="Rectangle 20">
            <a:extLst>
              <a:ext uri="{FF2B5EF4-FFF2-40B4-BE49-F238E27FC236}">
                <a16:creationId xmlns:a16="http://schemas.microsoft.com/office/drawing/2014/main" id="{DA214503-B6DD-4DF0-9380-53CBB82FFE36}"/>
              </a:ext>
            </a:extLst>
          </p:cNvPr>
          <p:cNvSpPr/>
          <p:nvPr/>
        </p:nvSpPr>
        <p:spPr bwMode="gray">
          <a:xfrm>
            <a:off x="485787" y="1412776"/>
            <a:ext cx="11301427" cy="2382963"/>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6" name="TextBox 42">
            <a:extLst>
              <a:ext uri="{FF2B5EF4-FFF2-40B4-BE49-F238E27FC236}">
                <a16:creationId xmlns:a16="http://schemas.microsoft.com/office/drawing/2014/main" id="{7502C609-4C5E-48B0-B8A8-613B2E2E54DC}"/>
              </a:ext>
            </a:extLst>
          </p:cNvPr>
          <p:cNvSpPr txBox="1"/>
          <p:nvPr/>
        </p:nvSpPr>
        <p:spPr>
          <a:xfrm>
            <a:off x="462618" y="1448780"/>
            <a:ext cx="5386363" cy="270884"/>
          </a:xfrm>
          <a:prstGeom prst="rect">
            <a:avLst/>
          </a:prstGeom>
          <a:noFill/>
        </p:spPr>
        <p:txBody>
          <a:bodyPr wrap="square" rtlCol="0">
            <a:noAutofit/>
          </a:bodyPr>
          <a:lstStyle/>
          <a:p>
            <a:pPr algn="ctr" defTabSz="914126">
              <a:lnSpc>
                <a:spcPct val="90000"/>
              </a:lnSpc>
              <a:spcBef>
                <a:spcPts val="1200"/>
              </a:spcBef>
            </a:pPr>
            <a:r>
              <a:rPr lang="de-DE" sz="1600" b="1" dirty="0">
                <a:latin typeface="Arial"/>
              </a:rPr>
              <a:t>Bekanntheit genetische Diagnose</a:t>
            </a:r>
          </a:p>
        </p:txBody>
      </p:sp>
      <p:sp>
        <p:nvSpPr>
          <p:cNvPr id="10" name="Text Placeholder 27">
            <a:extLst>
              <a:ext uri="{FF2B5EF4-FFF2-40B4-BE49-F238E27FC236}">
                <a16:creationId xmlns:a16="http://schemas.microsoft.com/office/drawing/2014/main" id="{52A85758-F945-4AFC-BB03-9C46DCA44128}"/>
              </a:ext>
            </a:extLst>
          </p:cNvPr>
          <p:cNvSpPr txBox="1">
            <a:spLocks/>
          </p:cNvSpPr>
          <p:nvPr/>
        </p:nvSpPr>
        <p:spPr bwMode="gray">
          <a:xfrm>
            <a:off x="404786" y="5654341"/>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n=246</a:t>
            </a:r>
          </a:p>
          <a:p>
            <a:pPr marL="0" indent="0" defTabSz="914126">
              <a:buClr>
                <a:srgbClr val="F8971D"/>
              </a:buClr>
              <a:tabLst>
                <a:tab pos="173038" algn="r"/>
              </a:tabLst>
            </a:pPr>
            <a:r>
              <a:rPr lang="de-DE" sz="1400" dirty="0">
                <a:solidFill>
                  <a:schemeClr val="tx1"/>
                </a:solidFill>
                <a:latin typeface="Arial"/>
              </a:rPr>
              <a:t>Q24. Wissen Sie heute Ihre genetische Diagnose? Wenn ja, in welchem Gen? (offene Frage) Q25. War/Ist die genetische Ursache der Erkrankung gegenwärtig identifiziert? Q25A. Welche genetische Ursache der Erkrankung war/ist gegenwärtig identifiziert?  </a:t>
            </a:r>
            <a:endParaRPr lang="en-AU" sz="1400" dirty="0">
              <a:solidFill>
                <a:schemeClr val="tx1"/>
              </a:solidFill>
              <a:latin typeface="Arial"/>
            </a:endParaRPr>
          </a:p>
        </p:txBody>
      </p:sp>
      <p:sp>
        <p:nvSpPr>
          <p:cNvPr id="11" name="TextBox 42">
            <a:extLst>
              <a:ext uri="{FF2B5EF4-FFF2-40B4-BE49-F238E27FC236}">
                <a16:creationId xmlns:a16="http://schemas.microsoft.com/office/drawing/2014/main" id="{6580AD51-46AF-4256-880D-F24A25858E10}"/>
              </a:ext>
            </a:extLst>
          </p:cNvPr>
          <p:cNvSpPr txBox="1"/>
          <p:nvPr/>
        </p:nvSpPr>
        <p:spPr>
          <a:xfrm>
            <a:off x="6276020" y="1448780"/>
            <a:ext cx="5534363" cy="270884"/>
          </a:xfrm>
          <a:prstGeom prst="rect">
            <a:avLst/>
          </a:prstGeom>
          <a:noFill/>
        </p:spPr>
        <p:txBody>
          <a:bodyPr wrap="square" rtlCol="0">
            <a:noAutofit/>
          </a:bodyPr>
          <a:lstStyle/>
          <a:p>
            <a:pPr marL="0" marR="0" lvl="0" indent="0" algn="ctr" defTabSz="914126" rtl="0" eaLnBrk="1" fontAlgn="auto" latinLnBrk="0" hangingPunct="1">
              <a:lnSpc>
                <a:spcPct val="90000"/>
              </a:lnSpc>
              <a:spcBef>
                <a:spcPts val="300"/>
              </a:spcBef>
              <a:spcAft>
                <a:spcPts val="0"/>
              </a:spcAft>
              <a:buClrTx/>
              <a:buSzTx/>
              <a:buFontTx/>
              <a:buNone/>
              <a:tabLst/>
              <a:defRPr/>
            </a:pPr>
            <a:r>
              <a:rPr lang="de-DE" sz="1600" b="1" dirty="0">
                <a:latin typeface="Arial"/>
              </a:rPr>
              <a:t>Mutation in folgenden Genen - Top5  </a:t>
            </a:r>
            <a:r>
              <a:rPr kumimoji="0" lang="de-DE" sz="1600" b="0" i="0" u="none" strike="noStrike" kern="1200" spc="0" normalizeH="0" baseline="0" noProof="0" dirty="0">
                <a:ln>
                  <a:noFill/>
                </a:ln>
                <a:effectLst/>
                <a:uLnTx/>
                <a:uFillTx/>
                <a:latin typeface="Arial"/>
                <a:ea typeface="+mn-ea"/>
                <a:cs typeface="+mn-cs"/>
              </a:rPr>
              <a:t>(</a:t>
            </a:r>
            <a:r>
              <a:rPr kumimoji="0" lang="de-DE" sz="1600" b="0" i="0" u="none" strike="noStrike" kern="1200" cap="none" spc="0" normalizeH="0" baseline="0" noProof="0" dirty="0">
                <a:ln>
                  <a:noFill/>
                </a:ln>
                <a:effectLst/>
                <a:uLnTx/>
                <a:uFillTx/>
                <a:latin typeface="Arial"/>
                <a:ea typeface="+mn-ea"/>
                <a:cs typeface="+mn-cs"/>
              </a:rPr>
              <a:t>n</a:t>
            </a:r>
            <a:r>
              <a:rPr kumimoji="0" lang="de-DE" sz="1600" b="0" i="0" u="none" strike="noStrike" kern="1200" spc="0" normalizeH="0" baseline="0" noProof="0" dirty="0">
                <a:ln>
                  <a:noFill/>
                </a:ln>
                <a:effectLst/>
                <a:uLnTx/>
                <a:uFillTx/>
                <a:latin typeface="Arial"/>
                <a:ea typeface="+mn-ea"/>
                <a:cs typeface="+mn-cs"/>
              </a:rPr>
              <a:t>=114)</a:t>
            </a:r>
          </a:p>
          <a:p>
            <a:pPr algn="ctr" defTabSz="914126">
              <a:lnSpc>
                <a:spcPct val="90000"/>
              </a:lnSpc>
              <a:spcBef>
                <a:spcPts val="1200"/>
              </a:spcBef>
            </a:pPr>
            <a:endParaRPr lang="en-AU" sz="1200" b="1" cap="all" dirty="0">
              <a:solidFill>
                <a:srgbClr val="4D4E4D"/>
              </a:solidFill>
              <a:latin typeface="Arial"/>
            </a:endParaRPr>
          </a:p>
        </p:txBody>
      </p:sp>
      <p:sp>
        <p:nvSpPr>
          <p:cNvPr id="19" name="Rectangle 20">
            <a:extLst>
              <a:ext uri="{FF2B5EF4-FFF2-40B4-BE49-F238E27FC236}">
                <a16:creationId xmlns:a16="http://schemas.microsoft.com/office/drawing/2014/main" id="{5394B066-5CAE-4678-92E3-5C61DE88F9AB}"/>
              </a:ext>
            </a:extLst>
          </p:cNvPr>
          <p:cNvSpPr/>
          <p:nvPr/>
        </p:nvSpPr>
        <p:spPr bwMode="gray">
          <a:xfrm>
            <a:off x="485787" y="3897052"/>
            <a:ext cx="11301427" cy="1721244"/>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graphicFrame>
        <p:nvGraphicFramePr>
          <p:cNvPr id="12" name="Diagramm 11">
            <a:extLst>
              <a:ext uri="{FF2B5EF4-FFF2-40B4-BE49-F238E27FC236}">
                <a16:creationId xmlns:a16="http://schemas.microsoft.com/office/drawing/2014/main" id="{967ED4E3-A531-4DEC-8CC3-C7EC7502470C}"/>
              </a:ext>
            </a:extLst>
          </p:cNvPr>
          <p:cNvGraphicFramePr/>
          <p:nvPr>
            <p:extLst>
              <p:ext uri="{D42A27DB-BD31-4B8C-83A1-F6EECF244321}">
                <p14:modId xmlns:p14="http://schemas.microsoft.com/office/powerpoint/2010/main" val="4006907060"/>
              </p:ext>
            </p:extLst>
          </p:nvPr>
        </p:nvGraphicFramePr>
        <p:xfrm>
          <a:off x="649016" y="1613093"/>
          <a:ext cx="6059052" cy="2025257"/>
        </p:xfrm>
        <a:graphic>
          <a:graphicData uri="http://schemas.openxmlformats.org/drawingml/2006/chart">
            <c:chart xmlns:c="http://schemas.openxmlformats.org/drawingml/2006/chart" xmlns:r="http://schemas.openxmlformats.org/officeDocument/2006/relationships" r:id="rId3"/>
          </a:graphicData>
        </a:graphic>
      </p:graphicFrame>
      <p:sp>
        <p:nvSpPr>
          <p:cNvPr id="13" name="Pfeil: nach rechts 12">
            <a:extLst>
              <a:ext uri="{FF2B5EF4-FFF2-40B4-BE49-F238E27FC236}">
                <a16:creationId xmlns:a16="http://schemas.microsoft.com/office/drawing/2014/main" id="{3502D5F6-C49C-4EF5-B1BB-901B059F261E}"/>
              </a:ext>
            </a:extLst>
          </p:cNvPr>
          <p:cNvSpPr/>
          <p:nvPr/>
        </p:nvSpPr>
        <p:spPr>
          <a:xfrm>
            <a:off x="6258094" y="2463548"/>
            <a:ext cx="432048" cy="32434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1" name="Diagramm 20">
            <a:extLst>
              <a:ext uri="{FF2B5EF4-FFF2-40B4-BE49-F238E27FC236}">
                <a16:creationId xmlns:a16="http://schemas.microsoft.com/office/drawing/2014/main" id="{1EC7FF74-E2EB-4B0E-8B34-5AE2B7C1D7BD}"/>
              </a:ext>
            </a:extLst>
          </p:cNvPr>
          <p:cNvGraphicFramePr/>
          <p:nvPr>
            <p:extLst>
              <p:ext uri="{D42A27DB-BD31-4B8C-83A1-F6EECF244321}">
                <p14:modId xmlns:p14="http://schemas.microsoft.com/office/powerpoint/2010/main" val="922079817"/>
              </p:ext>
            </p:extLst>
          </p:nvPr>
        </p:nvGraphicFramePr>
        <p:xfrm>
          <a:off x="6500006" y="1719664"/>
          <a:ext cx="5277302" cy="20252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Tabelle 21">
            <a:extLst>
              <a:ext uri="{FF2B5EF4-FFF2-40B4-BE49-F238E27FC236}">
                <a16:creationId xmlns:a16="http://schemas.microsoft.com/office/drawing/2014/main" id="{D4983EB0-FA42-4B4B-BA2E-95D41866B940}"/>
              </a:ext>
            </a:extLst>
          </p:cNvPr>
          <p:cNvGraphicFramePr>
            <a:graphicFrameLocks noGrp="1"/>
          </p:cNvGraphicFramePr>
          <p:nvPr>
            <p:extLst>
              <p:ext uri="{D42A27DB-BD31-4B8C-83A1-F6EECF244321}">
                <p14:modId xmlns:p14="http://schemas.microsoft.com/office/powerpoint/2010/main" val="4256979106"/>
              </p:ext>
            </p:extLst>
          </p:nvPr>
        </p:nvGraphicFramePr>
        <p:xfrm>
          <a:off x="6497287" y="1812590"/>
          <a:ext cx="2788405" cy="1872000"/>
        </p:xfrm>
        <a:graphic>
          <a:graphicData uri="http://schemas.openxmlformats.org/drawingml/2006/table">
            <a:tbl>
              <a:tblPr>
                <a:tableStyleId>{5C22544A-7EE6-4342-B048-85BDC9FD1C3A}</a:tableStyleId>
              </a:tblPr>
              <a:tblGrid>
                <a:gridCol w="2788405">
                  <a:extLst>
                    <a:ext uri="{9D8B030D-6E8A-4147-A177-3AD203B41FA5}">
                      <a16:colId xmlns:a16="http://schemas.microsoft.com/office/drawing/2014/main" val="2203894763"/>
                    </a:ext>
                  </a:extLst>
                </a:gridCol>
              </a:tblGrid>
              <a:tr h="374400">
                <a:tc>
                  <a:txBody>
                    <a:bodyPr/>
                    <a:lstStyle/>
                    <a:p>
                      <a:pPr algn="r" fontAlgn="b"/>
                      <a:r>
                        <a:rPr lang="de-DE" sz="1400" b="0" i="0" u="none" strike="noStrike" dirty="0">
                          <a:solidFill>
                            <a:srgbClr val="000000"/>
                          </a:solidFill>
                          <a:effectLst/>
                          <a:latin typeface="+mn-lt"/>
                        </a:rPr>
                        <a:t>ABCA4 / (MIM601691)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9817950"/>
                  </a:ext>
                </a:extLst>
              </a:tr>
              <a:tr h="374400">
                <a:tc>
                  <a:txBody>
                    <a:bodyPr/>
                    <a:lstStyle/>
                    <a:p>
                      <a:pPr algn="r" fontAlgn="b"/>
                      <a:r>
                        <a:rPr lang="de-DE" sz="1400" b="0" i="0" u="none" strike="noStrike" dirty="0">
                          <a:solidFill>
                            <a:srgbClr val="000000"/>
                          </a:solidFill>
                          <a:effectLst/>
                          <a:latin typeface="+mn-lt"/>
                        </a:rPr>
                        <a:t>USH2A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4084597"/>
                  </a:ext>
                </a:extLst>
              </a:tr>
              <a:tr h="374400">
                <a:tc>
                  <a:txBody>
                    <a:bodyPr/>
                    <a:lstStyle/>
                    <a:p>
                      <a:pPr algn="r" fontAlgn="b"/>
                      <a:r>
                        <a:rPr lang="de-DE" sz="1400" b="0" i="0" u="none" strike="noStrike">
                          <a:solidFill>
                            <a:srgbClr val="000000"/>
                          </a:solidFill>
                          <a:effectLst/>
                          <a:latin typeface="+mn-lt"/>
                        </a:rPr>
                        <a:t>RP1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822332"/>
                  </a:ext>
                </a:extLst>
              </a:tr>
              <a:tr h="374400">
                <a:tc>
                  <a:txBody>
                    <a:bodyPr/>
                    <a:lstStyle/>
                    <a:p>
                      <a:pPr algn="r" fontAlgn="b"/>
                      <a:r>
                        <a:rPr lang="de-DE" sz="1400" b="0" i="0" u="none" strike="noStrike" dirty="0" err="1">
                          <a:solidFill>
                            <a:srgbClr val="000000"/>
                          </a:solidFill>
                          <a:effectLst/>
                          <a:latin typeface="+mn-lt"/>
                        </a:rPr>
                        <a:t>RPE</a:t>
                      </a:r>
                      <a:r>
                        <a:rPr lang="de-DE" sz="1400" b="0" i="0" u="none" strike="noStrike" dirty="0">
                          <a:solidFill>
                            <a:srgbClr val="000000"/>
                          </a:solidFill>
                          <a:effectLst/>
                          <a:latin typeface="+mn-lt"/>
                        </a:rPr>
                        <a:t> 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0668226"/>
                  </a:ext>
                </a:extLst>
              </a:tr>
              <a:tr h="374400">
                <a:tc>
                  <a:txBody>
                    <a:bodyPr/>
                    <a:lstStyle/>
                    <a:p>
                      <a:pPr algn="r" fontAlgn="b"/>
                      <a:r>
                        <a:rPr lang="de-DE" sz="1400" b="0" i="0" u="none" strike="noStrike" dirty="0" err="1">
                          <a:solidFill>
                            <a:srgbClr val="000000"/>
                          </a:solidFill>
                          <a:effectLst/>
                          <a:latin typeface="+mn-lt"/>
                        </a:rPr>
                        <a:t>RPGR</a:t>
                      </a:r>
                      <a:endParaRPr lang="de-DE" sz="14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0751812"/>
                  </a:ext>
                </a:extLst>
              </a:tr>
            </a:tbl>
          </a:graphicData>
        </a:graphic>
      </p:graphicFrame>
      <p:sp>
        <p:nvSpPr>
          <p:cNvPr id="28" name="TextBox 42">
            <a:extLst>
              <a:ext uri="{FF2B5EF4-FFF2-40B4-BE49-F238E27FC236}">
                <a16:creationId xmlns:a16="http://schemas.microsoft.com/office/drawing/2014/main" id="{458353B3-497C-44B9-8AD4-5B39F3021EC7}"/>
              </a:ext>
            </a:extLst>
          </p:cNvPr>
          <p:cNvSpPr txBox="1"/>
          <p:nvPr/>
        </p:nvSpPr>
        <p:spPr>
          <a:xfrm>
            <a:off x="462618" y="3933056"/>
            <a:ext cx="5011929"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Genetische Ursache der Erkrankung </a:t>
            </a:r>
          </a:p>
        </p:txBody>
      </p:sp>
      <p:sp>
        <p:nvSpPr>
          <p:cNvPr id="29" name="Textfeld 28">
            <a:extLst>
              <a:ext uri="{FF2B5EF4-FFF2-40B4-BE49-F238E27FC236}">
                <a16:creationId xmlns:a16="http://schemas.microsoft.com/office/drawing/2014/main" id="{8C1F3D70-17A2-48DD-8C9E-A958FA1AB653}"/>
              </a:ext>
            </a:extLst>
          </p:cNvPr>
          <p:cNvSpPr txBox="1"/>
          <p:nvPr/>
        </p:nvSpPr>
        <p:spPr>
          <a:xfrm>
            <a:off x="1127448" y="4613647"/>
            <a:ext cx="3888432" cy="1031051"/>
          </a:xfrm>
          <a:prstGeom prst="rect">
            <a:avLst/>
          </a:prstGeom>
          <a:noFill/>
        </p:spPr>
        <p:txBody>
          <a:bodyPr wrap="square" rtlCol="0">
            <a:spAutoFit/>
          </a:bodyPr>
          <a:lstStyle/>
          <a:p>
            <a:pPr marL="0" marR="0" lvl="0" indent="0" algn="ctr" defTabSz="914126" rtl="0" eaLnBrk="1" fontAlgn="auto" latinLnBrk="0" hangingPunct="1">
              <a:lnSpc>
                <a:spcPct val="90000"/>
              </a:lnSpc>
              <a:spcBef>
                <a:spcPts val="300"/>
              </a:spcBef>
              <a:spcAft>
                <a:spcPts val="0"/>
              </a:spcAft>
              <a:buClrTx/>
              <a:buSzTx/>
              <a:buFontTx/>
              <a:buNone/>
              <a:tabLst/>
              <a:defRPr/>
            </a:pPr>
            <a:r>
              <a:rPr lang="de-DE" sz="1600" dirty="0"/>
              <a:t>Bei</a:t>
            </a:r>
            <a:r>
              <a:rPr lang="de-DE" b="1" dirty="0"/>
              <a:t> 46% </a:t>
            </a:r>
            <a:r>
              <a:rPr lang="de-DE" sz="1600" dirty="0"/>
              <a:t>ist die </a:t>
            </a:r>
            <a:r>
              <a:rPr lang="de-DE" sz="1600" b="1" dirty="0"/>
              <a:t>genetische Ursache </a:t>
            </a:r>
            <a:r>
              <a:rPr lang="de-DE" sz="1600" dirty="0"/>
              <a:t>der Erkrankung gegenwärtig </a:t>
            </a:r>
            <a:r>
              <a:rPr lang="de-DE" sz="1600" b="1" dirty="0"/>
              <a:t>identifiziert</a:t>
            </a:r>
            <a:r>
              <a:rPr kumimoji="0" lang="en-AU" sz="1200" b="1" i="0" u="none" strike="noStrike" kern="1200" cap="all" spc="0" normalizeH="0" baseline="0" noProof="0" dirty="0">
                <a:ln>
                  <a:noFill/>
                </a:ln>
                <a:effectLst/>
                <a:uLnTx/>
                <a:uFillTx/>
                <a:latin typeface="Arial"/>
                <a:ea typeface="+mn-ea"/>
                <a:cs typeface="+mn-cs"/>
              </a:rPr>
              <a:t> </a:t>
            </a:r>
            <a:r>
              <a:rPr kumimoji="0" lang="de-DE" sz="1600" b="0" i="0" u="none" strike="noStrike" kern="1200" cap="all" spc="0" normalizeH="0" baseline="0" noProof="0" dirty="0">
                <a:ln>
                  <a:noFill/>
                </a:ln>
                <a:effectLst/>
                <a:uLnTx/>
                <a:uFillTx/>
                <a:latin typeface="Arial"/>
                <a:ea typeface="+mn-ea"/>
                <a:cs typeface="+mn-cs"/>
              </a:rPr>
              <a:t>(</a:t>
            </a:r>
            <a:r>
              <a:rPr kumimoji="0" lang="de-DE" sz="1600" b="0" i="0" u="none" strike="noStrike" kern="1200" cap="none" spc="0" normalizeH="0" baseline="0" noProof="0" dirty="0">
                <a:ln>
                  <a:noFill/>
                </a:ln>
                <a:effectLst/>
                <a:uLnTx/>
                <a:uFillTx/>
                <a:latin typeface="Arial"/>
                <a:ea typeface="+mn-ea"/>
                <a:cs typeface="+mn-cs"/>
              </a:rPr>
              <a:t>n</a:t>
            </a:r>
            <a:r>
              <a:rPr kumimoji="0" lang="de-DE" sz="1600" b="0" i="0" u="none" strike="noStrike" kern="1200" cap="all" spc="0" normalizeH="0" baseline="0" noProof="0" dirty="0">
                <a:ln>
                  <a:noFill/>
                </a:ln>
                <a:effectLst/>
                <a:uLnTx/>
                <a:uFillTx/>
                <a:latin typeface="Arial"/>
                <a:ea typeface="+mn-ea"/>
                <a:cs typeface="+mn-cs"/>
              </a:rPr>
              <a:t>=113)</a:t>
            </a:r>
          </a:p>
          <a:p>
            <a:pPr algn="ctr"/>
            <a:r>
              <a:rPr lang="de-DE" sz="1600" dirty="0"/>
              <a:t> </a:t>
            </a:r>
          </a:p>
        </p:txBody>
      </p:sp>
      <p:sp>
        <p:nvSpPr>
          <p:cNvPr id="30" name="Pfeil: nach rechts 29">
            <a:extLst>
              <a:ext uri="{FF2B5EF4-FFF2-40B4-BE49-F238E27FC236}">
                <a16:creationId xmlns:a16="http://schemas.microsoft.com/office/drawing/2014/main" id="{A3F11409-99A0-4F37-8ED1-B66DFF8C99AA}"/>
              </a:ext>
            </a:extLst>
          </p:cNvPr>
          <p:cNvSpPr/>
          <p:nvPr/>
        </p:nvSpPr>
        <p:spPr>
          <a:xfrm>
            <a:off x="5225493" y="4729346"/>
            <a:ext cx="432048" cy="32434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32" name="Diagramm 31">
            <a:extLst>
              <a:ext uri="{FF2B5EF4-FFF2-40B4-BE49-F238E27FC236}">
                <a16:creationId xmlns:a16="http://schemas.microsoft.com/office/drawing/2014/main" id="{37A804CD-00C8-4ACB-898F-871D3FC59165}"/>
              </a:ext>
            </a:extLst>
          </p:cNvPr>
          <p:cNvGraphicFramePr/>
          <p:nvPr>
            <p:extLst>
              <p:ext uri="{D42A27DB-BD31-4B8C-83A1-F6EECF244321}">
                <p14:modId xmlns:p14="http://schemas.microsoft.com/office/powerpoint/2010/main" val="3947153726"/>
              </p:ext>
            </p:extLst>
          </p:nvPr>
        </p:nvGraphicFramePr>
        <p:xfrm>
          <a:off x="6492044" y="4079140"/>
          <a:ext cx="5277302" cy="15175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Tabelle 30">
            <a:extLst>
              <a:ext uri="{FF2B5EF4-FFF2-40B4-BE49-F238E27FC236}">
                <a16:creationId xmlns:a16="http://schemas.microsoft.com/office/drawing/2014/main" id="{7A1CE84E-D08B-4C3B-B1D7-F25A7FD60193}"/>
              </a:ext>
            </a:extLst>
          </p:cNvPr>
          <p:cNvGraphicFramePr>
            <a:graphicFrameLocks noGrp="1"/>
          </p:cNvGraphicFramePr>
          <p:nvPr>
            <p:extLst>
              <p:ext uri="{D42A27DB-BD31-4B8C-83A1-F6EECF244321}">
                <p14:modId xmlns:p14="http://schemas.microsoft.com/office/powerpoint/2010/main" val="239375439"/>
              </p:ext>
            </p:extLst>
          </p:nvPr>
        </p:nvGraphicFramePr>
        <p:xfrm>
          <a:off x="6502743" y="4014281"/>
          <a:ext cx="2788405" cy="1557177"/>
        </p:xfrm>
        <a:graphic>
          <a:graphicData uri="http://schemas.openxmlformats.org/drawingml/2006/table">
            <a:tbl>
              <a:tblPr>
                <a:tableStyleId>{5C22544A-7EE6-4342-B048-85BDC9FD1C3A}</a:tableStyleId>
              </a:tblPr>
              <a:tblGrid>
                <a:gridCol w="2788405">
                  <a:extLst>
                    <a:ext uri="{9D8B030D-6E8A-4147-A177-3AD203B41FA5}">
                      <a16:colId xmlns:a16="http://schemas.microsoft.com/office/drawing/2014/main" val="2203894763"/>
                    </a:ext>
                  </a:extLst>
                </a:gridCol>
              </a:tblGrid>
              <a:tr h="519059">
                <a:tc>
                  <a:txBody>
                    <a:bodyPr/>
                    <a:lstStyle/>
                    <a:p>
                      <a:pPr algn="r" rtl="0" fontAlgn="ctr"/>
                      <a:r>
                        <a:rPr lang="de-DE" sz="1400" b="0" i="0" u="none" strike="noStrike" dirty="0">
                          <a:solidFill>
                            <a:srgbClr val="000000"/>
                          </a:solidFill>
                          <a:effectLst/>
                          <a:latin typeface="+mn-lt"/>
                        </a:rPr>
                        <a:t>Nicht vererbt (neue Mutation)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9817950"/>
                  </a:ext>
                </a:extLst>
              </a:tr>
              <a:tr h="519059">
                <a:tc>
                  <a:txBody>
                    <a:bodyPr/>
                    <a:lstStyle/>
                    <a:p>
                      <a:pPr algn="r" rtl="0" fontAlgn="ctr"/>
                      <a:r>
                        <a:rPr lang="de-DE" sz="1400" b="0" i="0" u="none" strike="noStrike" dirty="0">
                          <a:solidFill>
                            <a:srgbClr val="000000"/>
                          </a:solidFill>
                          <a:effectLst/>
                          <a:latin typeface="+mn-lt"/>
                        </a:rPr>
                        <a:t>Vererbt durch die Möglichkeit eines Trägers in der Familie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4084597"/>
                  </a:ext>
                </a:extLst>
              </a:tr>
              <a:tr h="519059">
                <a:tc>
                  <a:txBody>
                    <a:bodyPr/>
                    <a:lstStyle/>
                    <a:p>
                      <a:pPr algn="r" rtl="0" fontAlgn="ctr"/>
                      <a:r>
                        <a:rPr lang="de-DE" sz="1400" b="0" i="0" u="none" strike="noStrike" dirty="0">
                          <a:solidFill>
                            <a:srgbClr val="000000"/>
                          </a:solidFill>
                          <a:effectLst/>
                          <a:latin typeface="+mn-lt"/>
                        </a:rPr>
                        <a:t>Vererbt durch die Möglichkeit von erkrankten Familienangehörigen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822332"/>
                  </a:ext>
                </a:extLst>
              </a:tr>
            </a:tbl>
          </a:graphicData>
        </a:graphic>
      </p:graphicFrame>
      <p:sp>
        <p:nvSpPr>
          <p:cNvPr id="7" name="Foliennummernplatzhalter 6">
            <a:extLst>
              <a:ext uri="{FF2B5EF4-FFF2-40B4-BE49-F238E27FC236}">
                <a16:creationId xmlns:a16="http://schemas.microsoft.com/office/drawing/2014/main" id="{9CA97555-5FDE-4983-8F6F-1BA6C7F3F902}"/>
              </a:ext>
            </a:extLst>
          </p:cNvPr>
          <p:cNvSpPr>
            <a:spLocks noGrp="1"/>
          </p:cNvSpPr>
          <p:nvPr>
            <p:ph type="sldNum" sz="quarter" idx="20"/>
          </p:nvPr>
        </p:nvSpPr>
        <p:spPr/>
        <p:txBody>
          <a:bodyPr/>
          <a:lstStyle/>
          <a:p>
            <a:fld id="{D61AABEC-672F-4B68-B914-690DA978312C}" type="slidenum">
              <a:rPr lang="en-GB" smtClean="0"/>
              <a:pPr/>
              <a:t>39</a:t>
            </a:fld>
            <a:r>
              <a:rPr lang="en-GB"/>
              <a:t> ‒ </a:t>
            </a:r>
            <a:endParaRPr lang="en-GB" dirty="0"/>
          </a:p>
        </p:txBody>
      </p:sp>
      <p:sp>
        <p:nvSpPr>
          <p:cNvPr id="25" name="Textfeld 24">
            <a:extLst>
              <a:ext uri="{FF2B5EF4-FFF2-40B4-BE49-F238E27FC236}">
                <a16:creationId xmlns:a16="http://schemas.microsoft.com/office/drawing/2014/main" id="{C37FFD51-3701-4C9B-8C7D-6BC52853BD7F}"/>
              </a:ext>
            </a:extLst>
          </p:cNvPr>
          <p:cNvSpPr txBox="1"/>
          <p:nvPr/>
        </p:nvSpPr>
        <p:spPr>
          <a:xfrm>
            <a:off x="6492044" y="6237312"/>
            <a:ext cx="4772438" cy="523220"/>
          </a:xfrm>
          <a:prstGeom prst="rect">
            <a:avLst/>
          </a:prstGeom>
          <a:noFill/>
        </p:spPr>
        <p:txBody>
          <a:bodyPr wrap="square" rtlCol="0">
            <a:spAutoFit/>
          </a:bodyPr>
          <a:lstStyle/>
          <a:p>
            <a:pPr algn="r"/>
            <a:r>
              <a:rPr lang="de-DE" sz="1400" dirty="0">
                <a:latin typeface="Arial"/>
                <a:cs typeface="Arial" pitchFamily="34" charset="0"/>
              </a:rPr>
              <a:t>Hinweis: Icons zeigen an, ob ein Wert in einer Subgruppe signifikant höher ist als Total</a:t>
            </a:r>
          </a:p>
        </p:txBody>
      </p:sp>
      <p:pic>
        <p:nvPicPr>
          <p:cNvPr id="3" name="Grafik 2">
            <a:extLst>
              <a:ext uri="{FF2B5EF4-FFF2-40B4-BE49-F238E27FC236}">
                <a16:creationId xmlns:a16="http://schemas.microsoft.com/office/drawing/2014/main" id="{75F58B0C-6066-416F-919E-9F7B56E1DED8}"/>
              </a:ext>
            </a:extLst>
          </p:cNvPr>
          <p:cNvPicPr>
            <a:picLocks noChangeAspect="1"/>
          </p:cNvPicPr>
          <p:nvPr/>
        </p:nvPicPr>
        <p:blipFill>
          <a:blip r:embed="rId6"/>
          <a:stretch>
            <a:fillRect/>
          </a:stretch>
        </p:blipFill>
        <p:spPr>
          <a:xfrm>
            <a:off x="3812526" y="5191272"/>
            <a:ext cx="280440" cy="445047"/>
          </a:xfrm>
          <a:prstGeom prst="rect">
            <a:avLst/>
          </a:prstGeom>
        </p:spPr>
      </p:pic>
      <p:pic>
        <p:nvPicPr>
          <p:cNvPr id="5" name="Grafik 4">
            <a:extLst>
              <a:ext uri="{FF2B5EF4-FFF2-40B4-BE49-F238E27FC236}">
                <a16:creationId xmlns:a16="http://schemas.microsoft.com/office/drawing/2014/main" id="{5C9F0F47-F31D-4CB6-B91A-18DBED1F0A6C}"/>
              </a:ext>
            </a:extLst>
          </p:cNvPr>
          <p:cNvPicPr>
            <a:picLocks noChangeAspect="1"/>
          </p:cNvPicPr>
          <p:nvPr/>
        </p:nvPicPr>
        <p:blipFill>
          <a:blip r:embed="rId7"/>
          <a:stretch>
            <a:fillRect/>
          </a:stretch>
        </p:blipFill>
        <p:spPr>
          <a:xfrm>
            <a:off x="4200058" y="5230899"/>
            <a:ext cx="420660" cy="365792"/>
          </a:xfrm>
          <a:prstGeom prst="rect">
            <a:avLst/>
          </a:prstGeom>
        </p:spPr>
      </p:pic>
    </p:spTree>
    <p:extLst>
      <p:ext uri="{BB962C8B-B14F-4D97-AF65-F5344CB8AC3E}">
        <p14:creationId xmlns:p14="http://schemas.microsoft.com/office/powerpoint/2010/main" val="2139716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2DCCC94B-B68A-4E21-B704-FACFEBFB9344}"/>
              </a:ext>
            </a:extLst>
          </p:cNvPr>
          <p:cNvSpPr/>
          <p:nvPr/>
        </p:nvSpPr>
        <p:spPr>
          <a:xfrm>
            <a:off x="478257" y="3789040"/>
            <a:ext cx="7869309" cy="2308324"/>
          </a:xfrm>
          <a:prstGeom prst="rect">
            <a:avLst/>
          </a:prstGeom>
        </p:spPr>
        <p:txBody>
          <a:bodyPr wrap="square">
            <a:spAutoFit/>
          </a:bodyPr>
          <a:lstStyle/>
          <a:p>
            <a:pPr marL="35989" lvl="2">
              <a:tabLst>
                <a:tab pos="122727" algn="l"/>
              </a:tabLst>
              <a:defRPr/>
            </a:pPr>
            <a:r>
              <a:rPr lang="en-GB" sz="1600" b="1" dirty="0" err="1">
                <a:solidFill>
                  <a:schemeClr val="accent6">
                    <a:lumMod val="10000"/>
                  </a:schemeClr>
                </a:solidFill>
                <a:ea typeface="+mj-ea"/>
                <a:cs typeface="+mj-cs"/>
              </a:rPr>
              <a:t>Zielsetzungen</a:t>
            </a:r>
            <a:r>
              <a:rPr lang="en-GB" sz="1600" b="1" dirty="0">
                <a:solidFill>
                  <a:schemeClr val="accent6">
                    <a:lumMod val="10000"/>
                  </a:schemeClr>
                </a:solidFill>
                <a:ea typeface="+mj-ea"/>
                <a:cs typeface="+mj-cs"/>
              </a:rPr>
              <a:t> der </a:t>
            </a:r>
            <a:r>
              <a:rPr lang="en-GB" sz="1600" b="1" dirty="0" err="1">
                <a:solidFill>
                  <a:schemeClr val="accent6">
                    <a:lumMod val="10000"/>
                  </a:schemeClr>
                </a:solidFill>
                <a:ea typeface="+mj-ea"/>
                <a:cs typeface="+mj-cs"/>
              </a:rPr>
              <a:t>Studie</a:t>
            </a:r>
            <a:r>
              <a:rPr lang="en-GB" sz="1600" b="1" dirty="0">
                <a:solidFill>
                  <a:schemeClr val="accent6">
                    <a:lumMod val="10000"/>
                  </a:schemeClr>
                </a:solidFill>
                <a:ea typeface="+mj-ea"/>
                <a:cs typeface="+mj-cs"/>
              </a:rPr>
              <a:t>:</a:t>
            </a:r>
          </a:p>
          <a:p>
            <a:pPr marL="285750" indent="-285750">
              <a:buFont typeface="Arial" panose="020B0604020202020204" pitchFamily="34" charset="0"/>
              <a:buChar char="•"/>
            </a:pPr>
            <a:r>
              <a:rPr lang="de-DE" sz="1600" b="0" i="0" u="none" strike="noStrike" baseline="0" dirty="0">
                <a:solidFill>
                  <a:srgbClr val="000000"/>
                </a:solidFill>
                <a:latin typeface="Arial" panose="020B0604020202020204" pitchFamily="34" charset="0"/>
              </a:rPr>
              <a:t>Detailliertes Verständnis vom </a:t>
            </a:r>
            <a:r>
              <a:rPr lang="de-DE" sz="1600" b="1" i="0" u="none" strike="noStrike" baseline="0" dirty="0">
                <a:solidFill>
                  <a:srgbClr val="000000"/>
                </a:solidFill>
                <a:latin typeface="Arial" panose="020B0604020202020204" pitchFamily="34" charset="0"/>
              </a:rPr>
              <a:t>Patientenweg</a:t>
            </a:r>
            <a:r>
              <a:rPr lang="de-DE" sz="1600" b="0" i="0" u="none" strike="noStrike" baseline="0" dirty="0">
                <a:solidFill>
                  <a:srgbClr val="000000"/>
                </a:solidFill>
                <a:latin typeface="Arial" panose="020B0604020202020204" pitchFamily="34" charset="0"/>
              </a:rPr>
              <a:t>, von den ersten Anzeichen bis zur endgültigen Diagnosestellung </a:t>
            </a:r>
            <a:r>
              <a:rPr lang="de-DE" sz="1600" b="0" i="0" u="none" strike="noStrike" baseline="0" dirty="0">
                <a:solidFill>
                  <a:srgbClr val="000000"/>
                </a:solidFill>
                <a:latin typeface="Wingdings" panose="05000000000000000000" pitchFamily="2" charset="2"/>
              </a:rPr>
              <a:t></a:t>
            </a:r>
            <a:r>
              <a:rPr lang="de-DE" sz="1600" b="1" i="0" u="none" strike="noStrike" baseline="0" dirty="0">
                <a:solidFill>
                  <a:srgbClr val="000000"/>
                </a:solidFill>
                <a:latin typeface="Arial" panose="020B0604020202020204" pitchFamily="34" charset="0"/>
              </a:rPr>
              <a:t>Identifizierung der Hauptursachen einer Diagnoseverzögerung </a:t>
            </a:r>
            <a:endParaRPr lang="de-DE" sz="16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de-DE" sz="1600" b="0" i="0" u="none" strike="noStrike" baseline="0" dirty="0">
                <a:solidFill>
                  <a:srgbClr val="000000"/>
                </a:solidFill>
                <a:latin typeface="Arial" panose="020B0604020202020204" pitchFamily="34" charset="0"/>
              </a:rPr>
              <a:t>Eruierung der </a:t>
            </a:r>
            <a:r>
              <a:rPr lang="de-DE" sz="1600" b="1" i="0" u="none" strike="noStrike" baseline="0" dirty="0">
                <a:solidFill>
                  <a:srgbClr val="000000"/>
                </a:solidFill>
                <a:latin typeface="Arial" panose="020B0604020202020204" pitchFamily="34" charset="0"/>
              </a:rPr>
              <a:t>generellen Einstellung</a:t>
            </a:r>
            <a:r>
              <a:rPr lang="de-DE" sz="1600" b="0" i="0" u="none" strike="noStrike" baseline="0" dirty="0">
                <a:solidFill>
                  <a:srgbClr val="000000"/>
                </a:solidFill>
                <a:latin typeface="Arial" panose="020B0604020202020204" pitchFamily="34" charset="0"/>
              </a:rPr>
              <a:t>, der </a:t>
            </a:r>
            <a:r>
              <a:rPr lang="de-DE" sz="1600" b="1" i="0" u="none" strike="noStrike" baseline="0" dirty="0">
                <a:solidFill>
                  <a:srgbClr val="000000"/>
                </a:solidFill>
                <a:latin typeface="Arial" panose="020B0604020202020204" pitchFamily="34" charset="0"/>
              </a:rPr>
              <a:t>Erwartungen und Bedürfnissen </a:t>
            </a:r>
            <a:r>
              <a:rPr lang="de-DE" sz="1600" b="0" i="0" u="none" strike="noStrike" baseline="0" dirty="0">
                <a:solidFill>
                  <a:srgbClr val="000000"/>
                </a:solidFill>
                <a:latin typeface="Arial" panose="020B0604020202020204" pitchFamily="34" charset="0"/>
              </a:rPr>
              <a:t>zu </a:t>
            </a:r>
            <a:r>
              <a:rPr lang="de-DE" sz="1600" b="1" i="0" u="none" strike="noStrike" baseline="0" dirty="0">
                <a:solidFill>
                  <a:srgbClr val="000000"/>
                </a:solidFill>
                <a:latin typeface="Arial" panose="020B0604020202020204" pitchFamily="34" charset="0"/>
              </a:rPr>
              <a:t>molekulargenetischen Diagnostik</a:t>
            </a:r>
            <a:endParaRPr lang="de-DE" sz="1600" b="0" i="0" u="none" strike="noStrike" baseline="0" dirty="0">
              <a:solidFill>
                <a:srgbClr val="000000"/>
              </a:solidFill>
              <a:latin typeface="Arial" panose="020B0604020202020204" pitchFamily="34" charset="0"/>
            </a:endParaRPr>
          </a:p>
          <a:p>
            <a:endParaRPr lang="de-DE" sz="1600" b="0" i="0" u="none" strike="noStrike" baseline="0" dirty="0">
              <a:solidFill>
                <a:srgbClr val="000000"/>
              </a:solidFill>
              <a:latin typeface="Arial" panose="020B0604020202020204" pitchFamily="34" charset="0"/>
            </a:endParaRPr>
          </a:p>
          <a:p>
            <a:pPr marL="321653" lvl="2" indent="-285664">
              <a:buFont typeface="Arial" panose="020B0604020202020204" pitchFamily="34" charset="0"/>
              <a:buChar char="•"/>
              <a:tabLst>
                <a:tab pos="122727" algn="l"/>
              </a:tabLst>
              <a:defRPr/>
            </a:pPr>
            <a:endParaRPr lang="en-GB" sz="1400" dirty="0">
              <a:solidFill>
                <a:schemeClr val="tx2"/>
              </a:solidFill>
              <a:ea typeface="ＭＳ Ｐゴシック"/>
              <a:cs typeface="Calibri" panose="020F0502020204030204" pitchFamily="34" charset="0"/>
            </a:endParaRPr>
          </a:p>
          <a:p>
            <a:pPr marL="35989" lvl="2">
              <a:tabLst>
                <a:tab pos="122727" algn="l"/>
              </a:tabLst>
              <a:defRPr/>
            </a:pPr>
            <a:endParaRPr lang="en-GB" sz="1400" b="1" dirty="0">
              <a:solidFill>
                <a:schemeClr val="tx2"/>
              </a:solidFill>
              <a:ea typeface="ＭＳ Ｐゴシック"/>
              <a:cs typeface="Calibri" panose="020F0502020204030204" pitchFamily="34" charset="0"/>
            </a:endParaRPr>
          </a:p>
        </p:txBody>
      </p:sp>
      <p:sp>
        <p:nvSpPr>
          <p:cNvPr id="23" name="Rechteck 22">
            <a:extLst>
              <a:ext uri="{FF2B5EF4-FFF2-40B4-BE49-F238E27FC236}">
                <a16:creationId xmlns:a16="http://schemas.microsoft.com/office/drawing/2014/main" id="{4F1B2C34-A036-40AE-B5D9-FDD96B14152B}"/>
              </a:ext>
            </a:extLst>
          </p:cNvPr>
          <p:cNvSpPr/>
          <p:nvPr/>
        </p:nvSpPr>
        <p:spPr>
          <a:xfrm>
            <a:off x="478258" y="1521286"/>
            <a:ext cx="7869309" cy="1646092"/>
          </a:xfrm>
          <a:prstGeom prst="rect">
            <a:avLst/>
          </a:prstGeom>
          <a:noFill/>
        </p:spPr>
        <p:txBody>
          <a:bodyPr wrap="square">
            <a:spAutoFit/>
          </a:bodyPr>
          <a:lstStyle/>
          <a:p>
            <a:pPr>
              <a:lnSpc>
                <a:spcPct val="80000"/>
              </a:lnSpc>
              <a:spcAft>
                <a:spcPts val="544"/>
              </a:spcAft>
            </a:pPr>
            <a:r>
              <a:rPr lang="en-GB" sz="1600" b="1" dirty="0" err="1">
                <a:solidFill>
                  <a:schemeClr val="accent6">
                    <a:lumMod val="10000"/>
                  </a:schemeClr>
                </a:solidFill>
                <a:ea typeface="+mj-ea"/>
                <a:cs typeface="+mj-cs"/>
              </a:rPr>
              <a:t>Hintergrund</a:t>
            </a:r>
            <a:endParaRPr lang="en-GB" sz="1600" b="1" dirty="0">
              <a:solidFill>
                <a:schemeClr val="accent6">
                  <a:lumMod val="10000"/>
                </a:schemeClr>
              </a:solidFill>
              <a:ea typeface="+mj-ea"/>
              <a:cs typeface="+mj-cs"/>
            </a:endParaRPr>
          </a:p>
          <a:p>
            <a:pPr marL="285664" indent="-285664">
              <a:buFont typeface="Arial" panose="020B0604020202020204" pitchFamily="34" charset="0"/>
              <a:buChar char="•"/>
            </a:pPr>
            <a:r>
              <a:rPr lang="de-DE" sz="1600" b="0" i="0" u="none" strike="noStrike" baseline="0" dirty="0">
                <a:solidFill>
                  <a:srgbClr val="000000"/>
                </a:solidFill>
                <a:latin typeface="Arial" panose="020B0604020202020204" pitchFamily="34" charset="0"/>
              </a:rPr>
              <a:t>Bei der </a:t>
            </a:r>
            <a:r>
              <a:rPr lang="de-DE" sz="1600" b="1" i="0" u="none" strike="noStrike" baseline="0" dirty="0">
                <a:solidFill>
                  <a:srgbClr val="000000"/>
                </a:solidFill>
                <a:latin typeface="Arial" panose="020B0604020202020204" pitchFamily="34" charset="0"/>
              </a:rPr>
              <a:t>Diagnose von seltenen Erkrankungen </a:t>
            </a:r>
            <a:r>
              <a:rPr lang="de-DE" sz="1600" b="0" i="0" u="none" strike="noStrike" baseline="0" dirty="0">
                <a:solidFill>
                  <a:srgbClr val="000000"/>
                </a:solidFill>
                <a:latin typeface="Arial" panose="020B0604020202020204" pitchFamily="34" charset="0"/>
              </a:rPr>
              <a:t>kann es häufig aufgrund von </a:t>
            </a:r>
            <a:r>
              <a:rPr lang="de-DE" sz="1600" b="1" i="0" u="none" strike="noStrike" baseline="0" dirty="0">
                <a:solidFill>
                  <a:srgbClr val="000000"/>
                </a:solidFill>
                <a:latin typeface="Arial" panose="020B0604020202020204" pitchFamily="34" charset="0"/>
              </a:rPr>
              <a:t>fehlendem Wissen bei Ärzten </a:t>
            </a:r>
            <a:r>
              <a:rPr lang="de-DE" sz="1600" b="0" i="0" u="none" strike="noStrike" baseline="0" dirty="0">
                <a:solidFill>
                  <a:srgbClr val="000000"/>
                </a:solidFill>
                <a:latin typeface="Arial" panose="020B0604020202020204" pitchFamily="34" charset="0"/>
              </a:rPr>
              <a:t>und deren </a:t>
            </a:r>
            <a:r>
              <a:rPr lang="de-DE" sz="1600" b="1" i="0" u="none" strike="noStrike" baseline="0" dirty="0">
                <a:solidFill>
                  <a:srgbClr val="000000"/>
                </a:solidFill>
                <a:latin typeface="Arial" panose="020B0604020202020204" pitchFamily="34" charset="0"/>
              </a:rPr>
              <a:t>geringer Erfahrung </a:t>
            </a:r>
            <a:r>
              <a:rPr lang="de-DE" sz="1600" b="0" i="0" u="none" strike="noStrike" baseline="0" dirty="0">
                <a:solidFill>
                  <a:srgbClr val="000000"/>
                </a:solidFill>
                <a:latin typeface="Arial" panose="020B0604020202020204" pitchFamily="34" charset="0"/>
              </a:rPr>
              <a:t>mit einem selten vorkommenden Krankheitsbild, zu </a:t>
            </a:r>
            <a:r>
              <a:rPr lang="de-DE" sz="1600" b="1" i="0" u="none" strike="noStrike" baseline="0" dirty="0">
                <a:solidFill>
                  <a:srgbClr val="000000"/>
                </a:solidFill>
                <a:latin typeface="Arial" panose="020B0604020202020204" pitchFamily="34" charset="0"/>
              </a:rPr>
              <a:t>Verzögerungen </a:t>
            </a:r>
            <a:r>
              <a:rPr lang="de-DE" sz="1600" b="0" i="0" u="none" strike="noStrike" baseline="0" dirty="0">
                <a:solidFill>
                  <a:srgbClr val="000000"/>
                </a:solidFill>
                <a:latin typeface="Arial" panose="020B0604020202020204" pitchFamily="34" charset="0"/>
              </a:rPr>
              <a:t>führen.</a:t>
            </a:r>
          </a:p>
          <a:p>
            <a:pPr marL="285664" indent="-285664">
              <a:buFont typeface="Arial" panose="020B0604020202020204" pitchFamily="34" charset="0"/>
              <a:buChar char="•"/>
            </a:pPr>
            <a:r>
              <a:rPr lang="de-DE" sz="1600" dirty="0">
                <a:solidFill>
                  <a:srgbClr val="000000"/>
                </a:solidFill>
                <a:latin typeface="Arial" panose="020B0604020202020204" pitchFamily="34" charset="0"/>
              </a:rPr>
              <a:t>In einer Umfrage in Zusammenarbeit mit der </a:t>
            </a:r>
            <a:r>
              <a:rPr lang="de-DE" sz="1600" dirty="0" err="1">
                <a:solidFill>
                  <a:srgbClr val="000000"/>
                </a:solidFill>
                <a:latin typeface="Arial" panose="020B0604020202020204" pitchFamily="34" charset="0"/>
              </a:rPr>
              <a:t>ProRetina</a:t>
            </a:r>
            <a:r>
              <a:rPr lang="de-DE" sz="1600" dirty="0">
                <a:solidFill>
                  <a:srgbClr val="000000"/>
                </a:solidFill>
                <a:latin typeface="Arial" panose="020B0604020202020204" pitchFamily="34" charset="0"/>
              </a:rPr>
              <a:t> e.V. wurden daher Patienten mit erblichen Netzhautdystrophien befragt</a:t>
            </a:r>
            <a:endParaRPr lang="en-GB" sz="1400" dirty="0"/>
          </a:p>
        </p:txBody>
      </p:sp>
      <p:sp>
        <p:nvSpPr>
          <p:cNvPr id="6" name="Title 1">
            <a:extLst>
              <a:ext uri="{FF2B5EF4-FFF2-40B4-BE49-F238E27FC236}">
                <a16:creationId xmlns:a16="http://schemas.microsoft.com/office/drawing/2014/main" id="{C9B49EF8-4530-4840-8B90-1DC2F9F8B93B}"/>
              </a:ext>
            </a:extLst>
          </p:cNvPr>
          <p:cNvSpPr>
            <a:spLocks noGrp="1"/>
          </p:cNvSpPr>
          <p:nvPr>
            <p:ph type="title"/>
          </p:nvPr>
        </p:nvSpPr>
        <p:spPr>
          <a:xfrm>
            <a:off x="448386" y="484632"/>
            <a:ext cx="11292840" cy="424732"/>
          </a:xfrm>
        </p:spPr>
        <p:txBody>
          <a:bodyPr/>
          <a:lstStyle/>
          <a:p>
            <a:r>
              <a:rPr lang="en-US" sz="2400" cap="none" dirty="0" err="1">
                <a:solidFill>
                  <a:schemeClr val="tx1"/>
                </a:solidFill>
              </a:rPr>
              <a:t>Studienhintergrund</a:t>
            </a:r>
            <a:r>
              <a:rPr lang="en-US" sz="2400" cap="none" dirty="0">
                <a:solidFill>
                  <a:schemeClr val="tx1"/>
                </a:solidFill>
              </a:rPr>
              <a:t> und </a:t>
            </a:r>
            <a:r>
              <a:rPr lang="en-US" sz="2400" cap="none" dirty="0" err="1">
                <a:solidFill>
                  <a:schemeClr val="tx1"/>
                </a:solidFill>
              </a:rPr>
              <a:t>Zielsetzungen</a:t>
            </a:r>
            <a:endParaRPr lang="en-US" sz="2400" cap="none" dirty="0">
              <a:solidFill>
                <a:schemeClr val="tx1"/>
              </a:solidFill>
            </a:endParaRPr>
          </a:p>
        </p:txBody>
      </p:sp>
      <p:sp>
        <p:nvSpPr>
          <p:cNvPr id="2" name="Foliennummernplatzhalter 1">
            <a:extLst>
              <a:ext uri="{FF2B5EF4-FFF2-40B4-BE49-F238E27FC236}">
                <a16:creationId xmlns:a16="http://schemas.microsoft.com/office/drawing/2014/main" id="{A8E54169-C50F-4691-9307-DFD6FC0BBDA6}"/>
              </a:ext>
            </a:extLst>
          </p:cNvPr>
          <p:cNvSpPr>
            <a:spLocks noGrp="1"/>
          </p:cNvSpPr>
          <p:nvPr>
            <p:ph type="sldNum" sz="quarter" idx="20"/>
          </p:nvPr>
        </p:nvSpPr>
        <p:spPr/>
        <p:txBody>
          <a:bodyPr/>
          <a:lstStyle/>
          <a:p>
            <a:fld id="{D61AABEC-672F-4B68-B914-690DA978312C}" type="slidenum">
              <a:rPr lang="en-GB" smtClean="0"/>
              <a:pPr/>
              <a:t>4</a:t>
            </a:fld>
            <a:r>
              <a:rPr lang="en-GB"/>
              <a:t> ‒ </a:t>
            </a:r>
            <a:endParaRPr lang="en-GB" dirty="0"/>
          </a:p>
        </p:txBody>
      </p:sp>
    </p:spTree>
    <p:extLst>
      <p:ext uri="{BB962C8B-B14F-4D97-AF65-F5344CB8AC3E}">
        <p14:creationId xmlns:p14="http://schemas.microsoft.com/office/powerpoint/2010/main" val="1253361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42">
            <a:extLst>
              <a:ext uri="{FF2B5EF4-FFF2-40B4-BE49-F238E27FC236}">
                <a16:creationId xmlns:a16="http://schemas.microsoft.com/office/drawing/2014/main" id="{7502C609-4C5E-48B0-B8A8-613B2E2E54DC}"/>
              </a:ext>
            </a:extLst>
          </p:cNvPr>
          <p:cNvSpPr txBox="1"/>
          <p:nvPr/>
        </p:nvSpPr>
        <p:spPr>
          <a:xfrm>
            <a:off x="382932" y="878877"/>
            <a:ext cx="7001534" cy="270884"/>
          </a:xfrm>
          <a:prstGeom prst="rect">
            <a:avLst/>
          </a:prstGeom>
          <a:noFill/>
        </p:spPr>
        <p:txBody>
          <a:bodyPr wrap="square" rtlCol="0">
            <a:noAutofit/>
          </a:bodyPr>
          <a:lstStyle/>
          <a:p>
            <a:pPr marL="0" marR="0" lvl="0" indent="0" defTabSz="914126" rtl="0" eaLnBrk="1" fontAlgn="auto" latinLnBrk="0" hangingPunct="1">
              <a:lnSpc>
                <a:spcPct val="90000"/>
              </a:lnSpc>
              <a:spcBef>
                <a:spcPts val="300"/>
              </a:spcBef>
              <a:spcAft>
                <a:spcPts val="0"/>
              </a:spcAft>
              <a:buClrTx/>
              <a:buSzTx/>
              <a:buFontTx/>
              <a:buNone/>
              <a:tabLst/>
              <a:defRPr/>
            </a:pPr>
            <a:r>
              <a:rPr lang="de-DE" sz="1400" b="1" cap="all" dirty="0">
                <a:solidFill>
                  <a:srgbClr val="4D4E4D"/>
                </a:solidFill>
                <a:latin typeface="Arial"/>
              </a:rPr>
              <a:t>Mutation in folgenden Genen – Weitere Nennungen </a:t>
            </a:r>
            <a:r>
              <a:rPr lang="de-DE" sz="1400" b="1" dirty="0">
                <a:solidFill>
                  <a:srgbClr val="4D4E4D"/>
                </a:solidFill>
                <a:latin typeface="Arial"/>
              </a:rPr>
              <a:t>&lt; 3%</a:t>
            </a:r>
            <a:endParaRPr kumimoji="0" lang="de-DE" sz="1100" b="0" i="0" u="none" strike="noStrike" kern="1200" cap="all" spc="0" normalizeH="0" baseline="0" noProof="0" dirty="0">
              <a:ln>
                <a:noFill/>
              </a:ln>
              <a:solidFill>
                <a:srgbClr val="4D4E4D"/>
              </a:solidFill>
              <a:effectLst/>
              <a:uLnTx/>
              <a:uFillTx/>
              <a:latin typeface="Arial"/>
              <a:ea typeface="+mn-ea"/>
              <a:cs typeface="+mn-cs"/>
            </a:endParaRPr>
          </a:p>
        </p:txBody>
      </p:sp>
      <p:sp>
        <p:nvSpPr>
          <p:cNvPr id="10" name="Text Placeholder 27">
            <a:extLst>
              <a:ext uri="{FF2B5EF4-FFF2-40B4-BE49-F238E27FC236}">
                <a16:creationId xmlns:a16="http://schemas.microsoft.com/office/drawing/2014/main" id="{52A85758-F945-4AFC-BB03-9C46DCA44128}"/>
              </a:ext>
            </a:extLst>
          </p:cNvPr>
          <p:cNvSpPr txBox="1">
            <a:spLocks/>
          </p:cNvSpPr>
          <p:nvPr/>
        </p:nvSpPr>
        <p:spPr bwMode="gray">
          <a:xfrm>
            <a:off x="394138" y="5863650"/>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de-DE" sz="1400" dirty="0">
                <a:solidFill>
                  <a:schemeClr val="tx1"/>
                </a:solidFill>
                <a:latin typeface="Arial"/>
              </a:rPr>
              <a:t>Basis: Alle Patienten, bei denen die genetische Diagnose bekannt ist, n=114</a:t>
            </a:r>
          </a:p>
          <a:p>
            <a:pPr marL="0" indent="0" defTabSz="914126">
              <a:buClr>
                <a:srgbClr val="F8971D"/>
              </a:buClr>
              <a:tabLst>
                <a:tab pos="173038" algn="r"/>
              </a:tabLst>
            </a:pPr>
            <a:r>
              <a:rPr lang="de-DE" sz="1400" dirty="0">
                <a:solidFill>
                  <a:schemeClr val="tx1"/>
                </a:solidFill>
                <a:latin typeface="Arial"/>
              </a:rPr>
              <a:t>Q24. Wissen Sie heute Ihre genetische Diagnose? </a:t>
            </a:r>
            <a:endParaRPr lang="en-AU" sz="1400" dirty="0">
              <a:solidFill>
                <a:schemeClr val="tx1"/>
              </a:solidFill>
              <a:latin typeface="Arial"/>
            </a:endParaRPr>
          </a:p>
        </p:txBody>
      </p:sp>
      <p:sp>
        <p:nvSpPr>
          <p:cNvPr id="5" name="Textfeld 4">
            <a:extLst>
              <a:ext uri="{FF2B5EF4-FFF2-40B4-BE49-F238E27FC236}">
                <a16:creationId xmlns:a16="http://schemas.microsoft.com/office/drawing/2014/main" id="{CE0C7889-CC5A-4C27-B48F-4114A631BE07}"/>
              </a:ext>
            </a:extLst>
          </p:cNvPr>
          <p:cNvSpPr txBox="1"/>
          <p:nvPr/>
        </p:nvSpPr>
        <p:spPr>
          <a:xfrm>
            <a:off x="560160" y="1463460"/>
            <a:ext cx="2210503" cy="4185761"/>
          </a:xfrm>
          <a:prstGeom prst="rect">
            <a:avLst/>
          </a:prstGeom>
          <a:noFill/>
        </p:spPr>
        <p:txBody>
          <a:bodyPr wrap="square" rtlCol="0">
            <a:spAutoFit/>
          </a:bodyPr>
          <a:lstStyle/>
          <a:p>
            <a:pPr marL="285750" indent="-285750">
              <a:buFont typeface="Arial" panose="020B0604020202020204" pitchFamily="34" charset="0"/>
              <a:buChar char="•"/>
            </a:pPr>
            <a:r>
              <a:rPr lang="de-DE" sz="1400" dirty="0" err="1"/>
              <a:t>PRPF</a:t>
            </a:r>
            <a:r>
              <a:rPr lang="de-DE" sz="1400" dirty="0"/>
              <a:t> 31</a:t>
            </a:r>
          </a:p>
          <a:p>
            <a:pPr marL="285750" indent="-285750">
              <a:buFont typeface="Arial" panose="020B0604020202020204" pitchFamily="34" charset="0"/>
              <a:buChar char="•"/>
            </a:pPr>
            <a:r>
              <a:rPr lang="de-DE" sz="1400" dirty="0" err="1"/>
              <a:t>CHM</a:t>
            </a:r>
            <a:endParaRPr lang="de-DE" sz="1400" dirty="0"/>
          </a:p>
          <a:p>
            <a:pPr marL="285750" indent="-285750">
              <a:buFont typeface="Arial" panose="020B0604020202020204" pitchFamily="34" charset="0"/>
              <a:buChar char="•"/>
            </a:pPr>
            <a:r>
              <a:rPr lang="de-DE" sz="1400" dirty="0"/>
              <a:t>FAM 161A</a:t>
            </a:r>
          </a:p>
          <a:p>
            <a:pPr marL="285750" indent="-285750">
              <a:buFont typeface="Arial" panose="020B0604020202020204" pitchFamily="34" charset="0"/>
              <a:buChar char="•"/>
            </a:pPr>
            <a:r>
              <a:rPr lang="de-DE" sz="1400" dirty="0"/>
              <a:t>RP121</a:t>
            </a:r>
          </a:p>
          <a:p>
            <a:pPr marL="285750" indent="-285750">
              <a:buFont typeface="Arial" panose="020B0604020202020204" pitchFamily="34" charset="0"/>
              <a:buChar char="•"/>
            </a:pPr>
            <a:r>
              <a:rPr lang="de-DE" sz="1400" dirty="0"/>
              <a:t>CEP 290</a:t>
            </a:r>
          </a:p>
          <a:p>
            <a:pPr marL="285750" indent="-285750">
              <a:buFont typeface="Arial" panose="020B0604020202020204" pitchFamily="34" charset="0"/>
              <a:buChar char="•"/>
            </a:pPr>
            <a:r>
              <a:rPr lang="de-DE" sz="1400" dirty="0"/>
              <a:t>TULP1</a:t>
            </a:r>
          </a:p>
          <a:p>
            <a:pPr marL="285750" indent="-285750">
              <a:buFont typeface="Arial" panose="020B0604020202020204" pitchFamily="34" charset="0"/>
              <a:buChar char="•"/>
            </a:pPr>
            <a:r>
              <a:rPr lang="de-DE" sz="1400" dirty="0"/>
              <a:t>NR2E3</a:t>
            </a:r>
          </a:p>
          <a:p>
            <a:pPr marL="285750" indent="-285750">
              <a:buFont typeface="Arial" panose="020B0604020202020204" pitchFamily="34" charset="0"/>
              <a:buChar char="•"/>
            </a:pPr>
            <a:r>
              <a:rPr lang="de-DE" sz="1400" dirty="0"/>
              <a:t>BEST 1</a:t>
            </a:r>
          </a:p>
          <a:p>
            <a:pPr marL="285750" indent="-285750">
              <a:buFont typeface="Arial" panose="020B0604020202020204" pitchFamily="34" charset="0"/>
              <a:buChar char="•"/>
            </a:pPr>
            <a:r>
              <a:rPr lang="de-DE" sz="1400" dirty="0" err="1"/>
              <a:t>Eys</a:t>
            </a:r>
            <a:endParaRPr lang="de-DE" sz="1400" dirty="0"/>
          </a:p>
          <a:p>
            <a:pPr marL="285750" indent="-285750">
              <a:buFont typeface="Arial" panose="020B0604020202020204" pitchFamily="34" charset="0"/>
              <a:buChar char="•"/>
            </a:pPr>
            <a:r>
              <a:rPr lang="de-DE" sz="1400" dirty="0"/>
              <a:t>PRPF8-Gen</a:t>
            </a:r>
          </a:p>
          <a:p>
            <a:pPr marL="285750" indent="-285750">
              <a:buFont typeface="Arial" panose="020B0604020202020204" pitchFamily="34" charset="0"/>
              <a:buChar char="•"/>
            </a:pPr>
            <a:r>
              <a:rPr lang="de-DE" sz="1400" dirty="0"/>
              <a:t>PRPH2</a:t>
            </a:r>
          </a:p>
          <a:p>
            <a:pPr marL="285750" indent="-285750">
              <a:buFont typeface="Arial" panose="020B0604020202020204" pitchFamily="34" charset="0"/>
              <a:buChar char="•"/>
            </a:pPr>
            <a:r>
              <a:rPr lang="de-DE" sz="1400" dirty="0"/>
              <a:t>PRPH2 C. 715C&gt;T</a:t>
            </a:r>
          </a:p>
          <a:p>
            <a:pPr marL="285750" indent="-285750">
              <a:buFont typeface="Arial" panose="020B0604020202020204" pitchFamily="34" charset="0"/>
              <a:buChar char="•"/>
            </a:pPr>
            <a:r>
              <a:rPr lang="de-DE" sz="1400" dirty="0" err="1"/>
              <a:t>CRX</a:t>
            </a:r>
            <a:r>
              <a:rPr lang="de-DE" sz="1400" dirty="0"/>
              <a:t> Gen (</a:t>
            </a:r>
            <a:r>
              <a:rPr lang="de-DE" sz="1400" dirty="0" err="1"/>
              <a:t>Exoms</a:t>
            </a:r>
            <a:r>
              <a:rPr lang="de-DE" sz="1400" dirty="0"/>
              <a:t> 2 - 4)</a:t>
            </a:r>
          </a:p>
          <a:p>
            <a:pPr marL="285750" indent="-285750">
              <a:buFont typeface="Arial" panose="020B0604020202020204" pitchFamily="34" charset="0"/>
              <a:buChar char="•"/>
            </a:pPr>
            <a:r>
              <a:rPr lang="de-DE" sz="1400" dirty="0"/>
              <a:t>7.Chromosom</a:t>
            </a:r>
          </a:p>
          <a:p>
            <a:pPr marL="285750" indent="-285750">
              <a:buFont typeface="Arial" panose="020B0604020202020204" pitchFamily="34" charset="0"/>
              <a:buChar char="•"/>
            </a:pPr>
            <a:r>
              <a:rPr lang="de-DE" sz="1400" dirty="0" err="1"/>
              <a:t>IFT</a:t>
            </a:r>
            <a:r>
              <a:rPr lang="de-DE" sz="1400" dirty="0"/>
              <a:t> 172</a:t>
            </a:r>
          </a:p>
          <a:p>
            <a:pPr marL="285750" indent="-285750">
              <a:buFont typeface="Arial" panose="020B0604020202020204" pitchFamily="34" charset="0"/>
              <a:buChar char="•"/>
            </a:pPr>
            <a:r>
              <a:rPr lang="de-DE" sz="1400" dirty="0"/>
              <a:t>RPG / </a:t>
            </a:r>
            <a:r>
              <a:rPr lang="de-DE" sz="1400" dirty="0" err="1"/>
              <a:t>XLRP</a:t>
            </a:r>
            <a:endParaRPr lang="de-DE" sz="1400" dirty="0"/>
          </a:p>
          <a:p>
            <a:pPr marL="285750" indent="-285750">
              <a:buFont typeface="Arial" panose="020B0604020202020204" pitchFamily="34" charset="0"/>
              <a:buChar char="•"/>
            </a:pPr>
            <a:r>
              <a:rPr lang="de-DE" sz="1400" dirty="0" err="1"/>
              <a:t>RPGR</a:t>
            </a:r>
            <a:r>
              <a:rPr lang="de-DE" sz="1400" dirty="0"/>
              <a:t> Position: Intron 13</a:t>
            </a:r>
          </a:p>
        </p:txBody>
      </p:sp>
      <p:sp>
        <p:nvSpPr>
          <p:cNvPr id="23" name="Textfeld 22">
            <a:extLst>
              <a:ext uri="{FF2B5EF4-FFF2-40B4-BE49-F238E27FC236}">
                <a16:creationId xmlns:a16="http://schemas.microsoft.com/office/drawing/2014/main" id="{E0551305-36B4-4B8A-B111-902B0F600194}"/>
              </a:ext>
            </a:extLst>
          </p:cNvPr>
          <p:cNvSpPr txBox="1"/>
          <p:nvPr/>
        </p:nvSpPr>
        <p:spPr>
          <a:xfrm>
            <a:off x="5669355" y="1290104"/>
            <a:ext cx="3240360" cy="4616648"/>
          </a:xfrm>
          <a:prstGeom prst="rect">
            <a:avLst/>
          </a:prstGeom>
          <a:noFill/>
        </p:spPr>
        <p:txBody>
          <a:bodyPr wrap="square" rtlCol="0">
            <a:spAutoFit/>
          </a:bodyPr>
          <a:lstStyle/>
          <a:p>
            <a:pPr marL="285750" indent="-285750">
              <a:buFont typeface="Arial" panose="020B0604020202020204" pitchFamily="34" charset="0"/>
              <a:buChar char="•"/>
            </a:pPr>
            <a:r>
              <a:rPr lang="de-DE" sz="1400" dirty="0"/>
              <a:t>H35.5</a:t>
            </a:r>
          </a:p>
          <a:p>
            <a:pPr marL="285750" indent="-285750">
              <a:buFont typeface="Arial" panose="020B0604020202020204" pitchFamily="34" charset="0"/>
              <a:buChar char="•"/>
            </a:pPr>
            <a:r>
              <a:rPr lang="de-DE" sz="1400" dirty="0"/>
              <a:t>EXON ORF15 des </a:t>
            </a:r>
            <a:r>
              <a:rPr lang="de-DE" sz="1400" dirty="0" err="1"/>
              <a:t>RPGR</a:t>
            </a:r>
            <a:r>
              <a:rPr lang="de-DE" sz="1400" dirty="0"/>
              <a:t> Gens</a:t>
            </a:r>
          </a:p>
          <a:p>
            <a:pPr marL="285750" indent="-285750">
              <a:buFont typeface="Arial" panose="020B0604020202020204" pitchFamily="34" charset="0"/>
              <a:buChar char="•"/>
            </a:pPr>
            <a:r>
              <a:rPr lang="de-DE" sz="1400" dirty="0" err="1"/>
              <a:t>CDH</a:t>
            </a:r>
            <a:r>
              <a:rPr lang="de-DE" sz="1400" dirty="0"/>
              <a:t> 23</a:t>
            </a:r>
          </a:p>
          <a:p>
            <a:pPr marL="285750" indent="-285750">
              <a:buFont typeface="Arial" panose="020B0604020202020204" pitchFamily="34" charset="0"/>
              <a:buChar char="•"/>
            </a:pPr>
            <a:r>
              <a:rPr lang="de-DE" sz="1400" dirty="0" err="1"/>
              <a:t>PROM</a:t>
            </a:r>
            <a:r>
              <a:rPr lang="de-DE" sz="1400" dirty="0"/>
              <a:t> 1</a:t>
            </a:r>
          </a:p>
          <a:p>
            <a:pPr marL="285750" indent="-285750">
              <a:buFont typeface="Arial" panose="020B0604020202020204" pitchFamily="34" charset="0"/>
              <a:buChar char="•"/>
            </a:pPr>
            <a:r>
              <a:rPr lang="de-DE" sz="1400" dirty="0"/>
              <a:t>RHO </a:t>
            </a:r>
            <a:r>
              <a:rPr lang="de-DE" sz="1400" dirty="0" err="1"/>
              <a:t>p.L</a:t>
            </a:r>
            <a:r>
              <a:rPr lang="de-DE" sz="1400" dirty="0"/>
              <a:t> 131 P</a:t>
            </a:r>
          </a:p>
          <a:p>
            <a:pPr marL="285750" indent="-285750">
              <a:buFont typeface="Arial" panose="020B0604020202020204" pitchFamily="34" charset="0"/>
              <a:buChar char="•"/>
            </a:pPr>
            <a:r>
              <a:rPr lang="de-DE" sz="1400" dirty="0"/>
              <a:t>INPP5E</a:t>
            </a:r>
          </a:p>
          <a:p>
            <a:pPr marL="285750" indent="-285750">
              <a:buFont typeface="Arial" panose="020B0604020202020204" pitchFamily="34" charset="0"/>
              <a:buChar char="•"/>
            </a:pPr>
            <a:r>
              <a:rPr lang="de-DE" sz="1400" dirty="0"/>
              <a:t>PRPF8, C6974_6994 del, RDH12 c883c&gt;T,</a:t>
            </a:r>
          </a:p>
          <a:p>
            <a:pPr marL="285750" indent="-285750">
              <a:buFont typeface="Arial" panose="020B0604020202020204" pitchFamily="34" charset="0"/>
              <a:buChar char="•"/>
            </a:pPr>
            <a:r>
              <a:rPr lang="de-DE" sz="1400" dirty="0" err="1"/>
              <a:t>PHYH</a:t>
            </a:r>
            <a:endParaRPr lang="de-DE" sz="1400" dirty="0"/>
          </a:p>
          <a:p>
            <a:pPr marL="285750" indent="-285750">
              <a:buFont typeface="Arial" panose="020B0604020202020204" pitchFamily="34" charset="0"/>
              <a:buChar char="•"/>
            </a:pPr>
            <a:r>
              <a:rPr lang="de-DE" sz="1400" dirty="0"/>
              <a:t>Usher Typ leichter Verlauf</a:t>
            </a:r>
          </a:p>
          <a:p>
            <a:pPr marL="285750" indent="-285750">
              <a:buFont typeface="Arial" panose="020B0604020202020204" pitchFamily="34" charset="0"/>
              <a:buChar char="•"/>
            </a:pPr>
            <a:r>
              <a:rPr lang="de-DE" sz="1400" dirty="0" err="1"/>
              <a:t>IMPDH</a:t>
            </a:r>
            <a:r>
              <a:rPr lang="de-DE" sz="1400" dirty="0"/>
              <a:t> 1</a:t>
            </a:r>
          </a:p>
          <a:p>
            <a:pPr marL="285750" indent="-285750">
              <a:buFont typeface="Arial" panose="020B0604020202020204" pitchFamily="34" charset="0"/>
              <a:buChar char="•"/>
            </a:pPr>
            <a:r>
              <a:rPr lang="de-DE" sz="1400" dirty="0"/>
              <a:t>USH2A Exon 2, c.176G&gt;A, heterozygot p.(Gly599Glu)  USH2A Exon 63, c.13335_13347 </a:t>
            </a:r>
            <a:r>
              <a:rPr lang="de-DE" sz="1400" dirty="0" err="1"/>
              <a:t>delins</a:t>
            </a:r>
            <a:r>
              <a:rPr lang="de-DE" sz="1400" dirty="0"/>
              <a:t> CTTG heterozygot, p.(Glu4445_Ser4449 </a:t>
            </a:r>
            <a:r>
              <a:rPr lang="de-DE" sz="1400" dirty="0" err="1"/>
              <a:t>delinsAspLeu</a:t>
            </a:r>
            <a:endParaRPr lang="de-DE" sz="1400" dirty="0"/>
          </a:p>
          <a:p>
            <a:pPr marL="285750" indent="-285750">
              <a:buFont typeface="Arial" panose="020B0604020202020204" pitchFamily="34" charset="0"/>
              <a:buChar char="•"/>
            </a:pPr>
            <a:r>
              <a:rPr lang="de-DE" sz="1400" dirty="0"/>
              <a:t>CEP290</a:t>
            </a:r>
          </a:p>
          <a:p>
            <a:pPr marL="285750" indent="-285750">
              <a:buFont typeface="Arial" panose="020B0604020202020204" pitchFamily="34" charset="0"/>
              <a:buChar char="•"/>
            </a:pPr>
            <a:r>
              <a:rPr lang="de-DE" sz="1400" dirty="0"/>
              <a:t>M. 11778G </a:t>
            </a:r>
          </a:p>
          <a:p>
            <a:pPr marL="285750" indent="-285750">
              <a:buFont typeface="Arial" panose="020B0604020202020204" pitchFamily="34" charset="0"/>
              <a:buChar char="•"/>
            </a:pPr>
            <a:r>
              <a:rPr lang="de-DE" sz="1400" dirty="0"/>
              <a:t>BBS7</a:t>
            </a:r>
          </a:p>
          <a:p>
            <a:pPr marL="285750" indent="-285750">
              <a:buFont typeface="Arial" panose="020B0604020202020204" pitchFamily="34" charset="0"/>
              <a:buChar char="•"/>
            </a:pPr>
            <a:endParaRPr lang="de-DE" sz="1400" dirty="0"/>
          </a:p>
          <a:p>
            <a:endParaRPr lang="de-DE" sz="1400" dirty="0"/>
          </a:p>
        </p:txBody>
      </p:sp>
      <p:sp>
        <p:nvSpPr>
          <p:cNvPr id="13" name="Textfeld 12">
            <a:extLst>
              <a:ext uri="{FF2B5EF4-FFF2-40B4-BE49-F238E27FC236}">
                <a16:creationId xmlns:a16="http://schemas.microsoft.com/office/drawing/2014/main" id="{57BF624F-B744-43A9-B62B-0CB507CB6C14}"/>
              </a:ext>
            </a:extLst>
          </p:cNvPr>
          <p:cNvSpPr txBox="1"/>
          <p:nvPr/>
        </p:nvSpPr>
        <p:spPr>
          <a:xfrm>
            <a:off x="2650420" y="1182382"/>
            <a:ext cx="3096344" cy="4832092"/>
          </a:xfrm>
          <a:prstGeom prst="rect">
            <a:avLst/>
          </a:prstGeom>
          <a:noFill/>
        </p:spPr>
        <p:txBody>
          <a:bodyPr wrap="square" rtlCol="0">
            <a:spAutoFit/>
          </a:bodyPr>
          <a:lstStyle/>
          <a:p>
            <a:pPr marL="285750" indent="-285750">
              <a:buFont typeface="Arial" panose="020B0604020202020204" pitchFamily="34" charset="0"/>
              <a:buChar char="•"/>
            </a:pPr>
            <a:r>
              <a:rPr lang="de-DE" sz="1400" dirty="0"/>
              <a:t>KCNV2</a:t>
            </a:r>
          </a:p>
          <a:p>
            <a:pPr marL="285750" indent="-285750">
              <a:buFont typeface="Arial" panose="020B0604020202020204" pitchFamily="34" charset="0"/>
              <a:buChar char="•"/>
            </a:pPr>
            <a:r>
              <a:rPr lang="de-DE" sz="1400" dirty="0"/>
              <a:t>WDR19</a:t>
            </a:r>
          </a:p>
          <a:p>
            <a:pPr marL="285750" indent="-285750">
              <a:buFont typeface="Arial" panose="020B0604020202020204" pitchFamily="34" charset="0"/>
              <a:buChar char="•"/>
            </a:pPr>
            <a:r>
              <a:rPr lang="de-DE" sz="1400" dirty="0"/>
              <a:t>BBS12</a:t>
            </a:r>
          </a:p>
          <a:p>
            <a:pPr marL="285750" indent="-285750">
              <a:buFont typeface="Arial" panose="020B0604020202020204" pitchFamily="34" charset="0"/>
              <a:buChar char="•"/>
            </a:pPr>
            <a:r>
              <a:rPr lang="de-DE" sz="1400" dirty="0"/>
              <a:t>CDHR1</a:t>
            </a:r>
          </a:p>
          <a:p>
            <a:pPr marL="285750" indent="-285750">
              <a:buFont typeface="Arial" panose="020B0604020202020204" pitchFamily="34" charset="0"/>
              <a:buChar char="•"/>
            </a:pPr>
            <a:r>
              <a:rPr lang="de-DE" sz="1400" dirty="0"/>
              <a:t>CRB1</a:t>
            </a:r>
          </a:p>
          <a:p>
            <a:pPr marL="285750" indent="-285750">
              <a:buFont typeface="Arial" panose="020B0604020202020204" pitchFamily="34" charset="0"/>
              <a:buChar char="•"/>
            </a:pPr>
            <a:r>
              <a:rPr lang="de-DE" sz="1400" dirty="0"/>
              <a:t>Exon 57 im Usher 2A Gen plus Exon 62</a:t>
            </a:r>
          </a:p>
          <a:p>
            <a:pPr marL="285750" indent="-285750">
              <a:buFont typeface="Arial" panose="020B0604020202020204" pitchFamily="34" charset="0"/>
              <a:buChar char="•"/>
            </a:pPr>
            <a:r>
              <a:rPr lang="de-DE" sz="1400" dirty="0"/>
              <a:t>C484V2 Exon 9 (1198 </a:t>
            </a:r>
            <a:r>
              <a:rPr lang="de-DE" sz="1400" dirty="0" err="1"/>
              <a:t>CzT</a:t>
            </a:r>
            <a:r>
              <a:rPr lang="de-DE" sz="1400" dirty="0"/>
              <a:t>, p.a. Arg 400C)</a:t>
            </a:r>
          </a:p>
          <a:p>
            <a:pPr marL="285750" indent="-285750">
              <a:buFont typeface="Arial" panose="020B0604020202020204" pitchFamily="34" charset="0"/>
              <a:buChar char="•"/>
            </a:pPr>
            <a:r>
              <a:rPr lang="de-DE" sz="1400" dirty="0"/>
              <a:t>Exon 28 des </a:t>
            </a:r>
            <a:r>
              <a:rPr lang="de-DE" sz="1400" dirty="0" err="1"/>
              <a:t>ABLR</a:t>
            </a:r>
            <a:r>
              <a:rPr lang="de-DE" sz="1400" dirty="0"/>
              <a:t> Gens 2 </a:t>
            </a:r>
            <a:br>
              <a:rPr lang="de-DE" sz="1400" dirty="0"/>
            </a:br>
            <a:r>
              <a:rPr lang="de-DE" sz="1400" dirty="0"/>
              <a:t>Mutationen nachgewiesen</a:t>
            </a:r>
          </a:p>
          <a:p>
            <a:pPr marL="285750" indent="-285750">
              <a:buFont typeface="Arial" panose="020B0604020202020204" pitchFamily="34" charset="0"/>
              <a:buChar char="•"/>
            </a:pPr>
            <a:r>
              <a:rPr lang="de-DE" sz="1400" dirty="0"/>
              <a:t>VMD-2 Gen</a:t>
            </a:r>
          </a:p>
          <a:p>
            <a:pPr marL="285750" indent="-285750">
              <a:buFont typeface="Arial" panose="020B0604020202020204" pitchFamily="34" charset="0"/>
              <a:buChar char="•"/>
            </a:pPr>
            <a:r>
              <a:rPr lang="de-DE" sz="1400" dirty="0" err="1"/>
              <a:t>RBP</a:t>
            </a:r>
            <a:r>
              <a:rPr lang="de-DE" sz="1400" dirty="0"/>
              <a:t> 4</a:t>
            </a:r>
          </a:p>
          <a:p>
            <a:pPr marL="285750" indent="-285750">
              <a:buFont typeface="Arial" panose="020B0604020202020204" pitchFamily="34" charset="0"/>
              <a:buChar char="•"/>
            </a:pPr>
            <a:r>
              <a:rPr lang="de-DE" sz="1400" dirty="0"/>
              <a:t>Exon 29 CNGB1</a:t>
            </a:r>
          </a:p>
          <a:p>
            <a:pPr marL="285750" indent="-285750">
              <a:buFont typeface="Arial" panose="020B0604020202020204" pitchFamily="34" charset="0"/>
              <a:buChar char="•"/>
            </a:pPr>
            <a:r>
              <a:rPr lang="de-DE" sz="1400" dirty="0"/>
              <a:t>MET 380 Arg. Mutation im BBS1-Gen</a:t>
            </a:r>
          </a:p>
          <a:p>
            <a:pPr marL="285750" indent="-285750">
              <a:buFont typeface="Arial" panose="020B0604020202020204" pitchFamily="34" charset="0"/>
              <a:buChar char="•"/>
            </a:pPr>
            <a:r>
              <a:rPr lang="de-DE" sz="1400" dirty="0"/>
              <a:t>RHO c. 1033 G&gt;ACp.Val345Met</a:t>
            </a:r>
          </a:p>
          <a:p>
            <a:pPr marL="285750" indent="-285750">
              <a:buFont typeface="Arial" panose="020B0604020202020204" pitchFamily="34" charset="0"/>
              <a:buChar char="•"/>
            </a:pPr>
            <a:r>
              <a:rPr lang="de-DE" sz="1400" dirty="0"/>
              <a:t>im Gen USH2A wurde homozygote </a:t>
            </a:r>
            <a:r>
              <a:rPr lang="de-DE" sz="1400" dirty="0" err="1"/>
              <a:t>nonsense</a:t>
            </a:r>
            <a:r>
              <a:rPr lang="de-DE" sz="1400" dirty="0"/>
              <a:t> Mutation NM206933:C.1431 C&gt;T Cp.Q47111x nachgewiesen</a:t>
            </a:r>
          </a:p>
          <a:p>
            <a:pPr marL="285750" indent="-285750">
              <a:buFont typeface="Arial" panose="020B0604020202020204" pitchFamily="34" charset="0"/>
              <a:buChar char="•"/>
            </a:pPr>
            <a:endParaRPr lang="de-DE" sz="1400" dirty="0"/>
          </a:p>
        </p:txBody>
      </p:sp>
      <p:sp>
        <p:nvSpPr>
          <p:cNvPr id="14" name="Textfeld 13">
            <a:extLst>
              <a:ext uri="{FF2B5EF4-FFF2-40B4-BE49-F238E27FC236}">
                <a16:creationId xmlns:a16="http://schemas.microsoft.com/office/drawing/2014/main" id="{2078140D-2C7C-4B30-BC00-915F1ED4A0BA}"/>
              </a:ext>
            </a:extLst>
          </p:cNvPr>
          <p:cNvSpPr txBox="1"/>
          <p:nvPr/>
        </p:nvSpPr>
        <p:spPr>
          <a:xfrm>
            <a:off x="9084332" y="1182382"/>
            <a:ext cx="2954910" cy="4832092"/>
          </a:xfrm>
          <a:prstGeom prst="rect">
            <a:avLst/>
          </a:prstGeom>
          <a:noFill/>
        </p:spPr>
        <p:txBody>
          <a:bodyPr wrap="square" rtlCol="0">
            <a:spAutoFit/>
          </a:bodyPr>
          <a:lstStyle/>
          <a:p>
            <a:pPr marL="285750" indent="-285750">
              <a:buFont typeface="Arial" panose="020B0604020202020204" pitchFamily="34" charset="0"/>
              <a:buChar char="•"/>
            </a:pPr>
            <a:r>
              <a:rPr lang="de-DE" sz="1400" dirty="0"/>
              <a:t>c. 2029c Ti p.R677x in Exon 4 des RP1-Gens</a:t>
            </a:r>
          </a:p>
          <a:p>
            <a:pPr marL="285750" indent="-285750">
              <a:buFont typeface="Arial" panose="020B0604020202020204" pitchFamily="34" charset="0"/>
              <a:buChar char="•"/>
            </a:pPr>
            <a:r>
              <a:rPr lang="de-DE" sz="1400" dirty="0"/>
              <a:t>GUCY02</a:t>
            </a:r>
          </a:p>
          <a:p>
            <a:pPr marL="285750" indent="-285750">
              <a:buFont typeface="Arial" panose="020B0604020202020204" pitchFamily="34" charset="0"/>
              <a:buChar char="•"/>
            </a:pPr>
            <a:r>
              <a:rPr lang="de-DE" sz="1400" dirty="0"/>
              <a:t>c. 2761delC, c. 14131 C&gt;T</a:t>
            </a:r>
          </a:p>
          <a:p>
            <a:pPr marL="285750" indent="-285750">
              <a:buFont typeface="Arial" panose="020B0604020202020204" pitchFamily="34" charset="0"/>
              <a:buChar char="•"/>
            </a:pPr>
            <a:r>
              <a:rPr lang="de-DE" sz="1400" dirty="0" err="1"/>
              <a:t>MERTK</a:t>
            </a:r>
            <a:r>
              <a:rPr lang="de-DE" sz="1400" dirty="0"/>
              <a:t> Gen Chromosom 2q14.1</a:t>
            </a:r>
          </a:p>
          <a:p>
            <a:pPr marL="285750" indent="-285750">
              <a:buFont typeface="Arial" panose="020B0604020202020204" pitchFamily="34" charset="0"/>
              <a:buChar char="•"/>
            </a:pPr>
            <a:r>
              <a:rPr lang="de-DE" sz="1400" dirty="0"/>
              <a:t>MYO7A</a:t>
            </a:r>
          </a:p>
          <a:p>
            <a:pPr marL="285750" indent="-285750">
              <a:buFont typeface="Arial" panose="020B0604020202020204" pitchFamily="34" charset="0"/>
              <a:buChar char="•"/>
            </a:pPr>
            <a:r>
              <a:rPr lang="de-DE" sz="1400" dirty="0"/>
              <a:t>p. GLU 795 GlyfsX20</a:t>
            </a:r>
          </a:p>
          <a:p>
            <a:pPr marL="285750" indent="-285750">
              <a:buFont typeface="Arial" panose="020B0604020202020204" pitchFamily="34" charset="0"/>
              <a:buChar char="•"/>
            </a:pPr>
            <a:r>
              <a:rPr lang="de-DE" sz="1400" dirty="0"/>
              <a:t>autosomal dominant, X-Chromosomal</a:t>
            </a:r>
          </a:p>
          <a:p>
            <a:pPr marL="285750" indent="-285750">
              <a:buFont typeface="Arial" panose="020B0604020202020204" pitchFamily="34" charset="0"/>
              <a:buChar char="•"/>
            </a:pPr>
            <a:r>
              <a:rPr lang="de-DE" sz="1400" dirty="0"/>
              <a:t>PDE6B </a:t>
            </a:r>
            <a:r>
              <a:rPr lang="de-DE" sz="1400" dirty="0" err="1"/>
              <a:t>Exom</a:t>
            </a:r>
            <a:r>
              <a:rPr lang="de-DE" sz="1400" dirty="0"/>
              <a:t> 4 C.811G&gt;A heterozygot p.(Glu271Lys)5.7x105, PDE6B </a:t>
            </a:r>
            <a:r>
              <a:rPr lang="de-DE" sz="1400" dirty="0" err="1"/>
              <a:t>Exom</a:t>
            </a:r>
            <a:r>
              <a:rPr lang="de-DE" sz="1400" dirty="0"/>
              <a:t> 12 c.1580T&gt;C heterozygot p.(Leu572 Pro)6.8x103 wahrscheinlich pathogen</a:t>
            </a:r>
          </a:p>
          <a:p>
            <a:pPr marL="285750" indent="-285750">
              <a:buFont typeface="Arial" panose="020B0604020202020204" pitchFamily="34" charset="0"/>
              <a:buChar char="•"/>
            </a:pPr>
            <a:r>
              <a:rPr lang="de-DE" sz="1400" dirty="0"/>
              <a:t>PRPF3</a:t>
            </a:r>
          </a:p>
          <a:p>
            <a:pPr marL="285750" indent="-285750">
              <a:buFont typeface="Arial" panose="020B0604020202020204" pitchFamily="34" charset="0"/>
              <a:buChar char="•"/>
            </a:pPr>
            <a:r>
              <a:rPr lang="de-DE" sz="1400" dirty="0"/>
              <a:t>RHO</a:t>
            </a:r>
          </a:p>
          <a:p>
            <a:pPr marL="285750" indent="-285750">
              <a:buFont typeface="Arial" panose="020B0604020202020204" pitchFamily="34" charset="0"/>
              <a:buChar char="•"/>
            </a:pPr>
            <a:r>
              <a:rPr lang="de-DE" sz="1400" dirty="0" err="1"/>
              <a:t>Rp</a:t>
            </a:r>
            <a:r>
              <a:rPr lang="de-DE" sz="1400" dirty="0"/>
              <a:t> ... rezessiv</a:t>
            </a:r>
          </a:p>
          <a:p>
            <a:pPr marL="285750" indent="-285750">
              <a:buFont typeface="Arial" panose="020B0604020202020204" pitchFamily="34" charset="0"/>
              <a:buChar char="•"/>
            </a:pPr>
            <a:r>
              <a:rPr lang="de-DE" sz="1400" dirty="0"/>
              <a:t>ABS A4</a:t>
            </a:r>
          </a:p>
          <a:p>
            <a:pPr marL="285750" indent="-285750">
              <a:buFont typeface="Arial" panose="020B0604020202020204" pitchFamily="34" charset="0"/>
              <a:buChar char="•"/>
            </a:pPr>
            <a:r>
              <a:rPr lang="de-DE" sz="1400" dirty="0"/>
              <a:t>CEP 78</a:t>
            </a:r>
          </a:p>
        </p:txBody>
      </p:sp>
      <p:sp>
        <p:nvSpPr>
          <p:cNvPr id="17" name="Titel 1">
            <a:extLst>
              <a:ext uri="{FF2B5EF4-FFF2-40B4-BE49-F238E27FC236}">
                <a16:creationId xmlns:a16="http://schemas.microsoft.com/office/drawing/2014/main" id="{DB2A1F3A-126F-4A11-BAE5-ED82F1F3BCB3}"/>
              </a:ext>
            </a:extLst>
          </p:cNvPr>
          <p:cNvSpPr>
            <a:spLocks noGrp="1"/>
          </p:cNvSpPr>
          <p:nvPr>
            <p:ph type="title"/>
          </p:nvPr>
        </p:nvSpPr>
        <p:spPr>
          <a:xfrm>
            <a:off x="404786" y="382816"/>
            <a:ext cx="11382428" cy="424732"/>
          </a:xfrm>
        </p:spPr>
        <p:txBody>
          <a:bodyPr/>
          <a:lstStyle/>
          <a:p>
            <a:r>
              <a:rPr lang="de-DE" sz="2400" cap="none" dirty="0">
                <a:solidFill>
                  <a:schemeClr val="tx1"/>
                </a:solidFill>
              </a:rPr>
              <a:t>Weitere Genmutationen.</a:t>
            </a:r>
          </a:p>
        </p:txBody>
      </p:sp>
      <p:sp>
        <p:nvSpPr>
          <p:cNvPr id="7" name="Foliennummernplatzhalter 6">
            <a:extLst>
              <a:ext uri="{FF2B5EF4-FFF2-40B4-BE49-F238E27FC236}">
                <a16:creationId xmlns:a16="http://schemas.microsoft.com/office/drawing/2014/main" id="{26E8ACA2-1436-4B0C-8003-560D782C00F1}"/>
              </a:ext>
            </a:extLst>
          </p:cNvPr>
          <p:cNvSpPr>
            <a:spLocks noGrp="1"/>
          </p:cNvSpPr>
          <p:nvPr>
            <p:ph type="sldNum" sz="quarter" idx="20"/>
          </p:nvPr>
        </p:nvSpPr>
        <p:spPr/>
        <p:txBody>
          <a:bodyPr/>
          <a:lstStyle/>
          <a:p>
            <a:fld id="{D61AABEC-672F-4B68-B914-690DA978312C}" type="slidenum">
              <a:rPr lang="en-GB" smtClean="0"/>
              <a:pPr/>
              <a:t>40</a:t>
            </a:fld>
            <a:r>
              <a:rPr lang="en-GB"/>
              <a:t> ‒ </a:t>
            </a:r>
            <a:endParaRPr lang="en-GB" dirty="0"/>
          </a:p>
        </p:txBody>
      </p:sp>
      <p:sp>
        <p:nvSpPr>
          <p:cNvPr id="18" name="Rechteck 17">
            <a:extLst>
              <a:ext uri="{FF2B5EF4-FFF2-40B4-BE49-F238E27FC236}">
                <a16:creationId xmlns:a16="http://schemas.microsoft.com/office/drawing/2014/main" id="{3374D584-7C07-4ABB-BE99-82FA8C9120BE}"/>
              </a:ext>
            </a:extLst>
          </p:cNvPr>
          <p:cNvSpPr/>
          <p:nvPr/>
        </p:nvSpPr>
        <p:spPr>
          <a:xfrm>
            <a:off x="9264352" y="249694"/>
            <a:ext cx="2531568" cy="7846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Klassifikation durch Mediziner vermutlich sinnvoll</a:t>
            </a:r>
          </a:p>
        </p:txBody>
      </p:sp>
    </p:spTree>
    <p:extLst>
      <p:ext uri="{BB962C8B-B14F-4D97-AF65-F5344CB8AC3E}">
        <p14:creationId xmlns:p14="http://schemas.microsoft.com/office/powerpoint/2010/main" val="1650639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21674-F9EA-4A45-B71B-D5FB282A4C9E}"/>
              </a:ext>
            </a:extLst>
          </p:cNvPr>
          <p:cNvSpPr>
            <a:spLocks noGrp="1"/>
          </p:cNvSpPr>
          <p:nvPr>
            <p:ph type="title"/>
          </p:nvPr>
        </p:nvSpPr>
        <p:spPr>
          <a:xfrm>
            <a:off x="404786" y="382816"/>
            <a:ext cx="11382428" cy="923330"/>
          </a:xfrm>
        </p:spPr>
        <p:txBody>
          <a:bodyPr/>
          <a:lstStyle/>
          <a:p>
            <a:r>
              <a:rPr lang="de-DE" sz="2000" cap="none" dirty="0">
                <a:solidFill>
                  <a:schemeClr val="tx1"/>
                </a:solidFill>
              </a:rPr>
              <a:t>Sehr viele Patienten haben mit der engen Familie über den genetischen Ursprung der Erkrankung gesprochen. Bei knapp 1/3 haben daraufhin auch Familienangehörige einen Gentest veranlasst.</a:t>
            </a:r>
          </a:p>
        </p:txBody>
      </p:sp>
      <p:sp>
        <p:nvSpPr>
          <p:cNvPr id="4" name="Rectangle 20">
            <a:extLst>
              <a:ext uri="{FF2B5EF4-FFF2-40B4-BE49-F238E27FC236}">
                <a16:creationId xmlns:a16="http://schemas.microsoft.com/office/drawing/2014/main" id="{DA214503-B6DD-4DF0-9380-53CBB82FFE36}"/>
              </a:ext>
            </a:extLst>
          </p:cNvPr>
          <p:cNvSpPr/>
          <p:nvPr/>
        </p:nvSpPr>
        <p:spPr bwMode="gray">
          <a:xfrm>
            <a:off x="485787" y="1340768"/>
            <a:ext cx="11298226" cy="4140200"/>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400" dirty="0">
              <a:solidFill>
                <a:srgbClr val="064B8D"/>
              </a:solidFill>
              <a:latin typeface="Arial" pitchFamily="34" charset="0"/>
              <a:cs typeface="Arial" pitchFamily="34" charset="0"/>
            </a:endParaRPr>
          </a:p>
        </p:txBody>
      </p:sp>
      <p:sp>
        <p:nvSpPr>
          <p:cNvPr id="6" name="TextBox 42">
            <a:extLst>
              <a:ext uri="{FF2B5EF4-FFF2-40B4-BE49-F238E27FC236}">
                <a16:creationId xmlns:a16="http://schemas.microsoft.com/office/drawing/2014/main" id="{7502C609-4C5E-48B0-B8A8-613B2E2E54DC}"/>
              </a:ext>
            </a:extLst>
          </p:cNvPr>
          <p:cNvSpPr txBox="1"/>
          <p:nvPr/>
        </p:nvSpPr>
        <p:spPr>
          <a:xfrm>
            <a:off x="462618" y="1340793"/>
            <a:ext cx="5011929"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Einbindung Familienangehörige </a:t>
            </a:r>
          </a:p>
        </p:txBody>
      </p:sp>
      <p:sp>
        <p:nvSpPr>
          <p:cNvPr id="20" name="Textfeld 19">
            <a:extLst>
              <a:ext uri="{FF2B5EF4-FFF2-40B4-BE49-F238E27FC236}">
                <a16:creationId xmlns:a16="http://schemas.microsoft.com/office/drawing/2014/main" id="{59267268-5008-4ECD-9997-D3171E1E2BE3}"/>
              </a:ext>
            </a:extLst>
          </p:cNvPr>
          <p:cNvSpPr txBox="1"/>
          <p:nvPr/>
        </p:nvSpPr>
        <p:spPr>
          <a:xfrm>
            <a:off x="1055440" y="1861113"/>
            <a:ext cx="3888432" cy="1474250"/>
          </a:xfrm>
          <a:prstGeom prst="rect">
            <a:avLst/>
          </a:prstGeom>
          <a:noFill/>
        </p:spPr>
        <p:txBody>
          <a:bodyPr wrap="square" rtlCol="0">
            <a:spAutoFit/>
          </a:bodyPr>
          <a:lstStyle/>
          <a:p>
            <a:pPr marL="0" marR="0" lvl="0" indent="0" algn="ctr" defTabSz="914126" rtl="0" eaLnBrk="1" fontAlgn="auto" latinLnBrk="0" hangingPunct="1">
              <a:lnSpc>
                <a:spcPct val="90000"/>
              </a:lnSpc>
              <a:spcBef>
                <a:spcPts val="300"/>
              </a:spcBef>
              <a:spcAft>
                <a:spcPts val="0"/>
              </a:spcAft>
              <a:buClrTx/>
              <a:buSzTx/>
              <a:buFontTx/>
              <a:buNone/>
              <a:tabLst/>
              <a:defRPr/>
            </a:pPr>
            <a:r>
              <a:rPr lang="de-DE" b="1" dirty="0"/>
              <a:t>76% </a:t>
            </a:r>
            <a:r>
              <a:rPr lang="de-DE" sz="1600" dirty="0"/>
              <a:t>der Patienten haben mit ihren Familienangehörigen </a:t>
            </a:r>
            <a:r>
              <a:rPr lang="de-DE" sz="1600" b="1" dirty="0"/>
              <a:t>über den genetischen Ursprung und die genetische Diagnose der Erkrankung </a:t>
            </a:r>
            <a:r>
              <a:rPr lang="de-DE" sz="1600" dirty="0"/>
              <a:t>nach finaler Diagnose </a:t>
            </a:r>
            <a:r>
              <a:rPr lang="de-DE" sz="1600" b="1" dirty="0"/>
              <a:t>gesprochen</a:t>
            </a:r>
            <a:r>
              <a:rPr kumimoji="0" lang="en-AU" sz="1200" b="1" i="0" u="none" strike="noStrike" kern="1200" cap="all" spc="0" normalizeH="0" baseline="0" noProof="0" dirty="0">
                <a:ln>
                  <a:noFill/>
                </a:ln>
                <a:effectLst/>
                <a:uLnTx/>
                <a:uFillTx/>
                <a:latin typeface="Arial"/>
                <a:ea typeface="+mn-ea"/>
                <a:cs typeface="+mn-cs"/>
              </a:rPr>
              <a:t> </a:t>
            </a:r>
            <a:r>
              <a:rPr kumimoji="0" lang="de-DE" sz="1050" b="0" i="0" u="none" strike="noStrike" kern="1200" cap="all" spc="0" normalizeH="0" baseline="0" noProof="0" dirty="0">
                <a:ln>
                  <a:noFill/>
                </a:ln>
                <a:effectLst/>
                <a:uLnTx/>
                <a:uFillTx/>
                <a:latin typeface="Arial"/>
                <a:ea typeface="+mn-ea"/>
                <a:cs typeface="+mn-cs"/>
              </a:rPr>
              <a:t>(</a:t>
            </a:r>
            <a:r>
              <a:rPr kumimoji="0" lang="de-DE" sz="1050" b="0" i="0" u="none" strike="noStrike" kern="1200" cap="none" spc="0" normalizeH="0" baseline="0" noProof="0" dirty="0">
                <a:ln>
                  <a:noFill/>
                </a:ln>
                <a:effectLst/>
                <a:uLnTx/>
                <a:uFillTx/>
                <a:latin typeface="Arial"/>
                <a:ea typeface="+mn-ea"/>
                <a:cs typeface="+mn-cs"/>
              </a:rPr>
              <a:t>n</a:t>
            </a:r>
            <a:r>
              <a:rPr kumimoji="0" lang="de-DE" sz="1050" b="0" i="0" u="none" strike="noStrike" kern="1200" cap="all" spc="0" normalizeH="0" baseline="0" noProof="0" dirty="0">
                <a:ln>
                  <a:noFill/>
                </a:ln>
                <a:effectLst/>
                <a:uLnTx/>
                <a:uFillTx/>
                <a:latin typeface="Arial"/>
                <a:ea typeface="+mn-ea"/>
                <a:cs typeface="+mn-cs"/>
              </a:rPr>
              <a:t>=187)</a:t>
            </a:r>
          </a:p>
          <a:p>
            <a:pPr algn="ctr"/>
            <a:r>
              <a:rPr lang="de-DE" sz="1600" dirty="0"/>
              <a:t> </a:t>
            </a:r>
          </a:p>
        </p:txBody>
      </p:sp>
      <p:sp>
        <p:nvSpPr>
          <p:cNvPr id="22" name="Pfeil: nach rechts 21">
            <a:extLst>
              <a:ext uri="{FF2B5EF4-FFF2-40B4-BE49-F238E27FC236}">
                <a16:creationId xmlns:a16="http://schemas.microsoft.com/office/drawing/2014/main" id="{EBD85285-2CC0-459F-B552-22B1E994DE43}"/>
              </a:ext>
            </a:extLst>
          </p:cNvPr>
          <p:cNvSpPr/>
          <p:nvPr/>
        </p:nvSpPr>
        <p:spPr>
          <a:xfrm>
            <a:off x="5225492" y="2100217"/>
            <a:ext cx="549107" cy="218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3" name="Diagramm 22">
            <a:extLst>
              <a:ext uri="{FF2B5EF4-FFF2-40B4-BE49-F238E27FC236}">
                <a16:creationId xmlns:a16="http://schemas.microsoft.com/office/drawing/2014/main" id="{99494CA0-C558-441B-936C-780C671F2921}"/>
              </a:ext>
            </a:extLst>
          </p:cNvPr>
          <p:cNvGraphicFramePr/>
          <p:nvPr>
            <p:extLst>
              <p:ext uri="{D42A27DB-BD31-4B8C-83A1-F6EECF244321}">
                <p14:modId xmlns:p14="http://schemas.microsoft.com/office/powerpoint/2010/main" val="123810506"/>
              </p:ext>
            </p:extLst>
          </p:nvPr>
        </p:nvGraphicFramePr>
        <p:xfrm>
          <a:off x="6492044" y="1521359"/>
          <a:ext cx="5277302" cy="1763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Tabelle 23">
            <a:extLst>
              <a:ext uri="{FF2B5EF4-FFF2-40B4-BE49-F238E27FC236}">
                <a16:creationId xmlns:a16="http://schemas.microsoft.com/office/drawing/2014/main" id="{A567CC50-1F7F-4410-A576-BA748B934A21}"/>
              </a:ext>
            </a:extLst>
          </p:cNvPr>
          <p:cNvGraphicFramePr>
            <a:graphicFrameLocks noGrp="1"/>
          </p:cNvGraphicFramePr>
          <p:nvPr>
            <p:extLst>
              <p:ext uri="{D42A27DB-BD31-4B8C-83A1-F6EECF244321}">
                <p14:modId xmlns:p14="http://schemas.microsoft.com/office/powerpoint/2010/main" val="1307573355"/>
              </p:ext>
            </p:extLst>
          </p:nvPr>
        </p:nvGraphicFramePr>
        <p:xfrm>
          <a:off x="6511951" y="1611677"/>
          <a:ext cx="2788405" cy="1617924"/>
        </p:xfrm>
        <a:graphic>
          <a:graphicData uri="http://schemas.openxmlformats.org/drawingml/2006/table">
            <a:tbl>
              <a:tblPr>
                <a:tableStyleId>{5C22544A-7EE6-4342-B048-85BDC9FD1C3A}</a:tableStyleId>
              </a:tblPr>
              <a:tblGrid>
                <a:gridCol w="2788405">
                  <a:extLst>
                    <a:ext uri="{9D8B030D-6E8A-4147-A177-3AD203B41FA5}">
                      <a16:colId xmlns:a16="http://schemas.microsoft.com/office/drawing/2014/main" val="2203894763"/>
                    </a:ext>
                  </a:extLst>
                </a:gridCol>
              </a:tblGrid>
              <a:tr h="338406">
                <a:tc>
                  <a:txBody>
                    <a:bodyPr/>
                    <a:lstStyle/>
                    <a:p>
                      <a:pPr algn="r" rtl="0" fontAlgn="ctr"/>
                      <a:r>
                        <a:rPr lang="de-DE" sz="1400" b="0" i="0" u="none" strike="noStrike" dirty="0">
                          <a:solidFill>
                            <a:srgbClr val="000000"/>
                          </a:solidFill>
                          <a:effectLst/>
                          <a:latin typeface="+mn-lt"/>
                        </a:rPr>
                        <a:t>Mit Vater, Mutter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9817950"/>
                  </a:ext>
                </a:extLst>
              </a:tr>
              <a:tr h="426506">
                <a:tc>
                  <a:txBody>
                    <a:bodyPr/>
                    <a:lstStyle/>
                    <a:p>
                      <a:pPr algn="r" rtl="0" fontAlgn="ctr"/>
                      <a:r>
                        <a:rPr lang="de-DE" sz="1400" b="0" i="0" u="none" strike="noStrike" dirty="0">
                          <a:solidFill>
                            <a:srgbClr val="000000"/>
                          </a:solidFill>
                          <a:effectLst/>
                          <a:latin typeface="+mn-lt"/>
                        </a:rPr>
                        <a:t>Mit Geschwistern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4084597"/>
                  </a:ext>
                </a:extLst>
              </a:tr>
              <a:tr h="426506">
                <a:tc>
                  <a:txBody>
                    <a:bodyPr/>
                    <a:lstStyle/>
                    <a:p>
                      <a:pPr algn="r" rtl="0" fontAlgn="ctr"/>
                      <a:r>
                        <a:rPr lang="de-DE" sz="1400" b="0" i="0" u="none" strike="noStrike" dirty="0">
                          <a:solidFill>
                            <a:srgbClr val="000000"/>
                          </a:solidFill>
                          <a:effectLst/>
                          <a:latin typeface="+mn-lt"/>
                        </a:rPr>
                        <a:t>Mit weiter entfernten Verwandten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822332"/>
                  </a:ext>
                </a:extLst>
              </a:tr>
              <a:tr h="426506">
                <a:tc>
                  <a:txBody>
                    <a:bodyPr/>
                    <a:lstStyle/>
                    <a:p>
                      <a:pPr algn="r" rtl="0" fontAlgn="ctr"/>
                      <a:r>
                        <a:rPr lang="de-DE" sz="1400" b="0" i="0" u="none" strike="noStrike" dirty="0">
                          <a:solidFill>
                            <a:srgbClr val="000000"/>
                          </a:solidFill>
                          <a:effectLst/>
                          <a:latin typeface="+mn-lt"/>
                        </a:rPr>
                        <a:t>Mit Großeltern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9196891"/>
                  </a:ext>
                </a:extLst>
              </a:tr>
            </a:tbl>
          </a:graphicData>
        </a:graphic>
      </p:graphicFrame>
      <p:sp>
        <p:nvSpPr>
          <p:cNvPr id="9" name="Textfeld 8">
            <a:extLst>
              <a:ext uri="{FF2B5EF4-FFF2-40B4-BE49-F238E27FC236}">
                <a16:creationId xmlns:a16="http://schemas.microsoft.com/office/drawing/2014/main" id="{1790F702-1CBF-4369-81CA-7F70930364DF}"/>
              </a:ext>
            </a:extLst>
          </p:cNvPr>
          <p:cNvSpPr txBox="1"/>
          <p:nvPr/>
        </p:nvSpPr>
        <p:spPr>
          <a:xfrm>
            <a:off x="6110807" y="1395868"/>
            <a:ext cx="1359668" cy="338554"/>
          </a:xfrm>
          <a:prstGeom prst="rect">
            <a:avLst/>
          </a:prstGeom>
          <a:noFill/>
        </p:spPr>
        <p:txBody>
          <a:bodyPr wrap="none" rtlCol="0">
            <a:spAutoFit/>
          </a:bodyPr>
          <a:lstStyle/>
          <a:p>
            <a:r>
              <a:rPr lang="de-DE" sz="1600" b="1" dirty="0"/>
              <a:t>Und zwar… </a:t>
            </a:r>
          </a:p>
        </p:txBody>
      </p:sp>
      <p:sp>
        <p:nvSpPr>
          <p:cNvPr id="28" name="Pfeil: nach rechts 27">
            <a:extLst>
              <a:ext uri="{FF2B5EF4-FFF2-40B4-BE49-F238E27FC236}">
                <a16:creationId xmlns:a16="http://schemas.microsoft.com/office/drawing/2014/main" id="{852DDCC3-2D1D-43C2-A83C-2D55CE9BD147}"/>
              </a:ext>
            </a:extLst>
          </p:cNvPr>
          <p:cNvSpPr/>
          <p:nvPr/>
        </p:nvSpPr>
        <p:spPr>
          <a:xfrm rot="5400000">
            <a:off x="2622437" y="3375841"/>
            <a:ext cx="369332" cy="31309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5D4194EE-D712-4F3A-A909-9207720D46FB}"/>
              </a:ext>
            </a:extLst>
          </p:cNvPr>
          <p:cNvSpPr txBox="1"/>
          <p:nvPr/>
        </p:nvSpPr>
        <p:spPr>
          <a:xfrm>
            <a:off x="1042795" y="4025281"/>
            <a:ext cx="3888432" cy="1335750"/>
          </a:xfrm>
          <a:prstGeom prst="rect">
            <a:avLst/>
          </a:prstGeom>
          <a:noFill/>
        </p:spPr>
        <p:txBody>
          <a:bodyPr wrap="square" rtlCol="0">
            <a:spAutoFit/>
          </a:bodyPr>
          <a:lstStyle/>
          <a:p>
            <a:pPr marL="0" marR="0" lvl="0" indent="0" algn="ctr" defTabSz="914126" rtl="0" eaLnBrk="1" fontAlgn="auto" latinLnBrk="0" hangingPunct="1">
              <a:lnSpc>
                <a:spcPct val="90000"/>
              </a:lnSpc>
              <a:spcBef>
                <a:spcPts val="300"/>
              </a:spcBef>
              <a:spcAft>
                <a:spcPts val="0"/>
              </a:spcAft>
              <a:buClrTx/>
              <a:buSzTx/>
              <a:buFontTx/>
              <a:buNone/>
              <a:tabLst/>
              <a:defRPr/>
            </a:pPr>
            <a:r>
              <a:rPr lang="de-DE" dirty="0"/>
              <a:t>Bei</a:t>
            </a:r>
            <a:r>
              <a:rPr lang="de-DE" b="1" dirty="0"/>
              <a:t> 27% </a:t>
            </a:r>
            <a:r>
              <a:rPr lang="de-DE" dirty="0"/>
              <a:t>hat dieses Gespräch dazu geführt, dass (auch) andere </a:t>
            </a:r>
            <a:r>
              <a:rPr lang="de-DE" b="1" dirty="0"/>
              <a:t>Familienangehörige</a:t>
            </a:r>
            <a:r>
              <a:rPr lang="de-DE" dirty="0"/>
              <a:t> einen </a:t>
            </a:r>
            <a:r>
              <a:rPr lang="de-DE" b="1" dirty="0"/>
              <a:t>Gentest veranlasst </a:t>
            </a:r>
            <a:r>
              <a:rPr lang="de-DE" dirty="0"/>
              <a:t>haben </a:t>
            </a:r>
            <a:r>
              <a:rPr kumimoji="0" lang="de-DE" b="0" i="0" u="none" strike="noStrike" kern="1200" cap="all" spc="0" normalizeH="0" baseline="0" noProof="0" dirty="0">
                <a:ln>
                  <a:noFill/>
                </a:ln>
                <a:effectLst/>
                <a:uLnTx/>
                <a:uFillTx/>
                <a:latin typeface="Arial"/>
                <a:ea typeface="+mn-ea"/>
                <a:cs typeface="+mn-cs"/>
              </a:rPr>
              <a:t>(</a:t>
            </a:r>
            <a:r>
              <a:rPr kumimoji="0" lang="de-DE" b="0" i="0" u="none" strike="noStrike" kern="1200" cap="none" spc="0" normalizeH="0" baseline="0" noProof="0" dirty="0">
                <a:ln>
                  <a:noFill/>
                </a:ln>
                <a:effectLst/>
                <a:uLnTx/>
                <a:uFillTx/>
                <a:latin typeface="Arial"/>
                <a:ea typeface="+mn-ea"/>
                <a:cs typeface="+mn-cs"/>
              </a:rPr>
              <a:t>n</a:t>
            </a:r>
            <a:r>
              <a:rPr kumimoji="0" lang="de-DE" b="0" i="0" u="none" strike="noStrike" kern="1200" cap="all" spc="0" normalizeH="0" baseline="0" noProof="0" dirty="0">
                <a:ln>
                  <a:noFill/>
                </a:ln>
                <a:effectLst/>
                <a:uLnTx/>
                <a:uFillTx/>
                <a:latin typeface="Arial"/>
                <a:ea typeface="+mn-ea"/>
                <a:cs typeface="+mn-cs"/>
              </a:rPr>
              <a:t>=50)</a:t>
            </a:r>
          </a:p>
          <a:p>
            <a:pPr algn="ctr"/>
            <a:r>
              <a:rPr lang="de-DE" sz="1600" dirty="0"/>
              <a:t> </a:t>
            </a:r>
          </a:p>
        </p:txBody>
      </p:sp>
      <p:sp>
        <p:nvSpPr>
          <p:cNvPr id="35" name="Pfeil: nach rechts 34">
            <a:extLst>
              <a:ext uri="{FF2B5EF4-FFF2-40B4-BE49-F238E27FC236}">
                <a16:creationId xmlns:a16="http://schemas.microsoft.com/office/drawing/2014/main" id="{59899B5B-5B60-4250-BD41-C86D2F68879B}"/>
              </a:ext>
            </a:extLst>
          </p:cNvPr>
          <p:cNvSpPr/>
          <p:nvPr/>
        </p:nvSpPr>
        <p:spPr>
          <a:xfrm>
            <a:off x="5225493" y="4171299"/>
            <a:ext cx="549106" cy="218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36" name="Diagramm 35">
            <a:extLst>
              <a:ext uri="{FF2B5EF4-FFF2-40B4-BE49-F238E27FC236}">
                <a16:creationId xmlns:a16="http://schemas.microsoft.com/office/drawing/2014/main" id="{0CB5CC37-DB08-4626-B50D-4CAC05D5B562}"/>
              </a:ext>
            </a:extLst>
          </p:cNvPr>
          <p:cNvGraphicFramePr/>
          <p:nvPr>
            <p:extLst>
              <p:ext uri="{D42A27DB-BD31-4B8C-83A1-F6EECF244321}">
                <p14:modId xmlns:p14="http://schemas.microsoft.com/office/powerpoint/2010/main" val="3069155401"/>
              </p:ext>
            </p:extLst>
          </p:nvPr>
        </p:nvGraphicFramePr>
        <p:xfrm>
          <a:off x="6492044" y="3837877"/>
          <a:ext cx="5277302" cy="15846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Tabelle 36">
            <a:extLst>
              <a:ext uri="{FF2B5EF4-FFF2-40B4-BE49-F238E27FC236}">
                <a16:creationId xmlns:a16="http://schemas.microsoft.com/office/drawing/2014/main" id="{A1E3BBE8-4928-47A8-97C1-78AD72140B7B}"/>
              </a:ext>
            </a:extLst>
          </p:cNvPr>
          <p:cNvGraphicFramePr>
            <a:graphicFrameLocks noGrp="1"/>
          </p:cNvGraphicFramePr>
          <p:nvPr>
            <p:extLst>
              <p:ext uri="{D42A27DB-BD31-4B8C-83A1-F6EECF244321}">
                <p14:modId xmlns:p14="http://schemas.microsoft.com/office/powerpoint/2010/main" val="1651797548"/>
              </p:ext>
            </p:extLst>
          </p:nvPr>
        </p:nvGraphicFramePr>
        <p:xfrm>
          <a:off x="6511951" y="3995429"/>
          <a:ext cx="2788405" cy="1408029"/>
        </p:xfrm>
        <a:graphic>
          <a:graphicData uri="http://schemas.openxmlformats.org/drawingml/2006/table">
            <a:tbl>
              <a:tblPr>
                <a:tableStyleId>{5C22544A-7EE6-4342-B048-85BDC9FD1C3A}</a:tableStyleId>
              </a:tblPr>
              <a:tblGrid>
                <a:gridCol w="2788405">
                  <a:extLst>
                    <a:ext uri="{9D8B030D-6E8A-4147-A177-3AD203B41FA5}">
                      <a16:colId xmlns:a16="http://schemas.microsoft.com/office/drawing/2014/main" val="2203894763"/>
                    </a:ext>
                  </a:extLst>
                </a:gridCol>
              </a:tblGrid>
              <a:tr h="42754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de-DE" sz="1400" dirty="0">
                          <a:effectLst/>
                          <a:latin typeface="+mn-lt"/>
                          <a:ea typeface="Calibri" panose="020F0502020204030204" pitchFamily="34" charset="0"/>
                        </a:rPr>
                        <a:t>Betroffen von der Erkrankung und bereits Symptome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9817950"/>
                  </a:ext>
                </a:extLst>
              </a:tr>
              <a:tr h="485892">
                <a:tc>
                  <a:txBody>
                    <a:bodyPr/>
                    <a:lstStyle/>
                    <a:p>
                      <a:pPr algn="r" rtl="0" fontAlgn="ctr"/>
                      <a:r>
                        <a:rPr lang="de-DE" sz="1400" dirty="0">
                          <a:effectLst/>
                          <a:latin typeface="+mn-lt"/>
                          <a:ea typeface="Calibri" panose="020F0502020204030204" pitchFamily="34" charset="0"/>
                        </a:rPr>
                        <a:t>Betroffen von der Erkrankung, noch keine Symptome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4084597"/>
                  </a:ext>
                </a:extLst>
              </a:tr>
              <a:tr h="485892">
                <a:tc>
                  <a:txBody>
                    <a:bodyPr/>
                    <a:lstStyle/>
                    <a:p>
                      <a:pPr algn="r" rtl="0" fontAlgn="ctr"/>
                      <a:r>
                        <a:rPr lang="de-DE" sz="1400" b="0" i="0" u="none" strike="noStrike" dirty="0">
                          <a:solidFill>
                            <a:srgbClr val="000000"/>
                          </a:solidFill>
                          <a:effectLst/>
                          <a:latin typeface="+mn-lt"/>
                        </a:rPr>
                        <a:t>Nicht betroffen, aber möglicher Träger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822332"/>
                  </a:ext>
                </a:extLst>
              </a:tr>
            </a:tbl>
          </a:graphicData>
        </a:graphic>
      </p:graphicFrame>
      <p:sp>
        <p:nvSpPr>
          <p:cNvPr id="38" name="Textfeld 37">
            <a:extLst>
              <a:ext uri="{FF2B5EF4-FFF2-40B4-BE49-F238E27FC236}">
                <a16:creationId xmlns:a16="http://schemas.microsoft.com/office/drawing/2014/main" id="{09AB6EC3-72E8-40BB-8A3D-326B573D06DB}"/>
              </a:ext>
            </a:extLst>
          </p:cNvPr>
          <p:cNvSpPr txBox="1"/>
          <p:nvPr/>
        </p:nvSpPr>
        <p:spPr>
          <a:xfrm>
            <a:off x="6352494" y="3450511"/>
            <a:ext cx="4261103" cy="307777"/>
          </a:xfrm>
          <a:prstGeom prst="rect">
            <a:avLst/>
          </a:prstGeom>
          <a:noFill/>
        </p:spPr>
        <p:txBody>
          <a:bodyPr wrap="none" rtlCol="0">
            <a:spAutoFit/>
          </a:bodyPr>
          <a:lstStyle/>
          <a:p>
            <a:r>
              <a:rPr lang="de-DE" sz="1400" b="1" dirty="0"/>
              <a:t>Ergebnis der Gentests der Familienangehörigen</a:t>
            </a:r>
          </a:p>
        </p:txBody>
      </p:sp>
      <p:sp>
        <p:nvSpPr>
          <p:cNvPr id="3" name="Foliennummernplatzhalter 2">
            <a:extLst>
              <a:ext uri="{FF2B5EF4-FFF2-40B4-BE49-F238E27FC236}">
                <a16:creationId xmlns:a16="http://schemas.microsoft.com/office/drawing/2014/main" id="{A85D2583-A94C-4C21-A7B2-3175C9196DAC}"/>
              </a:ext>
            </a:extLst>
          </p:cNvPr>
          <p:cNvSpPr>
            <a:spLocks noGrp="1"/>
          </p:cNvSpPr>
          <p:nvPr>
            <p:ph type="sldNum" sz="quarter" idx="20"/>
          </p:nvPr>
        </p:nvSpPr>
        <p:spPr/>
        <p:txBody>
          <a:bodyPr/>
          <a:lstStyle/>
          <a:p>
            <a:fld id="{D61AABEC-672F-4B68-B914-690DA978312C}" type="slidenum">
              <a:rPr lang="en-GB" smtClean="0"/>
              <a:pPr/>
              <a:t>41</a:t>
            </a:fld>
            <a:r>
              <a:rPr lang="en-GB"/>
              <a:t> ‒ </a:t>
            </a:r>
            <a:endParaRPr lang="en-GB" dirty="0"/>
          </a:p>
        </p:txBody>
      </p:sp>
      <p:sp>
        <p:nvSpPr>
          <p:cNvPr id="33" name="Textfeld 32">
            <a:extLst>
              <a:ext uri="{FF2B5EF4-FFF2-40B4-BE49-F238E27FC236}">
                <a16:creationId xmlns:a16="http://schemas.microsoft.com/office/drawing/2014/main" id="{F488646E-BE37-4ABA-AA1A-F4AC7C525C64}"/>
              </a:ext>
            </a:extLst>
          </p:cNvPr>
          <p:cNvSpPr txBox="1"/>
          <p:nvPr/>
        </p:nvSpPr>
        <p:spPr>
          <a:xfrm>
            <a:off x="6492044" y="6061139"/>
            <a:ext cx="4772438" cy="523220"/>
          </a:xfrm>
          <a:prstGeom prst="rect">
            <a:avLst/>
          </a:prstGeom>
          <a:noFill/>
        </p:spPr>
        <p:txBody>
          <a:bodyPr wrap="square" rtlCol="0">
            <a:spAutoFit/>
          </a:bodyPr>
          <a:lstStyle/>
          <a:p>
            <a:pPr algn="r"/>
            <a:r>
              <a:rPr lang="de-DE" sz="1400" dirty="0"/>
              <a:t>Hinweis: Icons zeigen an, ob ein Wert in einer Subgruppe signifikant höher ist als Total</a:t>
            </a:r>
          </a:p>
        </p:txBody>
      </p:sp>
      <p:pic>
        <p:nvPicPr>
          <p:cNvPr id="5" name="Grafik 4">
            <a:extLst>
              <a:ext uri="{FF2B5EF4-FFF2-40B4-BE49-F238E27FC236}">
                <a16:creationId xmlns:a16="http://schemas.microsoft.com/office/drawing/2014/main" id="{9D2C3DB2-4BF5-4063-836D-E95D21D97CA8}"/>
              </a:ext>
            </a:extLst>
          </p:cNvPr>
          <p:cNvPicPr>
            <a:picLocks noChangeAspect="1"/>
          </p:cNvPicPr>
          <p:nvPr/>
        </p:nvPicPr>
        <p:blipFill>
          <a:blip r:embed="rId5"/>
          <a:stretch>
            <a:fillRect/>
          </a:stretch>
        </p:blipFill>
        <p:spPr>
          <a:xfrm>
            <a:off x="578882" y="1879445"/>
            <a:ext cx="241099" cy="382614"/>
          </a:xfrm>
          <a:prstGeom prst="rect">
            <a:avLst/>
          </a:prstGeom>
        </p:spPr>
      </p:pic>
      <p:pic>
        <p:nvPicPr>
          <p:cNvPr id="7" name="Grafik 6">
            <a:extLst>
              <a:ext uri="{FF2B5EF4-FFF2-40B4-BE49-F238E27FC236}">
                <a16:creationId xmlns:a16="http://schemas.microsoft.com/office/drawing/2014/main" id="{A0297FFB-FB7A-4E5E-8792-9DCB27790E7E}"/>
              </a:ext>
            </a:extLst>
          </p:cNvPr>
          <p:cNvPicPr>
            <a:picLocks noChangeAspect="1"/>
          </p:cNvPicPr>
          <p:nvPr/>
        </p:nvPicPr>
        <p:blipFill>
          <a:blip r:embed="rId6"/>
          <a:stretch>
            <a:fillRect/>
          </a:stretch>
        </p:blipFill>
        <p:spPr>
          <a:xfrm>
            <a:off x="957976" y="1950915"/>
            <a:ext cx="361648" cy="314477"/>
          </a:xfrm>
          <a:prstGeom prst="rect">
            <a:avLst/>
          </a:prstGeom>
        </p:spPr>
      </p:pic>
      <p:pic>
        <p:nvPicPr>
          <p:cNvPr id="8" name="Grafik 7">
            <a:extLst>
              <a:ext uri="{FF2B5EF4-FFF2-40B4-BE49-F238E27FC236}">
                <a16:creationId xmlns:a16="http://schemas.microsoft.com/office/drawing/2014/main" id="{B5184613-D325-45B8-9E73-2D0C562ED823}"/>
              </a:ext>
            </a:extLst>
          </p:cNvPr>
          <p:cNvPicPr>
            <a:picLocks noChangeAspect="1"/>
          </p:cNvPicPr>
          <p:nvPr/>
        </p:nvPicPr>
        <p:blipFill>
          <a:blip r:embed="rId7"/>
          <a:stretch>
            <a:fillRect/>
          </a:stretch>
        </p:blipFill>
        <p:spPr>
          <a:xfrm>
            <a:off x="510011" y="2367845"/>
            <a:ext cx="429785" cy="387855"/>
          </a:xfrm>
          <a:prstGeom prst="rect">
            <a:avLst/>
          </a:prstGeom>
        </p:spPr>
      </p:pic>
      <p:pic>
        <p:nvPicPr>
          <p:cNvPr id="11" name="Grafik 10">
            <a:extLst>
              <a:ext uri="{FF2B5EF4-FFF2-40B4-BE49-F238E27FC236}">
                <a16:creationId xmlns:a16="http://schemas.microsoft.com/office/drawing/2014/main" id="{8DD80D53-9C64-4F8B-9479-FF02E299E388}"/>
              </a:ext>
            </a:extLst>
          </p:cNvPr>
          <p:cNvPicPr>
            <a:picLocks noChangeAspect="1"/>
          </p:cNvPicPr>
          <p:nvPr/>
        </p:nvPicPr>
        <p:blipFill>
          <a:blip r:embed="rId8"/>
          <a:stretch>
            <a:fillRect/>
          </a:stretch>
        </p:blipFill>
        <p:spPr>
          <a:xfrm>
            <a:off x="1002708" y="2343552"/>
            <a:ext cx="151997" cy="408820"/>
          </a:xfrm>
          <a:prstGeom prst="rect">
            <a:avLst/>
          </a:prstGeom>
        </p:spPr>
      </p:pic>
      <p:pic>
        <p:nvPicPr>
          <p:cNvPr id="66" name="Grafik 65">
            <a:extLst>
              <a:ext uri="{FF2B5EF4-FFF2-40B4-BE49-F238E27FC236}">
                <a16:creationId xmlns:a16="http://schemas.microsoft.com/office/drawing/2014/main" id="{E587D6D2-FA42-4E24-9286-A20CDC12EBB0}"/>
              </a:ext>
            </a:extLst>
          </p:cNvPr>
          <p:cNvPicPr>
            <a:picLocks noChangeAspect="1"/>
          </p:cNvPicPr>
          <p:nvPr/>
        </p:nvPicPr>
        <p:blipFill>
          <a:blip r:embed="rId6"/>
          <a:stretch>
            <a:fillRect/>
          </a:stretch>
        </p:blipFill>
        <p:spPr>
          <a:xfrm>
            <a:off x="742969" y="3819190"/>
            <a:ext cx="361648" cy="314477"/>
          </a:xfrm>
          <a:prstGeom prst="rect">
            <a:avLst/>
          </a:prstGeom>
        </p:spPr>
      </p:pic>
      <p:sp>
        <p:nvSpPr>
          <p:cNvPr id="67" name="Text Placeholder 27">
            <a:extLst>
              <a:ext uri="{FF2B5EF4-FFF2-40B4-BE49-F238E27FC236}">
                <a16:creationId xmlns:a16="http://schemas.microsoft.com/office/drawing/2014/main" id="{65FEB95D-2E81-4C01-A032-AA0A2E68D5E8}"/>
              </a:ext>
            </a:extLst>
          </p:cNvPr>
          <p:cNvSpPr txBox="1">
            <a:spLocks/>
          </p:cNvSpPr>
          <p:nvPr/>
        </p:nvSpPr>
        <p:spPr bwMode="gray">
          <a:xfrm>
            <a:off x="407368" y="5687477"/>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n=246</a:t>
            </a:r>
          </a:p>
          <a:p>
            <a:pPr marL="0" indent="0" defTabSz="914126">
              <a:buClr>
                <a:srgbClr val="F8971D"/>
              </a:buClr>
              <a:tabLst>
                <a:tab pos="173038" algn="r"/>
              </a:tabLst>
            </a:pPr>
            <a:r>
              <a:rPr lang="de-DE" sz="1400" b="1" dirty="0">
                <a:solidFill>
                  <a:schemeClr val="tx1"/>
                </a:solidFill>
                <a:latin typeface="Arial"/>
              </a:rPr>
              <a:t>Siehe Notizen für Fragestellung</a:t>
            </a:r>
          </a:p>
          <a:p>
            <a:pPr marL="0" indent="0" defTabSz="914126">
              <a:buClr>
                <a:srgbClr val="F8971D"/>
              </a:buClr>
              <a:tabLst>
                <a:tab pos="173038" algn="r"/>
              </a:tabLst>
            </a:pPr>
            <a:endParaRPr lang="en-AU" sz="1400" dirty="0">
              <a:solidFill>
                <a:schemeClr val="tx1"/>
              </a:solidFill>
              <a:latin typeface="Arial"/>
            </a:endParaRPr>
          </a:p>
        </p:txBody>
      </p:sp>
    </p:spTree>
    <p:extLst>
      <p:ext uri="{BB962C8B-B14F-4D97-AF65-F5344CB8AC3E}">
        <p14:creationId xmlns:p14="http://schemas.microsoft.com/office/powerpoint/2010/main" val="3960124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21674-F9EA-4A45-B71B-D5FB282A4C9E}"/>
              </a:ext>
            </a:extLst>
          </p:cNvPr>
          <p:cNvSpPr>
            <a:spLocks noGrp="1"/>
          </p:cNvSpPr>
          <p:nvPr>
            <p:ph type="title"/>
          </p:nvPr>
        </p:nvSpPr>
        <p:spPr>
          <a:xfrm>
            <a:off x="404786" y="382816"/>
            <a:ext cx="11382428" cy="757130"/>
          </a:xfrm>
        </p:spPr>
        <p:txBody>
          <a:bodyPr/>
          <a:lstStyle/>
          <a:p>
            <a:r>
              <a:rPr lang="de-DE" sz="2400" cap="none" dirty="0">
                <a:solidFill>
                  <a:schemeClr val="tx1"/>
                </a:solidFill>
              </a:rPr>
              <a:t>Bei wenigen Patienten hat das Testergebnis zu negativen Auswirkungen im Alltag geführt, wenn dann meist im Bereich Ausbildung und Beruf.</a:t>
            </a:r>
          </a:p>
        </p:txBody>
      </p:sp>
      <p:sp>
        <p:nvSpPr>
          <p:cNvPr id="4" name="Rectangle 20">
            <a:extLst>
              <a:ext uri="{FF2B5EF4-FFF2-40B4-BE49-F238E27FC236}">
                <a16:creationId xmlns:a16="http://schemas.microsoft.com/office/drawing/2014/main" id="{DA214503-B6DD-4DF0-9380-53CBB82FFE36}"/>
              </a:ext>
            </a:extLst>
          </p:cNvPr>
          <p:cNvSpPr/>
          <p:nvPr/>
        </p:nvSpPr>
        <p:spPr bwMode="gray">
          <a:xfrm>
            <a:off x="485787" y="1628775"/>
            <a:ext cx="4602101" cy="3996469"/>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6" name="TextBox 42">
            <a:extLst>
              <a:ext uri="{FF2B5EF4-FFF2-40B4-BE49-F238E27FC236}">
                <a16:creationId xmlns:a16="http://schemas.microsoft.com/office/drawing/2014/main" id="{7502C609-4C5E-48B0-B8A8-613B2E2E54DC}"/>
              </a:ext>
            </a:extLst>
          </p:cNvPr>
          <p:cNvSpPr txBox="1"/>
          <p:nvPr/>
        </p:nvSpPr>
        <p:spPr>
          <a:xfrm>
            <a:off x="462619" y="1628800"/>
            <a:ext cx="4625270"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Negative Auswirkungen des Gentestes</a:t>
            </a:r>
          </a:p>
        </p:txBody>
      </p:sp>
      <p:sp>
        <p:nvSpPr>
          <p:cNvPr id="7" name="Rectangle 20">
            <a:extLst>
              <a:ext uri="{FF2B5EF4-FFF2-40B4-BE49-F238E27FC236}">
                <a16:creationId xmlns:a16="http://schemas.microsoft.com/office/drawing/2014/main" id="{BAF83114-6B5B-4746-81A3-97E3B6A4D111}"/>
              </a:ext>
            </a:extLst>
          </p:cNvPr>
          <p:cNvSpPr/>
          <p:nvPr/>
        </p:nvSpPr>
        <p:spPr bwMode="gray">
          <a:xfrm>
            <a:off x="5231905" y="1628774"/>
            <a:ext cx="6555310" cy="3996470"/>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10" name="Text Placeholder 27">
            <a:extLst>
              <a:ext uri="{FF2B5EF4-FFF2-40B4-BE49-F238E27FC236}">
                <a16:creationId xmlns:a16="http://schemas.microsoft.com/office/drawing/2014/main" id="{52A85758-F945-4AFC-BB03-9C46DCA44128}"/>
              </a:ext>
            </a:extLst>
          </p:cNvPr>
          <p:cNvSpPr txBox="1">
            <a:spLocks/>
          </p:cNvSpPr>
          <p:nvPr/>
        </p:nvSpPr>
        <p:spPr bwMode="gray">
          <a:xfrm>
            <a:off x="404786" y="5704324"/>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de-DE" sz="1400" dirty="0">
                <a:solidFill>
                  <a:schemeClr val="tx1"/>
                </a:solidFill>
                <a:latin typeface="Arial"/>
              </a:rPr>
              <a:t>Basis: Alle Patienten, die einen Gentest durchgeführt haben, n=156</a:t>
            </a:r>
          </a:p>
          <a:p>
            <a:pPr marL="0" indent="0" defTabSz="914126">
              <a:buClr>
                <a:srgbClr val="F8971D"/>
              </a:buClr>
              <a:tabLst>
                <a:tab pos="173038" algn="r"/>
              </a:tabLst>
            </a:pPr>
            <a:r>
              <a:rPr lang="de-DE" sz="1400" dirty="0">
                <a:solidFill>
                  <a:schemeClr val="tx1"/>
                </a:solidFill>
                <a:latin typeface="Arial"/>
              </a:rPr>
              <a:t>Q28. Hat das Ergebnis des Gentests zu negativen Auswirkungen in Ihrem Leben geführt? Q28A. In welchen Bereichen Ihres Lebens gab es negative Auswirkungen? </a:t>
            </a:r>
            <a:endParaRPr lang="en-AU" sz="1400" dirty="0">
              <a:solidFill>
                <a:schemeClr val="tx1"/>
              </a:solidFill>
              <a:latin typeface="Arial"/>
            </a:endParaRPr>
          </a:p>
        </p:txBody>
      </p:sp>
      <p:sp>
        <p:nvSpPr>
          <p:cNvPr id="11" name="TextBox 42">
            <a:extLst>
              <a:ext uri="{FF2B5EF4-FFF2-40B4-BE49-F238E27FC236}">
                <a16:creationId xmlns:a16="http://schemas.microsoft.com/office/drawing/2014/main" id="{6580AD51-46AF-4256-880D-F24A25858E10}"/>
              </a:ext>
            </a:extLst>
          </p:cNvPr>
          <p:cNvSpPr txBox="1"/>
          <p:nvPr/>
        </p:nvSpPr>
        <p:spPr>
          <a:xfrm>
            <a:off x="5231905" y="1628800"/>
            <a:ext cx="6555309"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Bereiche des Lebens mit negativen Auswirkungen</a:t>
            </a:r>
            <a:endParaRPr lang="en-AU" sz="1400" b="1" dirty="0">
              <a:latin typeface="Arial"/>
            </a:endParaRPr>
          </a:p>
          <a:p>
            <a:pPr algn="ctr" defTabSz="914126">
              <a:lnSpc>
                <a:spcPct val="90000"/>
              </a:lnSpc>
              <a:spcBef>
                <a:spcPts val="300"/>
              </a:spcBef>
            </a:pPr>
            <a:endParaRPr lang="en-AU" sz="1400" b="1" cap="all" dirty="0">
              <a:latin typeface="Arial"/>
            </a:endParaRPr>
          </a:p>
        </p:txBody>
      </p:sp>
      <p:graphicFrame>
        <p:nvGraphicFramePr>
          <p:cNvPr id="14" name="Diagramm 13">
            <a:extLst>
              <a:ext uri="{FF2B5EF4-FFF2-40B4-BE49-F238E27FC236}">
                <a16:creationId xmlns:a16="http://schemas.microsoft.com/office/drawing/2014/main" id="{CF183177-C262-4041-A668-ED04C0EFE5B3}"/>
              </a:ext>
            </a:extLst>
          </p:cNvPr>
          <p:cNvGraphicFramePr/>
          <p:nvPr>
            <p:extLst>
              <p:ext uri="{D42A27DB-BD31-4B8C-83A1-F6EECF244321}">
                <p14:modId xmlns:p14="http://schemas.microsoft.com/office/powerpoint/2010/main" val="3782553910"/>
              </p:ext>
            </p:extLst>
          </p:nvPr>
        </p:nvGraphicFramePr>
        <p:xfrm>
          <a:off x="6816080" y="2138090"/>
          <a:ext cx="4860540" cy="34151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elle 15">
            <a:extLst>
              <a:ext uri="{FF2B5EF4-FFF2-40B4-BE49-F238E27FC236}">
                <a16:creationId xmlns:a16="http://schemas.microsoft.com/office/drawing/2014/main" id="{8FCD0F0E-BE8F-4F03-8943-B344B72CC511}"/>
              </a:ext>
            </a:extLst>
          </p:cNvPr>
          <p:cNvGraphicFramePr>
            <a:graphicFrameLocks noGrp="1"/>
          </p:cNvGraphicFramePr>
          <p:nvPr>
            <p:extLst>
              <p:ext uri="{D42A27DB-BD31-4B8C-83A1-F6EECF244321}">
                <p14:modId xmlns:p14="http://schemas.microsoft.com/office/powerpoint/2010/main" val="1297850770"/>
              </p:ext>
            </p:extLst>
          </p:nvPr>
        </p:nvGraphicFramePr>
        <p:xfrm>
          <a:off x="5363561" y="2295964"/>
          <a:ext cx="4025983" cy="3113255"/>
        </p:xfrm>
        <a:graphic>
          <a:graphicData uri="http://schemas.openxmlformats.org/drawingml/2006/table">
            <a:tbl>
              <a:tblPr>
                <a:tableStyleId>{5C22544A-7EE6-4342-B048-85BDC9FD1C3A}</a:tableStyleId>
              </a:tblPr>
              <a:tblGrid>
                <a:gridCol w="4025983">
                  <a:extLst>
                    <a:ext uri="{9D8B030D-6E8A-4147-A177-3AD203B41FA5}">
                      <a16:colId xmlns:a16="http://schemas.microsoft.com/office/drawing/2014/main" val="2203894763"/>
                    </a:ext>
                  </a:extLst>
                </a:gridCol>
              </a:tblGrid>
              <a:tr h="622651">
                <a:tc>
                  <a:txBody>
                    <a:bodyPr/>
                    <a:lstStyle/>
                    <a:p>
                      <a:pPr algn="r" fontAlgn="b"/>
                      <a:r>
                        <a:rPr lang="de-DE" sz="1400" b="0" i="0" u="none" strike="noStrike" dirty="0">
                          <a:solidFill>
                            <a:srgbClr val="000000"/>
                          </a:solidFill>
                          <a:effectLst/>
                          <a:latin typeface="+mn-lt"/>
                          <a:cs typeface="Arial" panose="020B0604020202020204" pitchFamily="34" charset="0"/>
                        </a:rPr>
                        <a:t>Innerhalb der </a:t>
                      </a:r>
                      <a:r>
                        <a:rPr lang="de-DE" sz="1400" b="1" i="0" u="none" strike="noStrike" dirty="0">
                          <a:solidFill>
                            <a:srgbClr val="000000"/>
                          </a:solidFill>
                          <a:effectLst/>
                          <a:latin typeface="+mn-lt"/>
                          <a:cs typeface="Arial" panose="020B0604020202020204" pitchFamily="34" charset="0"/>
                        </a:rPr>
                        <a:t>Ausbildung/ Beruf</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9817950"/>
                  </a:ext>
                </a:extLst>
              </a:tr>
              <a:tr h="622651">
                <a:tc>
                  <a:txBody>
                    <a:bodyPr/>
                    <a:lstStyle/>
                    <a:p>
                      <a:pPr algn="r" fontAlgn="b"/>
                      <a:r>
                        <a:rPr lang="de-DE" sz="1400" b="0" i="0" u="none" strike="noStrike" dirty="0">
                          <a:solidFill>
                            <a:srgbClr val="000000"/>
                          </a:solidFill>
                          <a:effectLst/>
                          <a:latin typeface="+mn-lt"/>
                          <a:cs typeface="Arial" panose="020B0604020202020204" pitchFamily="34" charset="0"/>
                        </a:rPr>
                        <a:t>Beim Abschluss von </a:t>
                      </a:r>
                      <a:r>
                        <a:rPr lang="de-DE" sz="1400" b="1" i="0" u="none" strike="noStrike" dirty="0">
                          <a:solidFill>
                            <a:srgbClr val="000000"/>
                          </a:solidFill>
                          <a:effectLst/>
                          <a:latin typeface="+mn-lt"/>
                          <a:cs typeface="Arial" panose="020B0604020202020204" pitchFamily="34" charset="0"/>
                        </a:rPr>
                        <a:t>Versicherungen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4084597"/>
                  </a:ext>
                </a:extLst>
              </a:tr>
              <a:tr h="622651">
                <a:tc>
                  <a:txBody>
                    <a:bodyPr/>
                    <a:lstStyle/>
                    <a:p>
                      <a:pPr algn="r" fontAlgn="b"/>
                      <a:r>
                        <a:rPr lang="de-DE" sz="1400" b="1" i="0" u="none" strike="noStrike" dirty="0">
                          <a:solidFill>
                            <a:srgbClr val="000000"/>
                          </a:solidFill>
                          <a:effectLst/>
                          <a:latin typeface="+mn-lt"/>
                          <a:cs typeface="Arial" panose="020B0604020202020204" pitchFamily="34" charset="0"/>
                        </a:rPr>
                        <a:t>Stress / </a:t>
                      </a:r>
                      <a:r>
                        <a:rPr lang="de-DE" sz="1400" b="0" i="0" u="none" strike="noStrike" dirty="0">
                          <a:solidFill>
                            <a:srgbClr val="000000"/>
                          </a:solidFill>
                          <a:effectLst/>
                          <a:latin typeface="+mn-lt"/>
                          <a:cs typeface="Arial" panose="020B0604020202020204" pitchFamily="34" charset="0"/>
                        </a:rPr>
                        <a:t>Psyche / fühle mich nicht gut behandelt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822332"/>
                  </a:ext>
                </a:extLst>
              </a:tr>
              <a:tr h="62265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400" b="0" i="0" u="none" strike="noStrike" dirty="0">
                          <a:solidFill>
                            <a:srgbClr val="000000"/>
                          </a:solidFill>
                          <a:effectLst/>
                          <a:latin typeface="+mn-lt"/>
                          <a:cs typeface="Arial" panose="020B0604020202020204" pitchFamily="34" charset="0"/>
                        </a:rPr>
                        <a:t>Innerhalb der </a:t>
                      </a:r>
                      <a:r>
                        <a:rPr lang="de-DE" sz="1400" b="1" i="0" u="none" strike="noStrike" dirty="0">
                          <a:solidFill>
                            <a:srgbClr val="000000"/>
                          </a:solidFill>
                          <a:effectLst/>
                          <a:latin typeface="+mn-lt"/>
                          <a:cs typeface="Arial" panose="020B0604020202020204" pitchFamily="34" charset="0"/>
                        </a:rPr>
                        <a:t>Familie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1497631"/>
                  </a:ext>
                </a:extLst>
              </a:tr>
              <a:tr h="622651">
                <a:tc>
                  <a:txBody>
                    <a:bodyPr/>
                    <a:lstStyle/>
                    <a:p>
                      <a:pPr algn="r" fontAlgn="b"/>
                      <a:r>
                        <a:rPr lang="de-DE" sz="1400" b="0" i="0" u="none" strike="noStrike" baseline="0" dirty="0">
                          <a:solidFill>
                            <a:srgbClr val="000000"/>
                          </a:solidFill>
                          <a:latin typeface="+mn-lt"/>
                        </a:rPr>
                        <a:t>Beeinträchtigung im Alltag / kein Führerschein möglich</a:t>
                      </a:r>
                      <a:endParaRPr lang="de-DE" sz="1400" b="0" i="0" u="none" strike="noStrike" dirty="0">
                        <a:solidFill>
                          <a:srgbClr val="000000"/>
                        </a:solidFill>
                        <a:effectLst/>
                        <a:latin typeface="+mn-lt"/>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0668226"/>
                  </a:ext>
                </a:extLst>
              </a:tr>
            </a:tbl>
          </a:graphicData>
        </a:graphic>
      </p:graphicFrame>
      <p:sp>
        <p:nvSpPr>
          <p:cNvPr id="19" name="Textfeld 18">
            <a:extLst>
              <a:ext uri="{FF2B5EF4-FFF2-40B4-BE49-F238E27FC236}">
                <a16:creationId xmlns:a16="http://schemas.microsoft.com/office/drawing/2014/main" id="{3E555A10-F978-44F8-AF07-5ADE66E75CFD}"/>
              </a:ext>
            </a:extLst>
          </p:cNvPr>
          <p:cNvSpPr txBox="1"/>
          <p:nvPr/>
        </p:nvSpPr>
        <p:spPr>
          <a:xfrm>
            <a:off x="983379" y="2876798"/>
            <a:ext cx="3888432" cy="1366528"/>
          </a:xfrm>
          <a:prstGeom prst="rect">
            <a:avLst/>
          </a:prstGeom>
          <a:noFill/>
        </p:spPr>
        <p:txBody>
          <a:bodyPr wrap="square" rtlCol="0">
            <a:spAutoFit/>
          </a:bodyPr>
          <a:lstStyle/>
          <a:p>
            <a:pPr marL="0" marR="0" lvl="0" indent="0" algn="ctr" defTabSz="914126" rtl="0" eaLnBrk="1" fontAlgn="auto" latinLnBrk="0" hangingPunct="1">
              <a:lnSpc>
                <a:spcPct val="90000"/>
              </a:lnSpc>
              <a:spcBef>
                <a:spcPts val="300"/>
              </a:spcBef>
              <a:spcAft>
                <a:spcPts val="0"/>
              </a:spcAft>
              <a:buClrTx/>
              <a:buSzTx/>
              <a:buFontTx/>
              <a:buNone/>
              <a:tabLst/>
              <a:defRPr/>
            </a:pPr>
            <a:r>
              <a:rPr lang="de-DE" dirty="0"/>
              <a:t>Bei</a:t>
            </a:r>
            <a:r>
              <a:rPr lang="de-DE" b="1" dirty="0"/>
              <a:t> 16% </a:t>
            </a:r>
            <a:r>
              <a:rPr lang="de-DE" dirty="0"/>
              <a:t>hat das Ergebnis des/der Gentests zu negativen Auswirkungen im Leben der Patienten geführt </a:t>
            </a:r>
            <a:r>
              <a:rPr kumimoji="0" lang="de-DE" b="0" i="0" u="none" strike="noStrike" kern="1200" cap="all" spc="0" normalizeH="0" baseline="0" noProof="0" dirty="0">
                <a:ln>
                  <a:noFill/>
                </a:ln>
                <a:effectLst/>
                <a:uLnTx/>
                <a:uFillTx/>
                <a:latin typeface="Arial"/>
                <a:ea typeface="+mn-ea"/>
                <a:cs typeface="+mn-cs"/>
              </a:rPr>
              <a:t>(</a:t>
            </a:r>
            <a:r>
              <a:rPr kumimoji="0" lang="de-DE" b="0" i="0" u="none" strike="noStrike" kern="1200" cap="none" spc="0" normalizeH="0" baseline="0" noProof="0" dirty="0">
                <a:ln>
                  <a:noFill/>
                </a:ln>
                <a:effectLst/>
                <a:uLnTx/>
                <a:uFillTx/>
                <a:latin typeface="Arial"/>
                <a:ea typeface="+mn-ea"/>
                <a:cs typeface="+mn-cs"/>
              </a:rPr>
              <a:t>n</a:t>
            </a:r>
            <a:r>
              <a:rPr kumimoji="0" lang="de-DE" b="0" i="0" u="none" strike="noStrike" kern="1200" cap="all" spc="0" normalizeH="0" baseline="0" noProof="0" dirty="0">
                <a:ln>
                  <a:noFill/>
                </a:ln>
                <a:effectLst/>
                <a:uLnTx/>
                <a:uFillTx/>
                <a:latin typeface="Arial"/>
                <a:ea typeface="+mn-ea"/>
                <a:cs typeface="+mn-cs"/>
              </a:rPr>
              <a:t>=25)</a:t>
            </a:r>
          </a:p>
          <a:p>
            <a:pPr algn="ctr"/>
            <a:r>
              <a:rPr lang="de-DE" dirty="0"/>
              <a:t> </a:t>
            </a:r>
          </a:p>
        </p:txBody>
      </p:sp>
      <p:sp>
        <p:nvSpPr>
          <p:cNvPr id="17" name="Pfeil: nach rechts 16">
            <a:extLst>
              <a:ext uri="{FF2B5EF4-FFF2-40B4-BE49-F238E27FC236}">
                <a16:creationId xmlns:a16="http://schemas.microsoft.com/office/drawing/2014/main" id="{EEA9A6A5-7991-414B-A7F6-D82FDF4D9683}"/>
              </a:ext>
            </a:extLst>
          </p:cNvPr>
          <p:cNvSpPr/>
          <p:nvPr/>
        </p:nvSpPr>
        <p:spPr>
          <a:xfrm>
            <a:off x="4986233" y="2936421"/>
            <a:ext cx="549107" cy="218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4">
            <a:extLst>
              <a:ext uri="{FF2B5EF4-FFF2-40B4-BE49-F238E27FC236}">
                <a16:creationId xmlns:a16="http://schemas.microsoft.com/office/drawing/2014/main" id="{4BDC1F53-7796-43BC-8E50-5BC163375ABC}"/>
              </a:ext>
            </a:extLst>
          </p:cNvPr>
          <p:cNvSpPr>
            <a:spLocks noGrp="1"/>
          </p:cNvSpPr>
          <p:nvPr>
            <p:ph type="sldNum" sz="quarter" idx="20"/>
          </p:nvPr>
        </p:nvSpPr>
        <p:spPr/>
        <p:txBody>
          <a:bodyPr/>
          <a:lstStyle/>
          <a:p>
            <a:fld id="{D61AABEC-672F-4B68-B914-690DA978312C}" type="slidenum">
              <a:rPr lang="en-GB" smtClean="0"/>
              <a:pPr/>
              <a:t>42</a:t>
            </a:fld>
            <a:r>
              <a:rPr lang="en-GB"/>
              <a:t> ‒ </a:t>
            </a:r>
            <a:endParaRPr lang="en-GB" dirty="0"/>
          </a:p>
        </p:txBody>
      </p:sp>
    </p:spTree>
    <p:extLst>
      <p:ext uri="{BB962C8B-B14F-4D97-AF65-F5344CB8AC3E}">
        <p14:creationId xmlns:p14="http://schemas.microsoft.com/office/powerpoint/2010/main" val="1890689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21674-F9EA-4A45-B71B-D5FB282A4C9E}"/>
              </a:ext>
            </a:extLst>
          </p:cNvPr>
          <p:cNvSpPr>
            <a:spLocks noGrp="1"/>
          </p:cNvSpPr>
          <p:nvPr>
            <p:ph type="title"/>
          </p:nvPr>
        </p:nvSpPr>
        <p:spPr>
          <a:xfrm>
            <a:off x="404786" y="382816"/>
            <a:ext cx="11382428" cy="1089529"/>
          </a:xfrm>
        </p:spPr>
        <p:txBody>
          <a:bodyPr/>
          <a:lstStyle/>
          <a:p>
            <a:r>
              <a:rPr lang="de-DE" sz="2400" cap="none" dirty="0">
                <a:solidFill>
                  <a:schemeClr val="tx1"/>
                </a:solidFill>
              </a:rPr>
              <a:t>Über 80% der Teilnehmer sind positiv gestimmt bzgl. Gentherapien. Das Alter ist der Hauptgrund für eine Ablehnung einer Gentherapie. Ablehnung häufiger, wenn noch kein Gentest gemacht wurde.</a:t>
            </a:r>
          </a:p>
        </p:txBody>
      </p:sp>
      <p:sp>
        <p:nvSpPr>
          <p:cNvPr id="10" name="Text Placeholder 27">
            <a:extLst>
              <a:ext uri="{FF2B5EF4-FFF2-40B4-BE49-F238E27FC236}">
                <a16:creationId xmlns:a16="http://schemas.microsoft.com/office/drawing/2014/main" id="{52A85758-F945-4AFC-BB03-9C46DCA44128}"/>
              </a:ext>
            </a:extLst>
          </p:cNvPr>
          <p:cNvSpPr txBox="1">
            <a:spLocks/>
          </p:cNvSpPr>
          <p:nvPr/>
        </p:nvSpPr>
        <p:spPr bwMode="gray">
          <a:xfrm>
            <a:off x="434249" y="5671796"/>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n=246</a:t>
            </a:r>
          </a:p>
          <a:p>
            <a:pPr marL="0" indent="0" defTabSz="914126">
              <a:buClr>
                <a:srgbClr val="F8971D"/>
              </a:buClr>
              <a:tabLst>
                <a:tab pos="173038" algn="r"/>
              </a:tabLst>
            </a:pPr>
            <a:r>
              <a:rPr lang="de-DE" sz="1400" dirty="0">
                <a:solidFill>
                  <a:schemeClr val="tx1"/>
                </a:solidFill>
                <a:latin typeface="Arial"/>
              </a:rPr>
              <a:t>Q29. Würden Sie sich – wenn potenzielle Gentherapien zur Verfügung stünden – behandeln lassen?  Q29A. Warum würden Sie sich nicht – wenn potenzielle Gentherapien zur Verfügung stünden – behandeln lassen? (offene Frage)</a:t>
            </a:r>
            <a:endParaRPr lang="en-AU" sz="1400" dirty="0">
              <a:solidFill>
                <a:schemeClr val="tx1"/>
              </a:solidFill>
              <a:latin typeface="Arial"/>
            </a:endParaRPr>
          </a:p>
        </p:txBody>
      </p:sp>
      <p:sp>
        <p:nvSpPr>
          <p:cNvPr id="39" name="Rectangle 20">
            <a:extLst>
              <a:ext uri="{FF2B5EF4-FFF2-40B4-BE49-F238E27FC236}">
                <a16:creationId xmlns:a16="http://schemas.microsoft.com/office/drawing/2014/main" id="{C381A3AA-C21F-4EDB-AC11-2F355FE9E92A}"/>
              </a:ext>
            </a:extLst>
          </p:cNvPr>
          <p:cNvSpPr/>
          <p:nvPr/>
        </p:nvSpPr>
        <p:spPr bwMode="gray">
          <a:xfrm>
            <a:off x="485787" y="1628775"/>
            <a:ext cx="5133781" cy="3996469"/>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40" name="TextBox 42">
            <a:extLst>
              <a:ext uri="{FF2B5EF4-FFF2-40B4-BE49-F238E27FC236}">
                <a16:creationId xmlns:a16="http://schemas.microsoft.com/office/drawing/2014/main" id="{2A877E33-922D-4D3F-8190-30E210918FE1}"/>
              </a:ext>
            </a:extLst>
          </p:cNvPr>
          <p:cNvSpPr txBox="1"/>
          <p:nvPr/>
        </p:nvSpPr>
        <p:spPr>
          <a:xfrm>
            <a:off x="462618" y="1628800"/>
            <a:ext cx="5156949"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Einstellung gegenüber potenzieller Gentherapie</a:t>
            </a:r>
          </a:p>
        </p:txBody>
      </p:sp>
      <p:sp>
        <p:nvSpPr>
          <p:cNvPr id="41" name="Rectangle 20">
            <a:extLst>
              <a:ext uri="{FF2B5EF4-FFF2-40B4-BE49-F238E27FC236}">
                <a16:creationId xmlns:a16="http://schemas.microsoft.com/office/drawing/2014/main" id="{C3D8B649-3974-4AD9-A087-4068B4D45A90}"/>
              </a:ext>
            </a:extLst>
          </p:cNvPr>
          <p:cNvSpPr/>
          <p:nvPr/>
        </p:nvSpPr>
        <p:spPr bwMode="gray">
          <a:xfrm>
            <a:off x="5735959" y="1628774"/>
            <a:ext cx="6051255" cy="3996470"/>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42" name="TextBox 42">
            <a:extLst>
              <a:ext uri="{FF2B5EF4-FFF2-40B4-BE49-F238E27FC236}">
                <a16:creationId xmlns:a16="http://schemas.microsoft.com/office/drawing/2014/main" id="{DEF07025-A6B3-4985-BCBE-89945F5166A8}"/>
              </a:ext>
            </a:extLst>
          </p:cNvPr>
          <p:cNvSpPr txBox="1"/>
          <p:nvPr/>
        </p:nvSpPr>
        <p:spPr>
          <a:xfrm>
            <a:off x="5735959" y="1628800"/>
            <a:ext cx="6051255"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Gründe gegen eine potenzielle Gentherapie</a:t>
            </a:r>
          </a:p>
          <a:p>
            <a:pPr marL="0" marR="0" lvl="0" indent="0" algn="ctr" defTabSz="914126" rtl="0" eaLnBrk="1" fontAlgn="auto" latinLnBrk="0" hangingPunct="1">
              <a:lnSpc>
                <a:spcPct val="90000"/>
              </a:lnSpc>
              <a:spcBef>
                <a:spcPts val="300"/>
              </a:spcBef>
              <a:spcAft>
                <a:spcPts val="0"/>
              </a:spcAft>
              <a:buClrTx/>
              <a:buSzTx/>
              <a:buFontTx/>
              <a:buNone/>
              <a:tabLst/>
              <a:defRPr/>
            </a:pPr>
            <a:r>
              <a:rPr lang="de-DE" sz="1400" cap="all" dirty="0">
                <a:latin typeface="Arial"/>
              </a:rPr>
              <a:t>(</a:t>
            </a:r>
            <a:r>
              <a:rPr kumimoji="0" lang="de-DE" sz="1400" b="0" i="0" u="none" strike="noStrike" kern="1200" cap="none" spc="0" normalizeH="0" baseline="0" noProof="0" dirty="0">
                <a:ln>
                  <a:noFill/>
                </a:ln>
                <a:effectLst/>
                <a:uLnTx/>
                <a:uFillTx/>
                <a:latin typeface="Arial"/>
                <a:ea typeface="+mn-ea"/>
                <a:cs typeface="+mn-cs"/>
              </a:rPr>
              <a:t>n</a:t>
            </a:r>
            <a:r>
              <a:rPr kumimoji="0" lang="de-DE" sz="1400" b="0" i="0" u="none" strike="noStrike" kern="1200" cap="all" spc="0" normalizeH="0" baseline="0" noProof="0" dirty="0">
                <a:ln>
                  <a:noFill/>
                </a:ln>
                <a:effectLst/>
                <a:uLnTx/>
                <a:uFillTx/>
                <a:latin typeface="Arial"/>
                <a:ea typeface="+mn-ea"/>
                <a:cs typeface="+mn-cs"/>
              </a:rPr>
              <a:t>=28)</a:t>
            </a:r>
          </a:p>
          <a:p>
            <a:pPr algn="ctr" defTabSz="914126">
              <a:lnSpc>
                <a:spcPct val="90000"/>
              </a:lnSpc>
              <a:spcBef>
                <a:spcPts val="1200"/>
              </a:spcBef>
            </a:pPr>
            <a:endParaRPr lang="en-AU" sz="1400" b="1" cap="all" dirty="0">
              <a:latin typeface="Arial"/>
            </a:endParaRPr>
          </a:p>
        </p:txBody>
      </p:sp>
      <p:graphicFrame>
        <p:nvGraphicFramePr>
          <p:cNvPr id="43" name="Diagramm 42">
            <a:extLst>
              <a:ext uri="{FF2B5EF4-FFF2-40B4-BE49-F238E27FC236}">
                <a16:creationId xmlns:a16="http://schemas.microsoft.com/office/drawing/2014/main" id="{99AEDEF5-3DDA-40F6-B63B-9840EFDA450F}"/>
              </a:ext>
            </a:extLst>
          </p:cNvPr>
          <p:cNvGraphicFramePr/>
          <p:nvPr>
            <p:extLst>
              <p:ext uri="{D42A27DB-BD31-4B8C-83A1-F6EECF244321}">
                <p14:modId xmlns:p14="http://schemas.microsoft.com/office/powerpoint/2010/main" val="527726884"/>
              </p:ext>
            </p:extLst>
          </p:nvPr>
        </p:nvGraphicFramePr>
        <p:xfrm>
          <a:off x="6816080" y="2132856"/>
          <a:ext cx="4860540" cy="3491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Tabelle 43">
            <a:extLst>
              <a:ext uri="{FF2B5EF4-FFF2-40B4-BE49-F238E27FC236}">
                <a16:creationId xmlns:a16="http://schemas.microsoft.com/office/drawing/2014/main" id="{49A2B12C-152C-4DB5-B17D-FDE5DC5AE23E}"/>
              </a:ext>
            </a:extLst>
          </p:cNvPr>
          <p:cNvGraphicFramePr>
            <a:graphicFrameLocks noGrp="1"/>
          </p:cNvGraphicFramePr>
          <p:nvPr>
            <p:extLst>
              <p:ext uri="{D42A27DB-BD31-4B8C-83A1-F6EECF244321}">
                <p14:modId xmlns:p14="http://schemas.microsoft.com/office/powerpoint/2010/main" val="2119768956"/>
              </p:ext>
            </p:extLst>
          </p:nvPr>
        </p:nvGraphicFramePr>
        <p:xfrm>
          <a:off x="5346327" y="2308209"/>
          <a:ext cx="4025983" cy="3204000"/>
        </p:xfrm>
        <a:graphic>
          <a:graphicData uri="http://schemas.openxmlformats.org/drawingml/2006/table">
            <a:tbl>
              <a:tblPr>
                <a:tableStyleId>{5C22544A-7EE6-4342-B048-85BDC9FD1C3A}</a:tableStyleId>
              </a:tblPr>
              <a:tblGrid>
                <a:gridCol w="4025983">
                  <a:extLst>
                    <a:ext uri="{9D8B030D-6E8A-4147-A177-3AD203B41FA5}">
                      <a16:colId xmlns:a16="http://schemas.microsoft.com/office/drawing/2014/main" val="2203894763"/>
                    </a:ext>
                  </a:extLst>
                </a:gridCol>
              </a:tblGrid>
              <a:tr h="640800">
                <a:tc>
                  <a:txBody>
                    <a:bodyPr/>
                    <a:lstStyle/>
                    <a:p>
                      <a:pPr algn="r" fontAlgn="b"/>
                      <a:r>
                        <a:rPr lang="de-DE" sz="1400" b="0" i="0" u="none" strike="noStrike" dirty="0">
                          <a:solidFill>
                            <a:srgbClr val="000000"/>
                          </a:solidFill>
                          <a:effectLst/>
                          <a:latin typeface="+mn-lt"/>
                        </a:rPr>
                        <a:t>bin zu alt / ist zu spät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9817950"/>
                  </a:ext>
                </a:extLst>
              </a:tr>
              <a:tr h="640800">
                <a:tc>
                  <a:txBody>
                    <a:bodyPr/>
                    <a:lstStyle/>
                    <a:p>
                      <a:pPr algn="r" fontAlgn="b"/>
                      <a:r>
                        <a:rPr lang="de-DE" sz="1400" b="0" i="0" u="none" strike="noStrike" dirty="0">
                          <a:solidFill>
                            <a:srgbClr val="000000"/>
                          </a:solidFill>
                          <a:effectLst/>
                          <a:latin typeface="+mn-lt"/>
                        </a:rPr>
                        <a:t>kein Leidensdruck / beginnender Verlauf</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4084597"/>
                  </a:ext>
                </a:extLst>
              </a:tr>
              <a:tr h="640800">
                <a:tc>
                  <a:txBody>
                    <a:bodyPr/>
                    <a:lstStyle/>
                    <a:p>
                      <a:pPr algn="r" fontAlgn="b"/>
                      <a:r>
                        <a:rPr lang="de-DE" sz="1400" b="0" i="0" u="none" strike="noStrike" dirty="0">
                          <a:solidFill>
                            <a:srgbClr val="000000"/>
                          </a:solidFill>
                          <a:effectLst/>
                          <a:latin typeface="+mn-lt"/>
                        </a:rPr>
                        <a:t>habe keine Informationen über das Verfahren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822332"/>
                  </a:ext>
                </a:extLst>
              </a:tr>
              <a:tr h="640800">
                <a:tc>
                  <a:txBody>
                    <a:bodyPr/>
                    <a:lstStyle/>
                    <a:p>
                      <a:pPr algn="r" fontAlgn="b"/>
                      <a:r>
                        <a:rPr lang="de-DE" sz="1400" b="0" i="0" u="none" strike="noStrike" dirty="0">
                          <a:solidFill>
                            <a:srgbClr val="000000"/>
                          </a:solidFill>
                          <a:effectLst/>
                          <a:latin typeface="+mn-lt"/>
                        </a:rPr>
                        <a:t>habe kein Restsehvermögen / </a:t>
                      </a:r>
                      <a:br>
                        <a:rPr lang="de-DE" sz="1400" b="0" i="0" u="none" strike="noStrike" dirty="0">
                          <a:solidFill>
                            <a:srgbClr val="000000"/>
                          </a:solidFill>
                          <a:effectLst/>
                          <a:latin typeface="+mn-lt"/>
                        </a:rPr>
                      </a:br>
                      <a:r>
                        <a:rPr lang="de-DE" sz="1400" b="0" i="0" u="none" strike="noStrike" dirty="0">
                          <a:solidFill>
                            <a:srgbClr val="000000"/>
                          </a:solidFill>
                          <a:effectLst/>
                          <a:latin typeface="+mn-lt"/>
                        </a:rPr>
                        <a:t>Forschung ist noch nicht so weit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0668226"/>
                  </a:ext>
                </a:extLst>
              </a:tr>
              <a:tr h="640800">
                <a:tc>
                  <a:txBody>
                    <a:bodyPr/>
                    <a:lstStyle/>
                    <a:p>
                      <a:pPr algn="r" fontAlgn="b"/>
                      <a:r>
                        <a:rPr lang="de-DE" sz="1400" b="0" i="0" u="none" strike="noStrike" dirty="0">
                          <a:solidFill>
                            <a:srgbClr val="000000"/>
                          </a:solidFill>
                          <a:effectLst/>
                          <a:latin typeface="+mn-lt"/>
                        </a:rPr>
                        <a:t>Keine Angabe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0751812"/>
                  </a:ext>
                </a:extLst>
              </a:tr>
            </a:tbl>
          </a:graphicData>
        </a:graphic>
      </p:graphicFrame>
      <p:graphicFrame>
        <p:nvGraphicFramePr>
          <p:cNvPr id="45" name="Chart 13">
            <a:extLst>
              <a:ext uri="{FF2B5EF4-FFF2-40B4-BE49-F238E27FC236}">
                <a16:creationId xmlns:a16="http://schemas.microsoft.com/office/drawing/2014/main" id="{5AFD058D-0DFF-4860-999A-386D5F85D82E}"/>
              </a:ext>
            </a:extLst>
          </p:cNvPr>
          <p:cNvGraphicFramePr>
            <a:graphicFrameLocks/>
          </p:cNvGraphicFramePr>
          <p:nvPr>
            <p:extLst>
              <p:ext uri="{D42A27DB-BD31-4B8C-83A1-F6EECF244321}">
                <p14:modId xmlns:p14="http://schemas.microsoft.com/office/powerpoint/2010/main" val="1791641820"/>
              </p:ext>
            </p:extLst>
          </p:nvPr>
        </p:nvGraphicFramePr>
        <p:xfrm>
          <a:off x="434993" y="2310911"/>
          <a:ext cx="4680521" cy="3205692"/>
        </p:xfrm>
        <a:graphic>
          <a:graphicData uri="http://schemas.openxmlformats.org/drawingml/2006/chart">
            <c:chart xmlns:c="http://schemas.openxmlformats.org/drawingml/2006/chart" xmlns:r="http://schemas.openxmlformats.org/officeDocument/2006/relationships" r:id="rId4"/>
          </a:graphicData>
        </a:graphic>
      </p:graphicFrame>
      <p:sp>
        <p:nvSpPr>
          <p:cNvPr id="20" name="Pfeil: nach rechts 19">
            <a:extLst>
              <a:ext uri="{FF2B5EF4-FFF2-40B4-BE49-F238E27FC236}">
                <a16:creationId xmlns:a16="http://schemas.microsoft.com/office/drawing/2014/main" id="{63A11401-FD60-474F-AA9A-1E799378F30E}"/>
              </a:ext>
            </a:extLst>
          </p:cNvPr>
          <p:cNvSpPr/>
          <p:nvPr/>
        </p:nvSpPr>
        <p:spPr>
          <a:xfrm>
            <a:off x="5423138" y="4146944"/>
            <a:ext cx="549106" cy="21816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liennummernplatzhalter 3">
            <a:extLst>
              <a:ext uri="{FF2B5EF4-FFF2-40B4-BE49-F238E27FC236}">
                <a16:creationId xmlns:a16="http://schemas.microsoft.com/office/drawing/2014/main" id="{9E4C547F-4DD4-4F10-8D87-B86DC70905D3}"/>
              </a:ext>
            </a:extLst>
          </p:cNvPr>
          <p:cNvSpPr>
            <a:spLocks noGrp="1"/>
          </p:cNvSpPr>
          <p:nvPr>
            <p:ph type="sldNum" sz="quarter" idx="20"/>
          </p:nvPr>
        </p:nvSpPr>
        <p:spPr/>
        <p:txBody>
          <a:bodyPr/>
          <a:lstStyle/>
          <a:p>
            <a:fld id="{D61AABEC-672F-4B68-B914-690DA978312C}" type="slidenum">
              <a:rPr lang="en-GB" smtClean="0"/>
              <a:pPr/>
              <a:t>43</a:t>
            </a:fld>
            <a:r>
              <a:rPr lang="en-GB"/>
              <a:t> ‒ </a:t>
            </a:r>
            <a:endParaRPr lang="en-GB" dirty="0"/>
          </a:p>
        </p:txBody>
      </p:sp>
      <p:sp>
        <p:nvSpPr>
          <p:cNvPr id="22" name="Textfeld 21">
            <a:extLst>
              <a:ext uri="{FF2B5EF4-FFF2-40B4-BE49-F238E27FC236}">
                <a16:creationId xmlns:a16="http://schemas.microsoft.com/office/drawing/2014/main" id="{4FF3C9CA-F70F-4CC7-9A60-0648B07CB13A}"/>
              </a:ext>
            </a:extLst>
          </p:cNvPr>
          <p:cNvSpPr txBox="1"/>
          <p:nvPr/>
        </p:nvSpPr>
        <p:spPr>
          <a:xfrm>
            <a:off x="6492044" y="6237312"/>
            <a:ext cx="4772438" cy="523220"/>
          </a:xfrm>
          <a:prstGeom prst="rect">
            <a:avLst/>
          </a:prstGeom>
          <a:noFill/>
        </p:spPr>
        <p:txBody>
          <a:bodyPr wrap="square" rtlCol="0">
            <a:spAutoFit/>
          </a:bodyPr>
          <a:lstStyle/>
          <a:p>
            <a:pPr algn="r"/>
            <a:r>
              <a:rPr lang="de-DE" sz="1400" dirty="0"/>
              <a:t>Hinweis: Icons zeigen an, ob ein Wert in einer Subgruppe signifikant höher ist als Total</a:t>
            </a:r>
          </a:p>
        </p:txBody>
      </p:sp>
      <p:sp>
        <p:nvSpPr>
          <p:cNvPr id="21" name="Rechteck 20">
            <a:extLst>
              <a:ext uri="{FF2B5EF4-FFF2-40B4-BE49-F238E27FC236}">
                <a16:creationId xmlns:a16="http://schemas.microsoft.com/office/drawing/2014/main" id="{F8E95687-4F0C-4C40-BB70-DC7987DE03E5}"/>
              </a:ext>
            </a:extLst>
          </p:cNvPr>
          <p:cNvSpPr/>
          <p:nvPr/>
        </p:nvSpPr>
        <p:spPr>
          <a:xfrm>
            <a:off x="2675620" y="2968290"/>
            <a:ext cx="144016"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feld 22">
            <a:extLst>
              <a:ext uri="{FF2B5EF4-FFF2-40B4-BE49-F238E27FC236}">
                <a16:creationId xmlns:a16="http://schemas.microsoft.com/office/drawing/2014/main" id="{0D8BB5EC-C64D-4AA4-8D59-9B08959DC162}"/>
              </a:ext>
            </a:extLst>
          </p:cNvPr>
          <p:cNvSpPr txBox="1"/>
          <p:nvPr/>
        </p:nvSpPr>
        <p:spPr>
          <a:xfrm>
            <a:off x="2819636" y="2877750"/>
            <a:ext cx="2799930" cy="307777"/>
          </a:xfrm>
          <a:prstGeom prst="rect">
            <a:avLst/>
          </a:prstGeom>
          <a:noFill/>
        </p:spPr>
        <p:txBody>
          <a:bodyPr wrap="square" rtlCol="0">
            <a:spAutoFit/>
          </a:bodyPr>
          <a:lstStyle/>
          <a:p>
            <a:r>
              <a:rPr lang="de-DE" sz="1400" dirty="0"/>
              <a:t>Keine Angabe</a:t>
            </a:r>
          </a:p>
        </p:txBody>
      </p:sp>
      <p:sp>
        <p:nvSpPr>
          <p:cNvPr id="24" name="Rechteck 23">
            <a:extLst>
              <a:ext uri="{FF2B5EF4-FFF2-40B4-BE49-F238E27FC236}">
                <a16:creationId xmlns:a16="http://schemas.microsoft.com/office/drawing/2014/main" id="{454A3C65-5764-404B-957D-5EC26789F6F2}"/>
              </a:ext>
            </a:extLst>
          </p:cNvPr>
          <p:cNvSpPr/>
          <p:nvPr/>
        </p:nvSpPr>
        <p:spPr>
          <a:xfrm>
            <a:off x="2675620" y="3644972"/>
            <a:ext cx="144016" cy="14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feld 24">
            <a:extLst>
              <a:ext uri="{FF2B5EF4-FFF2-40B4-BE49-F238E27FC236}">
                <a16:creationId xmlns:a16="http://schemas.microsoft.com/office/drawing/2014/main" id="{F1C9123D-4E07-43DF-B82E-CEB2C1C210CB}"/>
              </a:ext>
            </a:extLst>
          </p:cNvPr>
          <p:cNvSpPr txBox="1"/>
          <p:nvPr/>
        </p:nvSpPr>
        <p:spPr>
          <a:xfrm>
            <a:off x="2819635" y="3554432"/>
            <a:ext cx="2799931" cy="738664"/>
          </a:xfrm>
          <a:prstGeom prst="rect">
            <a:avLst/>
          </a:prstGeom>
          <a:noFill/>
        </p:spPr>
        <p:txBody>
          <a:bodyPr wrap="square" rtlCol="0">
            <a:spAutoFit/>
          </a:bodyPr>
          <a:lstStyle/>
          <a:p>
            <a:r>
              <a:rPr lang="de-DE" sz="1400" dirty="0"/>
              <a:t>Nein, ich würde mich nicht mit potenziellen Gentherapien behandeln lassen</a:t>
            </a:r>
          </a:p>
        </p:txBody>
      </p:sp>
      <p:sp>
        <p:nvSpPr>
          <p:cNvPr id="26" name="Rechteck 25">
            <a:extLst>
              <a:ext uri="{FF2B5EF4-FFF2-40B4-BE49-F238E27FC236}">
                <a16:creationId xmlns:a16="http://schemas.microsoft.com/office/drawing/2014/main" id="{006F7B6B-59B2-491E-87B1-CF3ACB2ACE0D}"/>
              </a:ext>
            </a:extLst>
          </p:cNvPr>
          <p:cNvSpPr/>
          <p:nvPr/>
        </p:nvSpPr>
        <p:spPr>
          <a:xfrm>
            <a:off x="2675620" y="4437112"/>
            <a:ext cx="144016"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feld 26">
            <a:extLst>
              <a:ext uri="{FF2B5EF4-FFF2-40B4-BE49-F238E27FC236}">
                <a16:creationId xmlns:a16="http://schemas.microsoft.com/office/drawing/2014/main" id="{DFB18C89-80A9-4FA2-88C3-A52789F647D9}"/>
              </a:ext>
            </a:extLst>
          </p:cNvPr>
          <p:cNvSpPr txBox="1"/>
          <p:nvPr/>
        </p:nvSpPr>
        <p:spPr>
          <a:xfrm>
            <a:off x="2819636" y="4346572"/>
            <a:ext cx="2799930" cy="738664"/>
          </a:xfrm>
          <a:prstGeom prst="rect">
            <a:avLst/>
          </a:prstGeom>
          <a:noFill/>
        </p:spPr>
        <p:txBody>
          <a:bodyPr wrap="square" rtlCol="0">
            <a:spAutoFit/>
          </a:bodyPr>
          <a:lstStyle/>
          <a:p>
            <a:r>
              <a:rPr lang="de-DE" sz="1400" dirty="0"/>
              <a:t>Ja, ich würde mich mit potenziellen Gentherapien behandeln lassen</a:t>
            </a:r>
          </a:p>
        </p:txBody>
      </p:sp>
      <p:pic>
        <p:nvPicPr>
          <p:cNvPr id="3" name="Grafik 2">
            <a:extLst>
              <a:ext uri="{FF2B5EF4-FFF2-40B4-BE49-F238E27FC236}">
                <a16:creationId xmlns:a16="http://schemas.microsoft.com/office/drawing/2014/main" id="{DF68A758-77EC-4083-B399-08D684C4AA51}"/>
              </a:ext>
            </a:extLst>
          </p:cNvPr>
          <p:cNvPicPr>
            <a:picLocks noChangeAspect="1"/>
          </p:cNvPicPr>
          <p:nvPr/>
        </p:nvPicPr>
        <p:blipFill>
          <a:blip r:embed="rId5"/>
          <a:stretch>
            <a:fillRect/>
          </a:stretch>
        </p:blipFill>
        <p:spPr>
          <a:xfrm>
            <a:off x="2353719" y="4346572"/>
            <a:ext cx="223230" cy="354257"/>
          </a:xfrm>
          <a:prstGeom prst="rect">
            <a:avLst/>
          </a:prstGeom>
        </p:spPr>
      </p:pic>
      <p:pic>
        <p:nvPicPr>
          <p:cNvPr id="5" name="Grafik 4">
            <a:extLst>
              <a:ext uri="{FF2B5EF4-FFF2-40B4-BE49-F238E27FC236}">
                <a16:creationId xmlns:a16="http://schemas.microsoft.com/office/drawing/2014/main" id="{2E9FA03B-D0DC-4909-A2F0-E07CAE744990}"/>
              </a:ext>
            </a:extLst>
          </p:cNvPr>
          <p:cNvPicPr>
            <a:picLocks noChangeAspect="1"/>
          </p:cNvPicPr>
          <p:nvPr/>
        </p:nvPicPr>
        <p:blipFill>
          <a:blip r:embed="rId6"/>
          <a:stretch>
            <a:fillRect/>
          </a:stretch>
        </p:blipFill>
        <p:spPr>
          <a:xfrm>
            <a:off x="1307469" y="2856281"/>
            <a:ext cx="394418" cy="326414"/>
          </a:xfrm>
          <a:prstGeom prst="rect">
            <a:avLst/>
          </a:prstGeom>
        </p:spPr>
      </p:pic>
    </p:spTree>
    <p:extLst>
      <p:ext uri="{BB962C8B-B14F-4D97-AF65-F5344CB8AC3E}">
        <p14:creationId xmlns:p14="http://schemas.microsoft.com/office/powerpoint/2010/main" val="1791306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0">
            <a:extLst>
              <a:ext uri="{FF2B5EF4-FFF2-40B4-BE49-F238E27FC236}">
                <a16:creationId xmlns:a16="http://schemas.microsoft.com/office/drawing/2014/main" id="{D1E9618C-4227-4170-BC07-DF5FF8720645}"/>
              </a:ext>
            </a:extLst>
          </p:cNvPr>
          <p:cNvSpPr/>
          <p:nvPr/>
        </p:nvSpPr>
        <p:spPr bwMode="gray">
          <a:xfrm>
            <a:off x="8415375" y="1468139"/>
            <a:ext cx="3382479" cy="2235322"/>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graphicFrame>
        <p:nvGraphicFramePr>
          <p:cNvPr id="25" name="Chart 13">
            <a:extLst>
              <a:ext uri="{FF2B5EF4-FFF2-40B4-BE49-F238E27FC236}">
                <a16:creationId xmlns:a16="http://schemas.microsoft.com/office/drawing/2014/main" id="{1C533200-B825-43BA-AD79-84375239123E}"/>
              </a:ext>
            </a:extLst>
          </p:cNvPr>
          <p:cNvGraphicFramePr>
            <a:graphicFrameLocks/>
          </p:cNvGraphicFramePr>
          <p:nvPr>
            <p:extLst>
              <p:ext uri="{D42A27DB-BD31-4B8C-83A1-F6EECF244321}">
                <p14:modId xmlns:p14="http://schemas.microsoft.com/office/powerpoint/2010/main" val="3078022611"/>
              </p:ext>
            </p:extLst>
          </p:nvPr>
        </p:nvGraphicFramePr>
        <p:xfrm>
          <a:off x="8325136" y="1601410"/>
          <a:ext cx="3410750" cy="2113881"/>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0">
            <a:extLst>
              <a:ext uri="{FF2B5EF4-FFF2-40B4-BE49-F238E27FC236}">
                <a16:creationId xmlns:a16="http://schemas.microsoft.com/office/drawing/2014/main" id="{B3CC888C-404C-48B1-B140-B7B765992428}"/>
              </a:ext>
            </a:extLst>
          </p:cNvPr>
          <p:cNvSpPr/>
          <p:nvPr/>
        </p:nvSpPr>
        <p:spPr bwMode="gray">
          <a:xfrm>
            <a:off x="8415703" y="3805015"/>
            <a:ext cx="3382479" cy="1676212"/>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16" name="Rectangle 20">
            <a:extLst>
              <a:ext uri="{FF2B5EF4-FFF2-40B4-BE49-F238E27FC236}">
                <a16:creationId xmlns:a16="http://schemas.microsoft.com/office/drawing/2014/main" id="{C16B33B9-2A55-4DF8-99B4-066806CC4343}"/>
              </a:ext>
            </a:extLst>
          </p:cNvPr>
          <p:cNvSpPr/>
          <p:nvPr/>
        </p:nvSpPr>
        <p:spPr bwMode="gray">
          <a:xfrm>
            <a:off x="4058891" y="1479970"/>
            <a:ext cx="4269357" cy="2235322"/>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12" name="Rectangle 20">
            <a:extLst>
              <a:ext uri="{FF2B5EF4-FFF2-40B4-BE49-F238E27FC236}">
                <a16:creationId xmlns:a16="http://schemas.microsoft.com/office/drawing/2014/main" id="{FE6CA50E-7ABD-42BA-8543-1E78F4CC3443}"/>
              </a:ext>
            </a:extLst>
          </p:cNvPr>
          <p:cNvSpPr/>
          <p:nvPr/>
        </p:nvSpPr>
        <p:spPr bwMode="gray">
          <a:xfrm>
            <a:off x="465299" y="1479968"/>
            <a:ext cx="3506465" cy="4001260"/>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4" name="Foliennummernplatzhalter 3">
            <a:extLst>
              <a:ext uri="{FF2B5EF4-FFF2-40B4-BE49-F238E27FC236}">
                <a16:creationId xmlns:a16="http://schemas.microsoft.com/office/drawing/2014/main" id="{7384DBCD-D2D8-4588-972C-B23F597B0C52}"/>
              </a:ext>
            </a:extLst>
          </p:cNvPr>
          <p:cNvSpPr>
            <a:spLocks noGrp="1"/>
          </p:cNvSpPr>
          <p:nvPr>
            <p:ph type="sldNum" sz="quarter" idx="18"/>
          </p:nvPr>
        </p:nvSpPr>
        <p:spPr/>
        <p:txBody>
          <a:bodyPr/>
          <a:lstStyle/>
          <a:p>
            <a:fld id="{D61AABEC-672F-4B68-B914-690DA978312C}" type="slidenum">
              <a:rPr lang="en-GB" smtClean="0"/>
              <a:pPr/>
              <a:t>44</a:t>
            </a:fld>
            <a:r>
              <a:rPr lang="en-GB"/>
              <a:t> ‒ </a:t>
            </a:r>
            <a:endParaRPr lang="en-GB" dirty="0"/>
          </a:p>
        </p:txBody>
      </p:sp>
      <p:sp>
        <p:nvSpPr>
          <p:cNvPr id="5" name="Titel 4">
            <a:extLst>
              <a:ext uri="{FF2B5EF4-FFF2-40B4-BE49-F238E27FC236}">
                <a16:creationId xmlns:a16="http://schemas.microsoft.com/office/drawing/2014/main" id="{E5554120-68C1-455C-8C62-DDB725FED883}"/>
              </a:ext>
            </a:extLst>
          </p:cNvPr>
          <p:cNvSpPr>
            <a:spLocks noGrp="1"/>
          </p:cNvSpPr>
          <p:nvPr>
            <p:ph type="title"/>
          </p:nvPr>
        </p:nvSpPr>
        <p:spPr>
          <a:xfrm>
            <a:off x="404786" y="382816"/>
            <a:ext cx="11382428" cy="1089529"/>
          </a:xfrm>
        </p:spPr>
        <p:txBody>
          <a:bodyPr/>
          <a:lstStyle/>
          <a:p>
            <a:r>
              <a:rPr lang="de-DE" sz="2400" cap="none" dirty="0">
                <a:solidFill>
                  <a:schemeClr val="tx1"/>
                </a:solidFill>
              </a:rPr>
              <a:t>Nur n=9 Patienten hatten Probleme bei der Kostenerstattung des Gentests. Die meisten haben daraufhin den Gentest selbstgezahlt und keinen Widerspruch eingelegt.</a:t>
            </a:r>
          </a:p>
        </p:txBody>
      </p:sp>
      <p:graphicFrame>
        <p:nvGraphicFramePr>
          <p:cNvPr id="9" name="Chart 13">
            <a:extLst>
              <a:ext uri="{FF2B5EF4-FFF2-40B4-BE49-F238E27FC236}">
                <a16:creationId xmlns:a16="http://schemas.microsoft.com/office/drawing/2014/main" id="{A2714484-14DB-4C3A-8F26-D370AED145BC}"/>
              </a:ext>
            </a:extLst>
          </p:cNvPr>
          <p:cNvGraphicFramePr>
            <a:graphicFrameLocks/>
          </p:cNvGraphicFramePr>
          <p:nvPr>
            <p:extLst>
              <p:ext uri="{D42A27DB-BD31-4B8C-83A1-F6EECF244321}">
                <p14:modId xmlns:p14="http://schemas.microsoft.com/office/powerpoint/2010/main" val="722482258"/>
              </p:ext>
            </p:extLst>
          </p:nvPr>
        </p:nvGraphicFramePr>
        <p:xfrm>
          <a:off x="549973" y="1926132"/>
          <a:ext cx="3397225" cy="313234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27">
            <a:extLst>
              <a:ext uri="{FF2B5EF4-FFF2-40B4-BE49-F238E27FC236}">
                <a16:creationId xmlns:a16="http://schemas.microsoft.com/office/drawing/2014/main" id="{BA12B2A6-2D0B-4BC8-BB01-F14CADA9D0EF}"/>
              </a:ext>
            </a:extLst>
          </p:cNvPr>
          <p:cNvSpPr txBox="1">
            <a:spLocks/>
          </p:cNvSpPr>
          <p:nvPr/>
        </p:nvSpPr>
        <p:spPr bwMode="gray">
          <a:xfrm>
            <a:off x="394738" y="5683630"/>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r>
              <a:rPr lang="en-AU" sz="1400" dirty="0">
                <a:solidFill>
                  <a:schemeClr val="tx1"/>
                </a:solidFill>
                <a:latin typeface="Arial"/>
              </a:rPr>
              <a:t>Basis: Alle </a:t>
            </a:r>
            <a:r>
              <a:rPr lang="en-AU" sz="1400" dirty="0" err="1">
                <a:solidFill>
                  <a:schemeClr val="tx1"/>
                </a:solidFill>
                <a:latin typeface="Arial"/>
              </a:rPr>
              <a:t>Patienten</a:t>
            </a:r>
            <a:r>
              <a:rPr lang="en-AU" sz="1400" dirty="0">
                <a:solidFill>
                  <a:schemeClr val="tx1"/>
                </a:solidFill>
                <a:latin typeface="Arial"/>
              </a:rPr>
              <a:t>, die </a:t>
            </a:r>
            <a:r>
              <a:rPr lang="en-AU" sz="1400" dirty="0" err="1">
                <a:solidFill>
                  <a:schemeClr val="tx1"/>
                </a:solidFill>
                <a:latin typeface="Arial"/>
              </a:rPr>
              <a:t>bereits</a:t>
            </a:r>
            <a:r>
              <a:rPr lang="en-AU" sz="1400" dirty="0">
                <a:solidFill>
                  <a:schemeClr val="tx1"/>
                </a:solidFill>
                <a:latin typeface="Arial"/>
              </a:rPr>
              <a:t> </a:t>
            </a:r>
            <a:r>
              <a:rPr lang="en-AU" sz="1400" dirty="0" err="1">
                <a:solidFill>
                  <a:schemeClr val="tx1"/>
                </a:solidFill>
                <a:latin typeface="Arial"/>
              </a:rPr>
              <a:t>einen</a:t>
            </a:r>
            <a:r>
              <a:rPr lang="en-AU" sz="1400" dirty="0">
                <a:solidFill>
                  <a:schemeClr val="tx1"/>
                </a:solidFill>
                <a:latin typeface="Arial"/>
              </a:rPr>
              <a:t> </a:t>
            </a:r>
            <a:r>
              <a:rPr lang="en-AU" sz="1400" dirty="0" err="1">
                <a:solidFill>
                  <a:schemeClr val="tx1"/>
                </a:solidFill>
                <a:latin typeface="Arial"/>
              </a:rPr>
              <a:t>Gentest</a:t>
            </a:r>
            <a:r>
              <a:rPr lang="en-AU" sz="1400" dirty="0">
                <a:solidFill>
                  <a:schemeClr val="tx1"/>
                </a:solidFill>
                <a:latin typeface="Arial"/>
              </a:rPr>
              <a:t> </a:t>
            </a:r>
            <a:r>
              <a:rPr lang="en-AU" sz="1400" dirty="0" err="1">
                <a:solidFill>
                  <a:schemeClr val="tx1"/>
                </a:solidFill>
                <a:latin typeface="Arial"/>
              </a:rPr>
              <a:t>veranlasst</a:t>
            </a:r>
            <a:r>
              <a:rPr lang="en-AU" sz="1400" dirty="0">
                <a:solidFill>
                  <a:schemeClr val="tx1"/>
                </a:solidFill>
                <a:latin typeface="Arial"/>
              </a:rPr>
              <a:t> </a:t>
            </a:r>
            <a:r>
              <a:rPr lang="en-AU" sz="1400" dirty="0" err="1">
                <a:solidFill>
                  <a:schemeClr val="tx1"/>
                </a:solidFill>
                <a:latin typeface="Arial"/>
              </a:rPr>
              <a:t>haben</a:t>
            </a:r>
            <a:r>
              <a:rPr lang="en-AU" sz="1400" dirty="0">
                <a:solidFill>
                  <a:schemeClr val="tx1"/>
                </a:solidFill>
                <a:latin typeface="Arial"/>
              </a:rPr>
              <a:t>, n=156 Q30. (</a:t>
            </a:r>
            <a:r>
              <a:rPr lang="en-AU" sz="1400" dirty="0" err="1">
                <a:solidFill>
                  <a:schemeClr val="tx1"/>
                </a:solidFill>
                <a:latin typeface="Arial"/>
              </a:rPr>
              <a:t>siehe</a:t>
            </a:r>
            <a:r>
              <a:rPr lang="en-AU" sz="1400" dirty="0">
                <a:solidFill>
                  <a:schemeClr val="tx1"/>
                </a:solidFill>
                <a:latin typeface="Arial"/>
              </a:rPr>
              <a:t> </a:t>
            </a:r>
            <a:r>
              <a:rPr lang="en-AU" sz="1400" dirty="0" err="1">
                <a:solidFill>
                  <a:schemeClr val="tx1"/>
                </a:solidFill>
                <a:latin typeface="Arial"/>
              </a:rPr>
              <a:t>Notizen</a:t>
            </a:r>
            <a:r>
              <a:rPr lang="en-AU" sz="1400" dirty="0">
                <a:solidFill>
                  <a:schemeClr val="tx1"/>
                </a:solidFill>
                <a:latin typeface="Arial"/>
              </a:rPr>
              <a:t>)</a:t>
            </a:r>
            <a:endParaRPr lang="de-DE" sz="1400" dirty="0">
              <a:solidFill>
                <a:schemeClr val="tx1"/>
              </a:solidFill>
              <a:latin typeface="Arial"/>
            </a:endParaRPr>
          </a:p>
          <a:p>
            <a:pPr marL="0" indent="0" defTabSz="914126">
              <a:buClr>
                <a:srgbClr val="F8971D"/>
              </a:buClr>
              <a:tabLst>
                <a:tab pos="173038" algn="r"/>
              </a:tabLst>
            </a:pPr>
            <a:r>
              <a:rPr lang="de-DE" sz="1400" dirty="0">
                <a:solidFill>
                  <a:schemeClr val="tx1"/>
                </a:solidFill>
                <a:latin typeface="Arial"/>
              </a:rPr>
              <a:t>Basis: Alle Patienten, bei denen der Gentest nicht erstattet wurde, n=9. Q31. Q32. Q33. </a:t>
            </a:r>
          </a:p>
          <a:p>
            <a:pPr marL="0" indent="0" defTabSz="914126">
              <a:buClr>
                <a:srgbClr val="F8971D"/>
              </a:buClr>
              <a:tabLst>
                <a:tab pos="173038" algn="r"/>
              </a:tabLst>
            </a:pPr>
            <a:r>
              <a:rPr lang="de-DE" sz="1400" dirty="0">
                <a:solidFill>
                  <a:schemeClr val="tx1"/>
                </a:solidFill>
                <a:latin typeface="Arial"/>
              </a:rPr>
              <a:t>Basis: Alle Patienten, die Widerspruch eingelegt haben, n=1. Q34. </a:t>
            </a:r>
            <a:endParaRPr lang="en-AU" sz="1400" dirty="0">
              <a:solidFill>
                <a:schemeClr val="tx1"/>
              </a:solidFill>
              <a:latin typeface="Arial"/>
            </a:endParaRPr>
          </a:p>
        </p:txBody>
      </p:sp>
      <p:graphicFrame>
        <p:nvGraphicFramePr>
          <p:cNvPr id="13" name="Diagramm 12">
            <a:extLst>
              <a:ext uri="{FF2B5EF4-FFF2-40B4-BE49-F238E27FC236}">
                <a16:creationId xmlns:a16="http://schemas.microsoft.com/office/drawing/2014/main" id="{4A3FF589-111D-4B7D-A7F8-68CF1F69F6C4}"/>
              </a:ext>
            </a:extLst>
          </p:cNvPr>
          <p:cNvGraphicFramePr/>
          <p:nvPr>
            <p:extLst>
              <p:ext uri="{D42A27DB-BD31-4B8C-83A1-F6EECF244321}">
                <p14:modId xmlns:p14="http://schemas.microsoft.com/office/powerpoint/2010/main" val="3733937873"/>
              </p:ext>
            </p:extLst>
          </p:nvPr>
        </p:nvGraphicFramePr>
        <p:xfrm>
          <a:off x="4015856" y="2015249"/>
          <a:ext cx="5248496" cy="182811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42">
            <a:extLst>
              <a:ext uri="{FF2B5EF4-FFF2-40B4-BE49-F238E27FC236}">
                <a16:creationId xmlns:a16="http://schemas.microsoft.com/office/drawing/2014/main" id="{A0C503E3-7A58-4000-B5A6-23E404600068}"/>
              </a:ext>
            </a:extLst>
          </p:cNvPr>
          <p:cNvSpPr txBox="1"/>
          <p:nvPr/>
        </p:nvSpPr>
        <p:spPr>
          <a:xfrm>
            <a:off x="442143" y="1546089"/>
            <a:ext cx="3506466" cy="209507"/>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Kostenerstattung des Gentestes</a:t>
            </a:r>
          </a:p>
        </p:txBody>
      </p:sp>
      <p:sp>
        <p:nvSpPr>
          <p:cNvPr id="17" name="TextBox 42">
            <a:extLst>
              <a:ext uri="{FF2B5EF4-FFF2-40B4-BE49-F238E27FC236}">
                <a16:creationId xmlns:a16="http://schemas.microsoft.com/office/drawing/2014/main" id="{345F12D9-67F8-4D9F-A94E-93CDFF894F76}"/>
              </a:ext>
            </a:extLst>
          </p:cNvPr>
          <p:cNvSpPr txBox="1"/>
          <p:nvPr/>
        </p:nvSpPr>
        <p:spPr>
          <a:xfrm>
            <a:off x="4058890" y="1546089"/>
            <a:ext cx="4269357"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Gründe der Ablehnung des Gentestes</a:t>
            </a:r>
          </a:p>
          <a:p>
            <a:pPr marL="0" marR="0" lvl="0" indent="0" algn="ctr" defTabSz="914126" rtl="0" eaLnBrk="1" fontAlgn="auto" latinLnBrk="0" hangingPunct="1">
              <a:lnSpc>
                <a:spcPct val="90000"/>
              </a:lnSpc>
              <a:spcBef>
                <a:spcPts val="300"/>
              </a:spcBef>
              <a:spcAft>
                <a:spcPts val="0"/>
              </a:spcAft>
              <a:buClrTx/>
              <a:buSzTx/>
              <a:buFontTx/>
              <a:buNone/>
              <a:tabLst/>
              <a:defRPr/>
            </a:pPr>
            <a:r>
              <a:rPr lang="en-AU" sz="1400" b="1" cap="all" dirty="0">
                <a:latin typeface="Arial"/>
              </a:rPr>
              <a:t> </a:t>
            </a:r>
            <a:r>
              <a:rPr kumimoji="0" lang="de-DE" sz="1400" b="0" i="0" u="none" strike="noStrike" kern="1200" cap="all" spc="0" normalizeH="0" baseline="0" noProof="0" dirty="0">
                <a:ln>
                  <a:noFill/>
                </a:ln>
                <a:effectLst/>
                <a:uLnTx/>
                <a:uFillTx/>
                <a:latin typeface="Arial"/>
                <a:ea typeface="+mn-ea"/>
                <a:cs typeface="+mn-cs"/>
              </a:rPr>
              <a:t>(</a:t>
            </a:r>
            <a:r>
              <a:rPr kumimoji="0" lang="de-DE" sz="1400" b="0" i="0" u="none" strike="noStrike" kern="1200" cap="none" spc="0" normalizeH="0" baseline="0" noProof="0" dirty="0">
                <a:ln>
                  <a:noFill/>
                </a:ln>
                <a:effectLst/>
                <a:uLnTx/>
                <a:uFillTx/>
                <a:latin typeface="Arial"/>
                <a:ea typeface="+mn-ea"/>
                <a:cs typeface="+mn-cs"/>
              </a:rPr>
              <a:t>n</a:t>
            </a:r>
            <a:r>
              <a:rPr kumimoji="0" lang="de-DE" sz="1400" b="0" i="0" u="none" strike="noStrike" kern="1200" cap="all" spc="0" normalizeH="0" baseline="0" noProof="0" dirty="0">
                <a:ln>
                  <a:noFill/>
                </a:ln>
                <a:effectLst/>
                <a:uLnTx/>
                <a:uFillTx/>
                <a:latin typeface="Arial"/>
                <a:ea typeface="+mn-ea"/>
                <a:cs typeface="+mn-cs"/>
              </a:rPr>
              <a:t>=9)</a:t>
            </a:r>
          </a:p>
          <a:p>
            <a:pPr algn="ctr" defTabSz="914126">
              <a:lnSpc>
                <a:spcPct val="90000"/>
              </a:lnSpc>
              <a:spcBef>
                <a:spcPts val="1200"/>
              </a:spcBef>
            </a:pPr>
            <a:endParaRPr lang="de-DE" sz="1400" cap="all" dirty="0">
              <a:latin typeface="Arial"/>
            </a:endParaRPr>
          </a:p>
          <a:p>
            <a:pPr algn="ctr" defTabSz="914126">
              <a:lnSpc>
                <a:spcPct val="90000"/>
              </a:lnSpc>
              <a:spcBef>
                <a:spcPts val="1200"/>
              </a:spcBef>
            </a:pPr>
            <a:endParaRPr lang="en-AU" sz="1400" b="1" cap="all" dirty="0">
              <a:latin typeface="Arial"/>
            </a:endParaRPr>
          </a:p>
        </p:txBody>
      </p:sp>
      <p:sp>
        <p:nvSpPr>
          <p:cNvPr id="18" name="Rectangle 20">
            <a:extLst>
              <a:ext uri="{FF2B5EF4-FFF2-40B4-BE49-F238E27FC236}">
                <a16:creationId xmlns:a16="http://schemas.microsoft.com/office/drawing/2014/main" id="{61D426A3-0377-47AC-A44C-527A5C448CA0}"/>
              </a:ext>
            </a:extLst>
          </p:cNvPr>
          <p:cNvSpPr/>
          <p:nvPr/>
        </p:nvSpPr>
        <p:spPr bwMode="gray">
          <a:xfrm>
            <a:off x="4040603" y="3816845"/>
            <a:ext cx="4287645" cy="1664383"/>
          </a:xfrm>
          <a:prstGeom prst="rect">
            <a:avLst/>
          </a:prstGeom>
          <a:solidFill>
            <a:schemeClr val="bg1">
              <a:lumMod val="95000"/>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spcBef>
                <a:spcPts val="300"/>
              </a:spcBef>
            </a:pPr>
            <a:endParaRPr lang="en-AU" sz="1600" dirty="0">
              <a:solidFill>
                <a:srgbClr val="064B8D"/>
              </a:solidFill>
              <a:latin typeface="Arial" pitchFamily="34" charset="0"/>
              <a:cs typeface="Arial" pitchFamily="34" charset="0"/>
            </a:endParaRPr>
          </a:p>
        </p:txBody>
      </p:sp>
      <p:sp>
        <p:nvSpPr>
          <p:cNvPr id="20" name="TextBox 42">
            <a:extLst>
              <a:ext uri="{FF2B5EF4-FFF2-40B4-BE49-F238E27FC236}">
                <a16:creationId xmlns:a16="http://schemas.microsoft.com/office/drawing/2014/main" id="{38359465-4C18-468B-96CE-0367C433AB8A}"/>
              </a:ext>
            </a:extLst>
          </p:cNvPr>
          <p:cNvSpPr txBox="1"/>
          <p:nvPr/>
        </p:nvSpPr>
        <p:spPr>
          <a:xfrm>
            <a:off x="4029826" y="3879832"/>
            <a:ext cx="4269357"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Selbstzahlung des Gentestes bei Ablehnung</a:t>
            </a:r>
          </a:p>
          <a:p>
            <a:pPr algn="ctr" defTabSz="914126">
              <a:lnSpc>
                <a:spcPct val="90000"/>
              </a:lnSpc>
              <a:spcBef>
                <a:spcPts val="300"/>
              </a:spcBef>
            </a:pPr>
            <a:r>
              <a:rPr lang="de-DE" sz="1400" cap="all" dirty="0">
                <a:latin typeface="Arial"/>
              </a:rPr>
              <a:t>(</a:t>
            </a:r>
            <a:r>
              <a:rPr lang="de-DE" sz="1400" dirty="0">
                <a:latin typeface="Arial"/>
              </a:rPr>
              <a:t>n</a:t>
            </a:r>
            <a:r>
              <a:rPr lang="de-DE" sz="1400" cap="all" dirty="0">
                <a:latin typeface="Arial"/>
              </a:rPr>
              <a:t>=9)</a:t>
            </a:r>
          </a:p>
        </p:txBody>
      </p:sp>
      <p:sp>
        <p:nvSpPr>
          <p:cNvPr id="21" name="Textfeld 20">
            <a:extLst>
              <a:ext uri="{FF2B5EF4-FFF2-40B4-BE49-F238E27FC236}">
                <a16:creationId xmlns:a16="http://schemas.microsoft.com/office/drawing/2014/main" id="{CC39DDBD-6527-4EB5-B2D4-7C46FE9B9274}"/>
              </a:ext>
            </a:extLst>
          </p:cNvPr>
          <p:cNvSpPr txBox="1"/>
          <p:nvPr/>
        </p:nvSpPr>
        <p:spPr>
          <a:xfrm>
            <a:off x="4441886" y="4467572"/>
            <a:ext cx="3506465" cy="861774"/>
          </a:xfrm>
          <a:prstGeom prst="rect">
            <a:avLst/>
          </a:prstGeom>
          <a:noFill/>
        </p:spPr>
        <p:txBody>
          <a:bodyPr wrap="square" rtlCol="0">
            <a:spAutoFit/>
          </a:bodyPr>
          <a:lstStyle/>
          <a:p>
            <a:r>
              <a:rPr lang="de-DE" b="1" dirty="0"/>
              <a:t>n=6 von 9 </a:t>
            </a:r>
            <a:r>
              <a:rPr lang="de-DE" sz="1600" dirty="0"/>
              <a:t>haben den Gentest bei Ablehnung der Kostenerstattung </a:t>
            </a:r>
            <a:r>
              <a:rPr lang="de-DE" sz="1600" b="1" dirty="0"/>
              <a:t>selbst gezahlt </a:t>
            </a:r>
            <a:endParaRPr lang="de-DE" b="1" dirty="0"/>
          </a:p>
        </p:txBody>
      </p:sp>
      <p:sp>
        <p:nvSpPr>
          <p:cNvPr id="24" name="TextBox 42">
            <a:extLst>
              <a:ext uri="{FF2B5EF4-FFF2-40B4-BE49-F238E27FC236}">
                <a16:creationId xmlns:a16="http://schemas.microsoft.com/office/drawing/2014/main" id="{6949120E-E6F1-49D3-A249-382E4BB04052}"/>
              </a:ext>
            </a:extLst>
          </p:cNvPr>
          <p:cNvSpPr txBox="1"/>
          <p:nvPr/>
        </p:nvSpPr>
        <p:spPr>
          <a:xfrm>
            <a:off x="8415375" y="1546089"/>
            <a:ext cx="3364436"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Eingereichter Widerspruch</a:t>
            </a:r>
          </a:p>
          <a:p>
            <a:pPr marL="0" marR="0" lvl="0" indent="0" algn="ctr" defTabSz="914126" rtl="0" eaLnBrk="1" fontAlgn="auto" latinLnBrk="0" hangingPunct="1">
              <a:lnSpc>
                <a:spcPct val="90000"/>
              </a:lnSpc>
              <a:spcBef>
                <a:spcPts val="300"/>
              </a:spcBef>
              <a:spcAft>
                <a:spcPts val="0"/>
              </a:spcAft>
              <a:buClrTx/>
              <a:buSzTx/>
              <a:buFontTx/>
              <a:buNone/>
              <a:tabLst/>
              <a:defRPr/>
            </a:pPr>
            <a:r>
              <a:rPr lang="en-AU" sz="1400" b="1" cap="all" dirty="0">
                <a:latin typeface="Arial"/>
              </a:rPr>
              <a:t> </a:t>
            </a:r>
            <a:r>
              <a:rPr kumimoji="0" lang="de-DE" sz="1400" b="0" i="0" u="none" strike="noStrike" kern="1200" cap="all" spc="0" normalizeH="0" baseline="0" noProof="0" dirty="0">
                <a:ln>
                  <a:noFill/>
                </a:ln>
                <a:effectLst/>
                <a:uLnTx/>
                <a:uFillTx/>
                <a:latin typeface="Arial"/>
                <a:ea typeface="+mn-ea"/>
                <a:cs typeface="+mn-cs"/>
              </a:rPr>
              <a:t>(</a:t>
            </a:r>
            <a:r>
              <a:rPr kumimoji="0" lang="de-DE" sz="1400" b="0" i="0" u="none" strike="noStrike" kern="1200" cap="none" spc="0" normalizeH="0" baseline="0" noProof="0" dirty="0">
                <a:ln>
                  <a:noFill/>
                </a:ln>
                <a:effectLst/>
                <a:uLnTx/>
                <a:uFillTx/>
                <a:latin typeface="Arial"/>
                <a:ea typeface="+mn-ea"/>
                <a:cs typeface="+mn-cs"/>
              </a:rPr>
              <a:t>n</a:t>
            </a:r>
            <a:r>
              <a:rPr kumimoji="0" lang="de-DE" sz="1400" b="0" i="0" u="none" strike="noStrike" kern="1200" cap="all" spc="0" normalizeH="0" baseline="0" noProof="0" dirty="0">
                <a:ln>
                  <a:noFill/>
                </a:ln>
                <a:effectLst/>
                <a:uLnTx/>
                <a:uFillTx/>
                <a:latin typeface="Arial"/>
                <a:ea typeface="+mn-ea"/>
                <a:cs typeface="+mn-cs"/>
              </a:rPr>
              <a:t>=9)</a:t>
            </a:r>
            <a:endParaRPr lang="en-AU" sz="1400" b="1" cap="all" dirty="0">
              <a:latin typeface="Arial"/>
            </a:endParaRPr>
          </a:p>
        </p:txBody>
      </p:sp>
      <p:sp>
        <p:nvSpPr>
          <p:cNvPr id="29" name="TextBox 42">
            <a:extLst>
              <a:ext uri="{FF2B5EF4-FFF2-40B4-BE49-F238E27FC236}">
                <a16:creationId xmlns:a16="http://schemas.microsoft.com/office/drawing/2014/main" id="{5349BFF5-8200-4AFC-8B54-20F4B3F08D2C}"/>
              </a:ext>
            </a:extLst>
          </p:cNvPr>
          <p:cNvSpPr txBox="1"/>
          <p:nvPr/>
        </p:nvSpPr>
        <p:spPr>
          <a:xfrm>
            <a:off x="8413835" y="3899564"/>
            <a:ext cx="3364436" cy="270884"/>
          </a:xfrm>
          <a:prstGeom prst="rect">
            <a:avLst/>
          </a:prstGeom>
          <a:noFill/>
        </p:spPr>
        <p:txBody>
          <a:bodyPr wrap="square" rtlCol="0">
            <a:noAutofit/>
          </a:bodyPr>
          <a:lstStyle/>
          <a:p>
            <a:pPr algn="ctr" defTabSz="914126">
              <a:lnSpc>
                <a:spcPct val="90000"/>
              </a:lnSpc>
              <a:spcBef>
                <a:spcPts val="1200"/>
              </a:spcBef>
            </a:pPr>
            <a:r>
              <a:rPr lang="de-DE" sz="1400" b="1" dirty="0">
                <a:latin typeface="Arial"/>
              </a:rPr>
              <a:t>Unterstützung bei Widerspruch</a:t>
            </a:r>
          </a:p>
          <a:p>
            <a:pPr marL="0" marR="0" lvl="0" indent="0" algn="ctr" defTabSz="914126" rtl="0" eaLnBrk="1" fontAlgn="auto" latinLnBrk="0" hangingPunct="1">
              <a:lnSpc>
                <a:spcPct val="90000"/>
              </a:lnSpc>
              <a:spcBef>
                <a:spcPts val="300"/>
              </a:spcBef>
              <a:spcAft>
                <a:spcPts val="0"/>
              </a:spcAft>
              <a:buClrTx/>
              <a:buSzTx/>
              <a:buFontTx/>
              <a:buNone/>
              <a:tabLst/>
              <a:defRPr/>
            </a:pPr>
            <a:r>
              <a:rPr lang="en-AU" sz="1400" b="1" cap="all" dirty="0">
                <a:latin typeface="Arial"/>
              </a:rPr>
              <a:t> </a:t>
            </a:r>
            <a:r>
              <a:rPr kumimoji="0" lang="de-DE" sz="1400" b="0" i="0" u="none" strike="noStrike" kern="1200" cap="all" spc="0" normalizeH="0" baseline="0" noProof="0" dirty="0">
                <a:ln>
                  <a:noFill/>
                </a:ln>
                <a:effectLst/>
                <a:uLnTx/>
                <a:uFillTx/>
                <a:latin typeface="Arial"/>
                <a:ea typeface="+mn-ea"/>
                <a:cs typeface="+mn-cs"/>
              </a:rPr>
              <a:t>(</a:t>
            </a:r>
            <a:r>
              <a:rPr kumimoji="0" lang="de-DE" sz="1400" b="0" i="0" u="none" strike="noStrike" kern="1200" cap="none" spc="0" normalizeH="0" baseline="0" noProof="0" dirty="0">
                <a:ln>
                  <a:noFill/>
                </a:ln>
                <a:effectLst/>
                <a:uLnTx/>
                <a:uFillTx/>
                <a:latin typeface="Arial"/>
                <a:ea typeface="+mn-ea"/>
                <a:cs typeface="+mn-cs"/>
              </a:rPr>
              <a:t>n</a:t>
            </a:r>
            <a:r>
              <a:rPr kumimoji="0" lang="de-DE" sz="1400" b="0" i="0" u="none" strike="noStrike" kern="1200" cap="all" spc="0" normalizeH="0" baseline="0" noProof="0" dirty="0">
                <a:ln>
                  <a:noFill/>
                </a:ln>
                <a:effectLst/>
                <a:uLnTx/>
                <a:uFillTx/>
                <a:latin typeface="Arial"/>
                <a:ea typeface="+mn-ea"/>
                <a:cs typeface="+mn-cs"/>
              </a:rPr>
              <a:t>=1)</a:t>
            </a:r>
            <a:endParaRPr lang="en-AU" sz="1400" b="1" cap="all" dirty="0">
              <a:latin typeface="Arial"/>
            </a:endParaRPr>
          </a:p>
        </p:txBody>
      </p:sp>
      <p:sp>
        <p:nvSpPr>
          <p:cNvPr id="30" name="Pfeil: nach rechts 29">
            <a:extLst>
              <a:ext uri="{FF2B5EF4-FFF2-40B4-BE49-F238E27FC236}">
                <a16:creationId xmlns:a16="http://schemas.microsoft.com/office/drawing/2014/main" id="{486E3EDD-C70B-4E4A-98A4-056927D2A524}"/>
              </a:ext>
            </a:extLst>
          </p:cNvPr>
          <p:cNvSpPr/>
          <p:nvPr/>
        </p:nvSpPr>
        <p:spPr>
          <a:xfrm>
            <a:off x="3892855" y="3217565"/>
            <a:ext cx="246003" cy="23383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CDD3A9AA-C729-465D-8497-3C932BC22310}"/>
              </a:ext>
            </a:extLst>
          </p:cNvPr>
          <p:cNvSpPr txBox="1"/>
          <p:nvPr/>
        </p:nvSpPr>
        <p:spPr>
          <a:xfrm>
            <a:off x="8738933" y="4467572"/>
            <a:ext cx="3506465" cy="615553"/>
          </a:xfrm>
          <a:prstGeom prst="rect">
            <a:avLst/>
          </a:prstGeom>
          <a:noFill/>
        </p:spPr>
        <p:txBody>
          <a:bodyPr wrap="square" rtlCol="0">
            <a:spAutoFit/>
          </a:bodyPr>
          <a:lstStyle/>
          <a:p>
            <a:r>
              <a:rPr lang="de-DE" b="1" dirty="0"/>
              <a:t>n=1 </a:t>
            </a:r>
            <a:r>
              <a:rPr lang="de-DE" sz="1600" dirty="0"/>
              <a:t>hat ohne Unterstützung Widerspruch eingelegt</a:t>
            </a:r>
            <a:endParaRPr lang="de-DE" b="1" dirty="0"/>
          </a:p>
        </p:txBody>
      </p:sp>
      <p:graphicFrame>
        <p:nvGraphicFramePr>
          <p:cNvPr id="14" name="Tabelle 13">
            <a:extLst>
              <a:ext uri="{FF2B5EF4-FFF2-40B4-BE49-F238E27FC236}">
                <a16:creationId xmlns:a16="http://schemas.microsoft.com/office/drawing/2014/main" id="{03925A83-C55D-4D32-B6B9-50BD6E7E9D69}"/>
              </a:ext>
            </a:extLst>
          </p:cNvPr>
          <p:cNvGraphicFramePr>
            <a:graphicFrameLocks noGrp="1"/>
          </p:cNvGraphicFramePr>
          <p:nvPr>
            <p:extLst>
              <p:ext uri="{D42A27DB-BD31-4B8C-83A1-F6EECF244321}">
                <p14:modId xmlns:p14="http://schemas.microsoft.com/office/powerpoint/2010/main" val="2040905547"/>
              </p:ext>
            </p:extLst>
          </p:nvPr>
        </p:nvGraphicFramePr>
        <p:xfrm>
          <a:off x="4135638" y="2194731"/>
          <a:ext cx="2537455" cy="1109612"/>
        </p:xfrm>
        <a:graphic>
          <a:graphicData uri="http://schemas.openxmlformats.org/drawingml/2006/table">
            <a:tbl>
              <a:tblPr>
                <a:tableStyleId>{5C22544A-7EE6-4342-B048-85BDC9FD1C3A}</a:tableStyleId>
              </a:tblPr>
              <a:tblGrid>
                <a:gridCol w="2537455">
                  <a:extLst>
                    <a:ext uri="{9D8B030D-6E8A-4147-A177-3AD203B41FA5}">
                      <a16:colId xmlns:a16="http://schemas.microsoft.com/office/drawing/2014/main" val="2203894763"/>
                    </a:ext>
                  </a:extLst>
                </a:gridCol>
              </a:tblGrid>
              <a:tr h="572007">
                <a:tc>
                  <a:txBody>
                    <a:bodyPr/>
                    <a:lstStyle/>
                    <a:p>
                      <a:pPr algn="r" rtl="0" fontAlgn="ctr"/>
                      <a:r>
                        <a:rPr lang="de-DE" sz="1400" b="0" i="0" u="none" strike="noStrike" noProof="0" dirty="0">
                          <a:solidFill>
                            <a:srgbClr val="000000"/>
                          </a:solidFill>
                          <a:effectLst/>
                          <a:latin typeface="+mn-lt"/>
                        </a:rPr>
                        <a:t>Keine Therapieoption verfügbar</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9817950"/>
                  </a:ext>
                </a:extLst>
              </a:tr>
              <a:tr h="537605">
                <a:tc>
                  <a:txBody>
                    <a:bodyPr/>
                    <a:lstStyle/>
                    <a:p>
                      <a:pPr algn="r" rtl="0" fontAlgn="ctr"/>
                      <a:r>
                        <a:rPr lang="de-DE" sz="1400" b="0" i="0" u="none" strike="noStrike" noProof="0" dirty="0">
                          <a:solidFill>
                            <a:srgbClr val="000000"/>
                          </a:solidFill>
                          <a:effectLst/>
                          <a:latin typeface="+mn-lt"/>
                        </a:rPr>
                        <a:t>Sonstige Gründe </a:t>
                      </a:r>
                    </a:p>
                  </a:txBody>
                  <a:tcPr marL="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822332"/>
                  </a:ext>
                </a:extLst>
              </a:tr>
            </a:tbl>
          </a:graphicData>
        </a:graphic>
      </p:graphicFrame>
      <p:sp>
        <p:nvSpPr>
          <p:cNvPr id="43" name="Textfeld 42">
            <a:extLst>
              <a:ext uri="{FF2B5EF4-FFF2-40B4-BE49-F238E27FC236}">
                <a16:creationId xmlns:a16="http://schemas.microsoft.com/office/drawing/2014/main" id="{F90EDEAC-06EA-4D19-A838-D708676BE708}"/>
              </a:ext>
            </a:extLst>
          </p:cNvPr>
          <p:cNvSpPr txBox="1"/>
          <p:nvPr/>
        </p:nvSpPr>
        <p:spPr>
          <a:xfrm>
            <a:off x="9480376" y="6013791"/>
            <a:ext cx="1728192" cy="523220"/>
          </a:xfrm>
          <a:prstGeom prst="rect">
            <a:avLst/>
          </a:prstGeom>
          <a:solidFill>
            <a:schemeClr val="tx1"/>
          </a:solidFill>
        </p:spPr>
        <p:txBody>
          <a:bodyPr wrap="square" rtlCol="0">
            <a:spAutoFit/>
          </a:bodyPr>
          <a:lstStyle/>
          <a:p>
            <a:r>
              <a:rPr lang="de-DE" sz="1400" dirty="0">
                <a:solidFill>
                  <a:schemeClr val="bg1"/>
                </a:solidFill>
              </a:rPr>
              <a:t>Achtung: geringe Fallzahlen</a:t>
            </a:r>
          </a:p>
        </p:txBody>
      </p:sp>
      <p:sp>
        <p:nvSpPr>
          <p:cNvPr id="2" name="Sprechblase: rechteckig 1">
            <a:extLst>
              <a:ext uri="{FF2B5EF4-FFF2-40B4-BE49-F238E27FC236}">
                <a16:creationId xmlns:a16="http://schemas.microsoft.com/office/drawing/2014/main" id="{43712D2A-BBA0-426F-B606-E69F661EC199}"/>
              </a:ext>
            </a:extLst>
          </p:cNvPr>
          <p:cNvSpPr/>
          <p:nvPr/>
        </p:nvSpPr>
        <p:spPr>
          <a:xfrm>
            <a:off x="156879" y="3117196"/>
            <a:ext cx="996544" cy="517861"/>
          </a:xfrm>
          <a:prstGeom prst="wedgeRectCallout">
            <a:avLst>
              <a:gd name="adj1" fmla="val 63849"/>
              <a:gd name="adj2" fmla="val 125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1">
            <a:extLst>
              <a:ext uri="{FF2B5EF4-FFF2-40B4-BE49-F238E27FC236}">
                <a16:creationId xmlns:a16="http://schemas.microsoft.com/office/drawing/2014/main" id="{D96D38CC-C266-4349-B9F7-5B814885EDF1}"/>
              </a:ext>
            </a:extLst>
          </p:cNvPr>
          <p:cNvSpPr txBox="1"/>
          <p:nvPr/>
        </p:nvSpPr>
        <p:spPr>
          <a:xfrm>
            <a:off x="139882" y="3148762"/>
            <a:ext cx="1328246" cy="4731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400" dirty="0"/>
              <a:t>79% GKV</a:t>
            </a:r>
          </a:p>
          <a:p>
            <a:r>
              <a:rPr lang="de-DE" sz="1400" dirty="0"/>
              <a:t>12% PKV</a:t>
            </a:r>
          </a:p>
        </p:txBody>
      </p:sp>
      <p:sp>
        <p:nvSpPr>
          <p:cNvPr id="27" name="Sprechblase: rechteckig 26">
            <a:extLst>
              <a:ext uri="{FF2B5EF4-FFF2-40B4-BE49-F238E27FC236}">
                <a16:creationId xmlns:a16="http://schemas.microsoft.com/office/drawing/2014/main" id="{6DFA2FED-D692-459D-A0AA-5146E263333E}"/>
              </a:ext>
            </a:extLst>
          </p:cNvPr>
          <p:cNvSpPr/>
          <p:nvPr/>
        </p:nvSpPr>
        <p:spPr>
          <a:xfrm>
            <a:off x="170698" y="4149664"/>
            <a:ext cx="996544" cy="517861"/>
          </a:xfrm>
          <a:prstGeom prst="wedgeRectCallout">
            <a:avLst>
              <a:gd name="adj1" fmla="val 59443"/>
              <a:gd name="adj2" fmla="val -4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1">
            <a:extLst>
              <a:ext uri="{FF2B5EF4-FFF2-40B4-BE49-F238E27FC236}">
                <a16:creationId xmlns:a16="http://schemas.microsoft.com/office/drawing/2014/main" id="{1D57EED7-2A15-43A1-B4BE-11CC1C58C7C3}"/>
              </a:ext>
            </a:extLst>
          </p:cNvPr>
          <p:cNvSpPr txBox="1"/>
          <p:nvPr/>
        </p:nvSpPr>
        <p:spPr>
          <a:xfrm>
            <a:off x="223295" y="4169319"/>
            <a:ext cx="1328246" cy="4731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400" dirty="0"/>
              <a:t>4% GKV</a:t>
            </a:r>
          </a:p>
          <a:p>
            <a:r>
              <a:rPr lang="de-DE" sz="1400" dirty="0"/>
              <a:t>2% PKV</a:t>
            </a:r>
          </a:p>
        </p:txBody>
      </p:sp>
      <p:sp>
        <p:nvSpPr>
          <p:cNvPr id="31" name="Rechteck 30">
            <a:extLst>
              <a:ext uri="{FF2B5EF4-FFF2-40B4-BE49-F238E27FC236}">
                <a16:creationId xmlns:a16="http://schemas.microsoft.com/office/drawing/2014/main" id="{F42F72B3-900C-4662-B495-BFB8633B2479}"/>
              </a:ext>
            </a:extLst>
          </p:cNvPr>
          <p:cNvSpPr/>
          <p:nvPr/>
        </p:nvSpPr>
        <p:spPr>
          <a:xfrm>
            <a:off x="10096636" y="2126596"/>
            <a:ext cx="144016"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feld 31">
            <a:extLst>
              <a:ext uri="{FF2B5EF4-FFF2-40B4-BE49-F238E27FC236}">
                <a16:creationId xmlns:a16="http://schemas.microsoft.com/office/drawing/2014/main" id="{B08D8B02-5B6D-4CA3-8C76-11607123A5C6}"/>
              </a:ext>
            </a:extLst>
          </p:cNvPr>
          <p:cNvSpPr txBox="1"/>
          <p:nvPr/>
        </p:nvSpPr>
        <p:spPr>
          <a:xfrm>
            <a:off x="10277255" y="2077316"/>
            <a:ext cx="2799930" cy="307777"/>
          </a:xfrm>
          <a:prstGeom prst="rect">
            <a:avLst/>
          </a:prstGeom>
          <a:noFill/>
        </p:spPr>
        <p:txBody>
          <a:bodyPr wrap="square" rtlCol="0">
            <a:spAutoFit/>
          </a:bodyPr>
          <a:lstStyle/>
          <a:p>
            <a:r>
              <a:rPr lang="de-DE" sz="1400" dirty="0"/>
              <a:t>Kein Widerspruch</a:t>
            </a:r>
          </a:p>
        </p:txBody>
      </p:sp>
      <p:sp>
        <p:nvSpPr>
          <p:cNvPr id="33" name="Rechteck 32">
            <a:extLst>
              <a:ext uri="{FF2B5EF4-FFF2-40B4-BE49-F238E27FC236}">
                <a16:creationId xmlns:a16="http://schemas.microsoft.com/office/drawing/2014/main" id="{3942E27A-587E-48F1-869C-F93CACBE24C2}"/>
              </a:ext>
            </a:extLst>
          </p:cNvPr>
          <p:cNvSpPr/>
          <p:nvPr/>
        </p:nvSpPr>
        <p:spPr>
          <a:xfrm>
            <a:off x="10096636" y="2583050"/>
            <a:ext cx="144016" cy="14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feld 33">
            <a:extLst>
              <a:ext uri="{FF2B5EF4-FFF2-40B4-BE49-F238E27FC236}">
                <a16:creationId xmlns:a16="http://schemas.microsoft.com/office/drawing/2014/main" id="{DC0FF118-1D83-417E-89D9-D7F992294642}"/>
              </a:ext>
            </a:extLst>
          </p:cNvPr>
          <p:cNvSpPr txBox="1"/>
          <p:nvPr/>
        </p:nvSpPr>
        <p:spPr>
          <a:xfrm>
            <a:off x="10277254" y="2533770"/>
            <a:ext cx="2799931" cy="307777"/>
          </a:xfrm>
          <a:prstGeom prst="rect">
            <a:avLst/>
          </a:prstGeom>
          <a:noFill/>
        </p:spPr>
        <p:txBody>
          <a:bodyPr wrap="square" rtlCol="0">
            <a:spAutoFit/>
          </a:bodyPr>
          <a:lstStyle/>
          <a:p>
            <a:r>
              <a:rPr lang="de-DE" sz="1400" dirty="0"/>
              <a:t>Ja, ohne Erfolg</a:t>
            </a:r>
          </a:p>
        </p:txBody>
      </p:sp>
      <p:sp>
        <p:nvSpPr>
          <p:cNvPr id="35" name="Textfeld 34">
            <a:extLst>
              <a:ext uri="{FF2B5EF4-FFF2-40B4-BE49-F238E27FC236}">
                <a16:creationId xmlns:a16="http://schemas.microsoft.com/office/drawing/2014/main" id="{14666443-B562-4D80-AC36-D6A1A746227F}"/>
              </a:ext>
            </a:extLst>
          </p:cNvPr>
          <p:cNvSpPr txBox="1"/>
          <p:nvPr/>
        </p:nvSpPr>
        <p:spPr>
          <a:xfrm>
            <a:off x="8638150" y="3012071"/>
            <a:ext cx="311461" cy="307777"/>
          </a:xfrm>
          <a:prstGeom prst="rect">
            <a:avLst/>
          </a:prstGeom>
          <a:noFill/>
        </p:spPr>
        <p:txBody>
          <a:bodyPr wrap="square" rtlCol="0">
            <a:spAutoFit/>
          </a:bodyPr>
          <a:lstStyle/>
          <a:p>
            <a:r>
              <a:rPr lang="de-DE" sz="1400" b="1" dirty="0"/>
              <a:t>0</a:t>
            </a:r>
          </a:p>
        </p:txBody>
      </p:sp>
      <p:sp>
        <p:nvSpPr>
          <p:cNvPr id="36" name="Rechteck 35">
            <a:extLst>
              <a:ext uri="{FF2B5EF4-FFF2-40B4-BE49-F238E27FC236}">
                <a16:creationId xmlns:a16="http://schemas.microsoft.com/office/drawing/2014/main" id="{835EA23A-FE90-48D0-BC65-9394CB5FDB7A}"/>
              </a:ext>
            </a:extLst>
          </p:cNvPr>
          <p:cNvSpPr/>
          <p:nvPr/>
        </p:nvSpPr>
        <p:spPr>
          <a:xfrm>
            <a:off x="10096636" y="3076762"/>
            <a:ext cx="144016"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feld 36">
            <a:extLst>
              <a:ext uri="{FF2B5EF4-FFF2-40B4-BE49-F238E27FC236}">
                <a16:creationId xmlns:a16="http://schemas.microsoft.com/office/drawing/2014/main" id="{7946A641-AACB-4336-BE18-709779D791A1}"/>
              </a:ext>
            </a:extLst>
          </p:cNvPr>
          <p:cNvSpPr txBox="1"/>
          <p:nvPr/>
        </p:nvSpPr>
        <p:spPr>
          <a:xfrm>
            <a:off x="10277255" y="3027482"/>
            <a:ext cx="2799930" cy="307777"/>
          </a:xfrm>
          <a:prstGeom prst="rect">
            <a:avLst/>
          </a:prstGeom>
          <a:noFill/>
        </p:spPr>
        <p:txBody>
          <a:bodyPr wrap="square" rtlCol="0">
            <a:spAutoFit/>
          </a:bodyPr>
          <a:lstStyle/>
          <a:p>
            <a:r>
              <a:rPr lang="de-DE" sz="1400" dirty="0"/>
              <a:t>Ja, mit Erfolg</a:t>
            </a:r>
          </a:p>
        </p:txBody>
      </p:sp>
    </p:spTree>
    <p:extLst>
      <p:ext uri="{BB962C8B-B14F-4D97-AF65-F5344CB8AC3E}">
        <p14:creationId xmlns:p14="http://schemas.microsoft.com/office/powerpoint/2010/main" val="114088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94D2C1D-8518-4ABB-8D73-D801C3228255}"/>
              </a:ext>
            </a:extLst>
          </p:cNvPr>
          <p:cNvSpPr>
            <a:spLocks noGrp="1"/>
          </p:cNvSpPr>
          <p:nvPr>
            <p:ph type="title"/>
          </p:nvPr>
        </p:nvSpPr>
        <p:spPr>
          <a:xfrm>
            <a:off x="459206" y="546021"/>
            <a:ext cx="10065281" cy="889859"/>
          </a:xfrm>
        </p:spPr>
        <p:txBody>
          <a:bodyPr/>
          <a:lstStyle/>
          <a:p>
            <a:r>
              <a:rPr lang="de-DE" sz="3200" cap="none" dirty="0">
                <a:solidFill>
                  <a:schemeClr val="tx1"/>
                </a:solidFill>
              </a:rPr>
              <a:t>Ihr Ipsos Kontakt für diese Studie </a:t>
            </a:r>
            <a:br>
              <a:rPr lang="en-US" sz="3200" cap="none" dirty="0">
                <a:solidFill>
                  <a:schemeClr val="tx1"/>
                </a:solidFill>
              </a:rPr>
            </a:br>
            <a:endParaRPr lang="de-DE" sz="3200" cap="none" dirty="0">
              <a:solidFill>
                <a:schemeClr val="tx1"/>
              </a:solidFill>
            </a:endParaRPr>
          </a:p>
        </p:txBody>
      </p:sp>
      <p:sp>
        <p:nvSpPr>
          <p:cNvPr id="5" name="Foliennummernplatzhalter 4">
            <a:extLst>
              <a:ext uri="{FF2B5EF4-FFF2-40B4-BE49-F238E27FC236}">
                <a16:creationId xmlns:a16="http://schemas.microsoft.com/office/drawing/2014/main" id="{2822B606-981F-4501-B7F8-D60FE5DFE323}"/>
              </a:ext>
            </a:extLst>
          </p:cNvPr>
          <p:cNvSpPr>
            <a:spLocks noGrp="1"/>
          </p:cNvSpPr>
          <p:nvPr>
            <p:ph type="sldNum" sz="quarter" idx="14"/>
          </p:nvPr>
        </p:nvSpPr>
        <p:spPr/>
        <p:txBody>
          <a:bodyPr/>
          <a:lstStyle/>
          <a:p>
            <a:fld id="{D61AABEC-672F-4B68-B914-690DA978312C}" type="slidenum">
              <a:rPr lang="en-GB" smtClean="0"/>
              <a:pPr/>
              <a:t>45</a:t>
            </a:fld>
            <a:r>
              <a:rPr lang="en-GB"/>
              <a:t> ‒ </a:t>
            </a:r>
            <a:endParaRPr lang="en-GB" dirty="0"/>
          </a:p>
        </p:txBody>
      </p:sp>
      <p:grpSp>
        <p:nvGrpSpPr>
          <p:cNvPr id="6" name="Anna Reinbold">
            <a:extLst>
              <a:ext uri="{FF2B5EF4-FFF2-40B4-BE49-F238E27FC236}">
                <a16:creationId xmlns:a16="http://schemas.microsoft.com/office/drawing/2014/main" id="{F49FE38F-E8E9-4E08-A073-A6677B1E7B92}"/>
              </a:ext>
            </a:extLst>
          </p:cNvPr>
          <p:cNvGrpSpPr/>
          <p:nvPr/>
        </p:nvGrpSpPr>
        <p:grpSpPr>
          <a:xfrm>
            <a:off x="1775520" y="1772816"/>
            <a:ext cx="2796988" cy="3619506"/>
            <a:chOff x="4667164" y="1358827"/>
            <a:chExt cx="2796988" cy="3619506"/>
          </a:xfrm>
        </p:grpSpPr>
        <p:grpSp>
          <p:nvGrpSpPr>
            <p:cNvPr id="7" name="Gruppierung 2">
              <a:extLst>
                <a:ext uri="{FF2B5EF4-FFF2-40B4-BE49-F238E27FC236}">
                  <a16:creationId xmlns:a16="http://schemas.microsoft.com/office/drawing/2014/main" id="{E29F7B46-E7CE-439A-B040-9EEECBF0A697}"/>
                </a:ext>
              </a:extLst>
            </p:cNvPr>
            <p:cNvGrpSpPr/>
            <p:nvPr/>
          </p:nvGrpSpPr>
          <p:grpSpPr>
            <a:xfrm>
              <a:off x="4667164" y="2426711"/>
              <a:ext cx="2796988" cy="2551622"/>
              <a:chOff x="486049" y="2552550"/>
              <a:chExt cx="2796988" cy="2551622"/>
            </a:xfrm>
          </p:grpSpPr>
          <p:cxnSp>
            <p:nvCxnSpPr>
              <p:cNvPr id="9" name="Straight Connector 28">
                <a:extLst>
                  <a:ext uri="{FF2B5EF4-FFF2-40B4-BE49-F238E27FC236}">
                    <a16:creationId xmlns:a16="http://schemas.microsoft.com/office/drawing/2014/main" id="{E69D7A6E-23A9-4078-9B90-45DBC4819BB2}"/>
                  </a:ext>
                </a:extLst>
              </p:cNvPr>
              <p:cNvCxnSpPr/>
              <p:nvPr/>
            </p:nvCxnSpPr>
            <p:spPr>
              <a:xfrm>
                <a:off x="1880957" y="2552550"/>
                <a:ext cx="0" cy="896471"/>
              </a:xfrm>
              <a:prstGeom prst="line">
                <a:avLst/>
              </a:prstGeom>
              <a:noFill/>
              <a:ln w="12700">
                <a:solidFill>
                  <a:schemeClr val="tx1"/>
                </a:solidFill>
                <a:prstDash val="sysDot"/>
                <a:round/>
                <a:headEnd type="none"/>
                <a:tailEnd type="oval" w="lg" len="lg"/>
              </a:ln>
              <a:effectLst/>
              <a:extLst>
                <a:ext uri="{909E8E84-426E-40DD-AFC4-6F175D3DCCD1}">
                  <a14:hiddenFill xmlns:a14="http://schemas.microsoft.com/office/drawing/2010/main">
                    <a:noFill/>
                  </a14:hiddenFill>
                </a:ext>
              </a:extLst>
            </p:spPr>
          </p:cxnSp>
          <p:cxnSp>
            <p:nvCxnSpPr>
              <p:cNvPr id="10" name="Straight Connector 21">
                <a:extLst>
                  <a:ext uri="{FF2B5EF4-FFF2-40B4-BE49-F238E27FC236}">
                    <a16:creationId xmlns:a16="http://schemas.microsoft.com/office/drawing/2014/main" id="{8082DAF9-CA86-4998-B926-F6E9538A0348}"/>
                  </a:ext>
                </a:extLst>
              </p:cNvPr>
              <p:cNvCxnSpPr/>
              <p:nvPr/>
            </p:nvCxnSpPr>
            <p:spPr>
              <a:xfrm>
                <a:off x="486049" y="3449020"/>
                <a:ext cx="2796988"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Lst>
            </p:spPr>
          </p:cxnSp>
          <p:sp>
            <p:nvSpPr>
              <p:cNvPr id="11" name="TextBox 15">
                <a:extLst>
                  <a:ext uri="{FF2B5EF4-FFF2-40B4-BE49-F238E27FC236}">
                    <a16:creationId xmlns:a16="http://schemas.microsoft.com/office/drawing/2014/main" id="{7DA96486-5310-4265-A51C-D4B5621F6281}"/>
                  </a:ext>
                </a:extLst>
              </p:cNvPr>
              <p:cNvSpPr txBox="1"/>
              <p:nvPr/>
            </p:nvSpPr>
            <p:spPr>
              <a:xfrm>
                <a:off x="505163" y="3568554"/>
                <a:ext cx="2358155" cy="718210"/>
              </a:xfrm>
              <a:prstGeom prst="rect">
                <a:avLst/>
              </a:prstGeom>
            </p:spPr>
            <p:txBody>
              <a:bodyPr vert="horz" wrap="square" lIns="0" tIns="0" rIns="0" bIns="0" rtlCol="0">
                <a:spAutoFit/>
              </a:bodyPr>
              <a:lstStyle/>
              <a:p>
                <a:pPr marL="6351" defTabSz="1232345"/>
                <a:r>
                  <a:rPr lang="en-GB" b="1" dirty="0"/>
                  <a:t>Anna Reinbold</a:t>
                </a:r>
              </a:p>
              <a:p>
                <a:pPr marL="6351" defTabSz="1232345"/>
                <a:r>
                  <a:rPr lang="en-GB" sz="1400" dirty="0"/>
                  <a:t>Research Executive</a:t>
                </a:r>
              </a:p>
              <a:p>
                <a:pPr marL="6351" defTabSz="1232345"/>
                <a:endParaRPr lang="en-GB" sz="1467" dirty="0"/>
              </a:p>
            </p:txBody>
          </p:sp>
          <p:sp>
            <p:nvSpPr>
              <p:cNvPr id="12" name="Freeform 7">
                <a:extLst>
                  <a:ext uri="{FF2B5EF4-FFF2-40B4-BE49-F238E27FC236}">
                    <a16:creationId xmlns:a16="http://schemas.microsoft.com/office/drawing/2014/main" id="{7739105C-8C1C-4EDC-BC72-F9753EB6C135}"/>
                  </a:ext>
                </a:extLst>
              </p:cNvPr>
              <p:cNvSpPr>
                <a:spLocks/>
              </p:cNvSpPr>
              <p:nvPr/>
            </p:nvSpPr>
            <p:spPr bwMode="black">
              <a:xfrm>
                <a:off x="533567" y="4278323"/>
                <a:ext cx="166915" cy="70063"/>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pPr defTabSz="1232345"/>
                <a:endParaRPr lang="en-GB" sz="2400">
                  <a:solidFill>
                    <a:srgbClr val="222223"/>
                  </a:solidFill>
                </a:endParaRPr>
              </a:p>
            </p:txBody>
          </p:sp>
          <p:sp>
            <p:nvSpPr>
              <p:cNvPr id="13" name="Freeform 8">
                <a:extLst>
                  <a:ext uri="{FF2B5EF4-FFF2-40B4-BE49-F238E27FC236}">
                    <a16:creationId xmlns:a16="http://schemas.microsoft.com/office/drawing/2014/main" id="{A39273EE-5838-45A3-8472-83DDA232F4D4}"/>
                  </a:ext>
                </a:extLst>
              </p:cNvPr>
              <p:cNvSpPr>
                <a:spLocks/>
              </p:cNvSpPr>
              <p:nvPr/>
            </p:nvSpPr>
            <p:spPr bwMode="black">
              <a:xfrm>
                <a:off x="646904" y="4283475"/>
                <a:ext cx="59760" cy="108701"/>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pPr defTabSz="1232345"/>
                <a:endParaRPr lang="en-GB" sz="2400">
                  <a:solidFill>
                    <a:srgbClr val="222223"/>
                  </a:solidFill>
                </a:endParaRPr>
              </a:p>
            </p:txBody>
          </p:sp>
          <p:sp>
            <p:nvSpPr>
              <p:cNvPr id="14" name="Freeform 9">
                <a:extLst>
                  <a:ext uri="{FF2B5EF4-FFF2-40B4-BE49-F238E27FC236}">
                    <a16:creationId xmlns:a16="http://schemas.microsoft.com/office/drawing/2014/main" id="{5DBDA82A-9E1B-4B39-BA8A-AF44A902A646}"/>
                  </a:ext>
                </a:extLst>
              </p:cNvPr>
              <p:cNvSpPr>
                <a:spLocks/>
              </p:cNvSpPr>
              <p:nvPr/>
            </p:nvSpPr>
            <p:spPr bwMode="black">
              <a:xfrm>
                <a:off x="527385" y="4283475"/>
                <a:ext cx="59760" cy="108701"/>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pPr defTabSz="1232345"/>
                <a:endParaRPr lang="en-GB" sz="2400">
                  <a:solidFill>
                    <a:srgbClr val="222223"/>
                  </a:solidFill>
                </a:endParaRPr>
              </a:p>
            </p:txBody>
          </p:sp>
          <p:sp>
            <p:nvSpPr>
              <p:cNvPr id="15" name="Freeform 10">
                <a:extLst>
                  <a:ext uri="{FF2B5EF4-FFF2-40B4-BE49-F238E27FC236}">
                    <a16:creationId xmlns:a16="http://schemas.microsoft.com/office/drawing/2014/main" id="{284C8CC8-5881-4222-A3C3-5FEB9701180A}"/>
                  </a:ext>
                </a:extLst>
              </p:cNvPr>
              <p:cNvSpPr>
                <a:spLocks/>
              </p:cNvSpPr>
              <p:nvPr/>
            </p:nvSpPr>
            <p:spPr bwMode="black">
              <a:xfrm>
                <a:off x="533052" y="4337568"/>
                <a:ext cx="167945" cy="602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pPr defTabSz="1232345"/>
                <a:endParaRPr lang="en-GB" sz="2400">
                  <a:solidFill>
                    <a:srgbClr val="222223"/>
                  </a:solidFill>
                </a:endParaRPr>
              </a:p>
            </p:txBody>
          </p:sp>
          <p:sp>
            <p:nvSpPr>
              <p:cNvPr id="16" name="TextBox 50">
                <a:extLst>
                  <a:ext uri="{FF2B5EF4-FFF2-40B4-BE49-F238E27FC236}">
                    <a16:creationId xmlns:a16="http://schemas.microsoft.com/office/drawing/2014/main" id="{DF111F36-2C84-41CF-864B-CE433EC43149}"/>
                  </a:ext>
                </a:extLst>
              </p:cNvPr>
              <p:cNvSpPr txBox="1"/>
              <p:nvPr/>
            </p:nvSpPr>
            <p:spPr bwMode="black">
              <a:xfrm>
                <a:off x="859677" y="4206610"/>
                <a:ext cx="2170466" cy="215444"/>
              </a:xfrm>
              <a:prstGeom prst="rect">
                <a:avLst/>
              </a:prstGeom>
            </p:spPr>
            <p:txBody>
              <a:bodyPr vert="horz" wrap="none" lIns="0" tIns="0" rIns="0" bIns="0" rtlCol="0">
                <a:spAutoFit/>
              </a:bodyPr>
              <a:lstStyle/>
              <a:p>
                <a:pPr marL="6351" defTabSz="1232345"/>
                <a:r>
                  <a:rPr lang="en-GB" sz="1400" dirty="0"/>
                  <a:t>Anna.Reinbold@ipsos.com</a:t>
                </a:r>
              </a:p>
            </p:txBody>
          </p:sp>
          <p:sp>
            <p:nvSpPr>
              <p:cNvPr id="17" name="Freeform 58">
                <a:extLst>
                  <a:ext uri="{FF2B5EF4-FFF2-40B4-BE49-F238E27FC236}">
                    <a16:creationId xmlns:a16="http://schemas.microsoft.com/office/drawing/2014/main" id="{BE3E6951-B0FC-402B-8466-7873E3C172CC}"/>
                  </a:ext>
                </a:extLst>
              </p:cNvPr>
              <p:cNvSpPr>
                <a:spLocks/>
              </p:cNvSpPr>
              <p:nvPr/>
            </p:nvSpPr>
            <p:spPr bwMode="black">
              <a:xfrm flipH="1">
                <a:off x="534364" y="4524002"/>
                <a:ext cx="127641" cy="183993"/>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pPr defTabSz="1232345"/>
                <a:endParaRPr lang="en-GB" sz="2400">
                  <a:solidFill>
                    <a:srgbClr val="222223"/>
                  </a:solidFill>
                </a:endParaRPr>
              </a:p>
            </p:txBody>
          </p:sp>
          <p:sp>
            <p:nvSpPr>
              <p:cNvPr id="18" name="Freeform 59">
                <a:extLst>
                  <a:ext uri="{FF2B5EF4-FFF2-40B4-BE49-F238E27FC236}">
                    <a16:creationId xmlns:a16="http://schemas.microsoft.com/office/drawing/2014/main" id="{B7FBD626-65E5-4F60-9592-2C6E8CE3B61B}"/>
                  </a:ext>
                </a:extLst>
              </p:cNvPr>
              <p:cNvSpPr>
                <a:spLocks/>
              </p:cNvSpPr>
              <p:nvPr/>
            </p:nvSpPr>
            <p:spPr bwMode="black">
              <a:xfrm flipH="1">
                <a:off x="642315" y="4652322"/>
                <a:ext cx="34626" cy="40737"/>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pPr defTabSz="1232345"/>
                <a:endParaRPr lang="en-GB" sz="2400">
                  <a:solidFill>
                    <a:srgbClr val="222223"/>
                  </a:solidFill>
                </a:endParaRPr>
              </a:p>
            </p:txBody>
          </p:sp>
          <p:sp>
            <p:nvSpPr>
              <p:cNvPr id="19" name="Freeform 60">
                <a:extLst>
                  <a:ext uri="{FF2B5EF4-FFF2-40B4-BE49-F238E27FC236}">
                    <a16:creationId xmlns:a16="http://schemas.microsoft.com/office/drawing/2014/main" id="{B27BA05B-25E9-45BA-BC6A-C48EA5307442}"/>
                  </a:ext>
                </a:extLst>
              </p:cNvPr>
              <p:cNvSpPr>
                <a:spLocks/>
              </p:cNvSpPr>
              <p:nvPr/>
            </p:nvSpPr>
            <p:spPr bwMode="black">
              <a:xfrm flipH="1">
                <a:off x="566953" y="4515855"/>
                <a:ext cx="31910" cy="42773"/>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pPr defTabSz="1232345"/>
                <a:endParaRPr lang="en-GB" sz="2400">
                  <a:solidFill>
                    <a:srgbClr val="222223"/>
                  </a:solidFill>
                </a:endParaRPr>
              </a:p>
            </p:txBody>
          </p:sp>
          <p:sp>
            <p:nvSpPr>
              <p:cNvPr id="20" name="Freeform 61">
                <a:extLst>
                  <a:ext uri="{FF2B5EF4-FFF2-40B4-BE49-F238E27FC236}">
                    <a16:creationId xmlns:a16="http://schemas.microsoft.com/office/drawing/2014/main" id="{FFED6A64-CACC-443A-8D26-A96385CD789D}"/>
                  </a:ext>
                </a:extLst>
              </p:cNvPr>
              <p:cNvSpPr>
                <a:spLocks/>
              </p:cNvSpPr>
              <p:nvPr/>
            </p:nvSpPr>
            <p:spPr bwMode="black">
              <a:xfrm flipH="1">
                <a:off x="641636" y="4572886"/>
                <a:ext cx="61784" cy="14122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pPr defTabSz="1232345"/>
                <a:endParaRPr lang="en-GB" sz="2400">
                  <a:solidFill>
                    <a:srgbClr val="222223"/>
                  </a:solidFill>
                </a:endParaRPr>
              </a:p>
            </p:txBody>
          </p:sp>
          <p:sp>
            <p:nvSpPr>
              <p:cNvPr id="21" name="TextBox 51">
                <a:extLst>
                  <a:ext uri="{FF2B5EF4-FFF2-40B4-BE49-F238E27FC236}">
                    <a16:creationId xmlns:a16="http://schemas.microsoft.com/office/drawing/2014/main" id="{56C74E33-9027-4068-B985-5E75BE9BD58F}"/>
                  </a:ext>
                </a:extLst>
              </p:cNvPr>
              <p:cNvSpPr txBox="1"/>
              <p:nvPr/>
            </p:nvSpPr>
            <p:spPr bwMode="black">
              <a:xfrm>
                <a:off x="859677" y="4502130"/>
                <a:ext cx="1737142" cy="215444"/>
              </a:xfrm>
              <a:prstGeom prst="rect">
                <a:avLst/>
              </a:prstGeom>
            </p:spPr>
            <p:txBody>
              <a:bodyPr vert="horz" wrap="none" lIns="0" tIns="0" rIns="0" bIns="0" rtlCol="0">
                <a:spAutoFit/>
              </a:bodyPr>
              <a:lstStyle/>
              <a:p>
                <a:pPr marL="6351" defTabSz="1232345"/>
                <a:r>
                  <a:rPr lang="en-GB" sz="1400" dirty="0"/>
                  <a:t>+49 911 32153 3208  </a:t>
                </a:r>
              </a:p>
            </p:txBody>
          </p:sp>
          <p:sp>
            <p:nvSpPr>
              <p:cNvPr id="22" name="TextBox 15">
                <a:extLst>
                  <a:ext uri="{FF2B5EF4-FFF2-40B4-BE49-F238E27FC236}">
                    <a16:creationId xmlns:a16="http://schemas.microsoft.com/office/drawing/2014/main" id="{95475A53-7CBF-4F1A-86BD-296F8DE8A29E}"/>
                  </a:ext>
                </a:extLst>
              </p:cNvPr>
              <p:cNvSpPr txBox="1"/>
              <p:nvPr/>
            </p:nvSpPr>
            <p:spPr>
              <a:xfrm>
                <a:off x="486049" y="4888728"/>
                <a:ext cx="2796988" cy="215444"/>
              </a:xfrm>
              <a:prstGeom prst="rect">
                <a:avLst/>
              </a:prstGeom>
            </p:spPr>
            <p:txBody>
              <a:bodyPr vert="horz" wrap="square" lIns="0" tIns="0" rIns="0" bIns="0" rtlCol="0">
                <a:spAutoFit/>
              </a:bodyPr>
              <a:lstStyle/>
              <a:p>
                <a:pPr marL="6351" algn="just" defTabSz="1232345"/>
                <a:endParaRPr lang="en-GB" sz="1400" i="1" dirty="0">
                  <a:solidFill>
                    <a:prstClr val="white"/>
                  </a:solidFill>
                </a:endParaRPr>
              </a:p>
            </p:txBody>
          </p:sp>
        </p:grpSp>
        <p:pic>
          <p:nvPicPr>
            <p:cNvPr id="8" name="Grafik 7">
              <a:extLst>
                <a:ext uri="{FF2B5EF4-FFF2-40B4-BE49-F238E27FC236}">
                  <a16:creationId xmlns:a16="http://schemas.microsoft.com/office/drawing/2014/main" id="{BA48FDF0-BA24-4277-A785-9911BF2BDD8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b="-181"/>
            <a:stretch/>
          </p:blipFill>
          <p:spPr>
            <a:xfrm>
              <a:off x="5244458" y="1358827"/>
              <a:ext cx="1611154" cy="1611154"/>
            </a:xfrm>
            <a:prstGeom prst="ellipse">
              <a:avLst/>
            </a:prstGeom>
          </p:spPr>
        </p:pic>
      </p:grpSp>
    </p:spTree>
    <p:extLst>
      <p:ext uri="{BB962C8B-B14F-4D97-AF65-F5344CB8AC3E}">
        <p14:creationId xmlns:p14="http://schemas.microsoft.com/office/powerpoint/2010/main" val="142331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B49EF8-4530-4840-8B90-1DC2F9F8B93B}"/>
              </a:ext>
            </a:extLst>
          </p:cNvPr>
          <p:cNvSpPr>
            <a:spLocks noGrp="1"/>
          </p:cNvSpPr>
          <p:nvPr>
            <p:ph type="title"/>
          </p:nvPr>
        </p:nvSpPr>
        <p:spPr>
          <a:xfrm>
            <a:off x="448386" y="484632"/>
            <a:ext cx="11292840" cy="424732"/>
          </a:xfrm>
        </p:spPr>
        <p:txBody>
          <a:bodyPr/>
          <a:lstStyle/>
          <a:p>
            <a:r>
              <a:rPr lang="de-DE" sz="2400" cap="none" dirty="0">
                <a:solidFill>
                  <a:schemeClr val="tx1"/>
                </a:solidFill>
              </a:rPr>
              <a:t>Methodik</a:t>
            </a:r>
          </a:p>
        </p:txBody>
      </p:sp>
      <p:grpSp>
        <p:nvGrpSpPr>
          <p:cNvPr id="4" name="Gruppieren 3">
            <a:extLst>
              <a:ext uri="{FF2B5EF4-FFF2-40B4-BE49-F238E27FC236}">
                <a16:creationId xmlns:a16="http://schemas.microsoft.com/office/drawing/2014/main" id="{828B9E3C-80B5-4CD6-8707-6CCC3963914E}"/>
              </a:ext>
            </a:extLst>
          </p:cNvPr>
          <p:cNvGrpSpPr/>
          <p:nvPr/>
        </p:nvGrpSpPr>
        <p:grpSpPr>
          <a:xfrm>
            <a:off x="1077068" y="1476077"/>
            <a:ext cx="4479760" cy="1522602"/>
            <a:chOff x="536120" y="1495831"/>
            <a:chExt cx="4479760" cy="1522602"/>
          </a:xfrm>
        </p:grpSpPr>
        <p:sp>
          <p:nvSpPr>
            <p:cNvPr id="7" name="Text Placeholder 10">
              <a:extLst>
                <a:ext uri="{FF2B5EF4-FFF2-40B4-BE49-F238E27FC236}">
                  <a16:creationId xmlns:a16="http://schemas.microsoft.com/office/drawing/2014/main" id="{1FADD4AD-119F-4989-AACD-197105EA4A6C}"/>
                </a:ext>
              </a:extLst>
            </p:cNvPr>
            <p:cNvSpPr txBox="1">
              <a:spLocks/>
            </p:cNvSpPr>
            <p:nvPr/>
          </p:nvSpPr>
          <p:spPr>
            <a:xfrm>
              <a:off x="551384" y="1946372"/>
              <a:ext cx="4464496" cy="1072061"/>
            </a:xfrm>
            <a:prstGeom prst="rect">
              <a:avLst/>
            </a:prstGeom>
          </p:spPr>
          <p:txBody>
            <a:bodyPr vert="horz" lIns="0" tIns="45708" rIns="0" bIns="45708" rtlCol="0">
              <a:noAutofit/>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50850" indent="-314325" algn="l" defTabSz="914400" rtl="0" eaLnBrk="1" latinLnBrk="0" hangingPunct="1">
                <a:lnSpc>
                  <a:spcPct val="100000"/>
                </a:lnSpc>
                <a:spcBef>
                  <a:spcPts val="600"/>
                </a:spcBef>
                <a:buSzPct val="80000"/>
                <a:buFont typeface="Wingdings 2" panose="05020102010507070707" pitchFamily="18" charset="2"/>
                <a:buChar char=""/>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de-DE" dirty="0">
                  <a:latin typeface="Arial (Textkörper)"/>
                  <a:cs typeface="Calibri" panose="020F0502020204030204" pitchFamily="34" charset="0"/>
                </a:rPr>
                <a:t>Rekrutierung durch </a:t>
              </a:r>
              <a:r>
                <a:rPr lang="de-DE" dirty="0" err="1">
                  <a:latin typeface="Arial (Textkörper)"/>
                  <a:cs typeface="Calibri" panose="020F0502020204030204" pitchFamily="34" charset="0"/>
                </a:rPr>
                <a:t>ProRetina</a:t>
              </a:r>
              <a:r>
                <a:rPr lang="de-DE" dirty="0">
                  <a:latin typeface="Arial (Textkörper)"/>
                  <a:cs typeface="Calibri" panose="020F0502020204030204" pitchFamily="34" charset="0"/>
                </a:rPr>
                <a:t> e.V.</a:t>
              </a:r>
            </a:p>
            <a:p>
              <a:pPr>
                <a:spcBef>
                  <a:spcPts val="0"/>
                </a:spcBef>
              </a:pPr>
              <a:r>
                <a:rPr lang="de-DE" dirty="0">
                  <a:latin typeface="Arial (Textkörper)"/>
                  <a:cs typeface="Calibri" panose="020F0502020204030204" pitchFamily="34" charset="0"/>
                </a:rPr>
                <a:t>202 </a:t>
              </a:r>
              <a:r>
                <a:rPr lang="de-DE" b="1" dirty="0">
                  <a:latin typeface="Arial (Textkörper)"/>
                  <a:cs typeface="Calibri" panose="020F0502020204030204" pitchFamily="34" charset="0"/>
                </a:rPr>
                <a:t>Papierumfragen und </a:t>
              </a:r>
              <a:r>
                <a:rPr lang="de-DE" dirty="0">
                  <a:latin typeface="Arial (Textkörper)"/>
                  <a:cs typeface="Calibri" panose="020F0502020204030204" pitchFamily="34" charset="0"/>
                </a:rPr>
                <a:t>44 </a:t>
              </a:r>
              <a:r>
                <a:rPr lang="de-DE" b="1" dirty="0">
                  <a:latin typeface="Arial (Textkörper)"/>
                  <a:cs typeface="Calibri" panose="020F0502020204030204" pitchFamily="34" charset="0"/>
                </a:rPr>
                <a:t>Online Interviews* </a:t>
              </a:r>
            </a:p>
            <a:p>
              <a:pPr>
                <a:spcBef>
                  <a:spcPts val="0"/>
                </a:spcBef>
              </a:pPr>
              <a:r>
                <a:rPr lang="de-DE" dirty="0">
                  <a:latin typeface="Arial (Textkörper)"/>
                  <a:cs typeface="Calibri" panose="020F0502020204030204" pitchFamily="34" charset="0"/>
                </a:rPr>
                <a:t>Timing: 15. März bis 22. April 2021 </a:t>
              </a:r>
            </a:p>
          </p:txBody>
        </p:sp>
        <p:grpSp>
          <p:nvGrpSpPr>
            <p:cNvPr id="3" name="Gruppieren 2">
              <a:extLst>
                <a:ext uri="{FF2B5EF4-FFF2-40B4-BE49-F238E27FC236}">
                  <a16:creationId xmlns:a16="http://schemas.microsoft.com/office/drawing/2014/main" id="{AE5F6B9B-337F-4BAB-8501-52CAC4A47FD0}"/>
                </a:ext>
              </a:extLst>
            </p:cNvPr>
            <p:cNvGrpSpPr/>
            <p:nvPr/>
          </p:nvGrpSpPr>
          <p:grpSpPr>
            <a:xfrm>
              <a:off x="536120" y="1495831"/>
              <a:ext cx="4363511" cy="442149"/>
              <a:chOff x="536120" y="1495831"/>
              <a:chExt cx="4363511" cy="442149"/>
            </a:xfrm>
          </p:grpSpPr>
          <p:cxnSp>
            <p:nvCxnSpPr>
              <p:cNvPr id="9" name="Gerader Verbinder 8">
                <a:extLst>
                  <a:ext uri="{FF2B5EF4-FFF2-40B4-BE49-F238E27FC236}">
                    <a16:creationId xmlns:a16="http://schemas.microsoft.com/office/drawing/2014/main" id="{C1EE3358-C335-4F3A-8431-678472F06AF2}"/>
                  </a:ext>
                </a:extLst>
              </p:cNvPr>
              <p:cNvCxnSpPr>
                <a:cxnSpLocks/>
              </p:cNvCxnSpPr>
              <p:nvPr/>
            </p:nvCxnSpPr>
            <p:spPr>
              <a:xfrm>
                <a:off x="536120" y="1937980"/>
                <a:ext cx="266360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Freeform 72">
                <a:extLst>
                  <a:ext uri="{FF2B5EF4-FFF2-40B4-BE49-F238E27FC236}">
                    <a16:creationId xmlns:a16="http://schemas.microsoft.com/office/drawing/2014/main" id="{74AD3B32-5180-4F7C-9720-E05DC0495268}"/>
                  </a:ext>
                </a:extLst>
              </p:cNvPr>
              <p:cNvSpPr>
                <a:spLocks noChangeAspect="1" noEditPoints="1"/>
              </p:cNvSpPr>
              <p:nvPr/>
            </p:nvSpPr>
            <p:spPr bwMode="auto">
              <a:xfrm>
                <a:off x="616876" y="1495831"/>
                <a:ext cx="316718" cy="367154"/>
              </a:xfrm>
              <a:custGeom>
                <a:avLst/>
                <a:gdLst>
                  <a:gd name="T0" fmla="*/ 280 w 1760"/>
                  <a:gd name="T1" fmla="*/ 0 h 2040"/>
                  <a:gd name="T2" fmla="*/ 320 w 1760"/>
                  <a:gd name="T3" fmla="*/ 120 h 2040"/>
                  <a:gd name="T4" fmla="*/ 480 w 1760"/>
                  <a:gd name="T5" fmla="*/ 40 h 2040"/>
                  <a:gd name="T6" fmla="*/ 560 w 1760"/>
                  <a:gd name="T7" fmla="*/ 40 h 2040"/>
                  <a:gd name="T8" fmla="*/ 720 w 1760"/>
                  <a:gd name="T9" fmla="*/ 120 h 2040"/>
                  <a:gd name="T10" fmla="*/ 760 w 1760"/>
                  <a:gd name="T11" fmla="*/ 0 h 2040"/>
                  <a:gd name="T12" fmla="*/ 800 w 1760"/>
                  <a:gd name="T13" fmla="*/ 120 h 2040"/>
                  <a:gd name="T14" fmla="*/ 960 w 1760"/>
                  <a:gd name="T15" fmla="*/ 40 h 2040"/>
                  <a:gd name="T16" fmla="*/ 1040 w 1760"/>
                  <a:gd name="T17" fmla="*/ 40 h 2040"/>
                  <a:gd name="T18" fmla="*/ 1200 w 1760"/>
                  <a:gd name="T19" fmla="*/ 120 h 2040"/>
                  <a:gd name="T20" fmla="*/ 1240 w 1760"/>
                  <a:gd name="T21" fmla="*/ 0 h 2040"/>
                  <a:gd name="T22" fmla="*/ 1280 w 1760"/>
                  <a:gd name="T23" fmla="*/ 120 h 2040"/>
                  <a:gd name="T24" fmla="*/ 1440 w 1760"/>
                  <a:gd name="T25" fmla="*/ 40 h 2040"/>
                  <a:gd name="T26" fmla="*/ 1520 w 1760"/>
                  <a:gd name="T27" fmla="*/ 40 h 2040"/>
                  <a:gd name="T28" fmla="*/ 1640 w 1760"/>
                  <a:gd name="T29" fmla="*/ 120 h 2040"/>
                  <a:gd name="T30" fmla="*/ 1760 w 1760"/>
                  <a:gd name="T31" fmla="*/ 680 h 2040"/>
                  <a:gd name="T32" fmla="*/ 0 w 1760"/>
                  <a:gd name="T33" fmla="*/ 240 h 2040"/>
                  <a:gd name="T34" fmla="*/ 240 w 1760"/>
                  <a:gd name="T35" fmla="*/ 120 h 2040"/>
                  <a:gd name="T36" fmla="*/ 1760 w 1760"/>
                  <a:gd name="T37" fmla="*/ 760 h 2040"/>
                  <a:gd name="T38" fmla="*/ 0 w 1760"/>
                  <a:gd name="T39" fmla="*/ 2040 h 2040"/>
                  <a:gd name="T40" fmla="*/ 1760 w 1760"/>
                  <a:gd name="T41" fmla="*/ 760 h 2040"/>
                  <a:gd name="T42" fmla="*/ 240 w 1760"/>
                  <a:gd name="T43" fmla="*/ 120 h 2040"/>
                  <a:gd name="T44" fmla="*/ 200 w 1760"/>
                  <a:gd name="T45" fmla="*/ 320 h 2040"/>
                  <a:gd name="T46" fmla="*/ 360 w 1760"/>
                  <a:gd name="T47" fmla="*/ 320 h 2040"/>
                  <a:gd name="T48" fmla="*/ 320 w 1760"/>
                  <a:gd name="T49" fmla="*/ 120 h 2040"/>
                  <a:gd name="T50" fmla="*/ 480 w 1760"/>
                  <a:gd name="T51" fmla="*/ 251 h 2040"/>
                  <a:gd name="T52" fmla="*/ 520 w 1760"/>
                  <a:gd name="T53" fmla="*/ 400 h 2040"/>
                  <a:gd name="T54" fmla="*/ 560 w 1760"/>
                  <a:gd name="T55" fmla="*/ 251 h 2040"/>
                  <a:gd name="T56" fmla="*/ 480 w 1760"/>
                  <a:gd name="T57" fmla="*/ 120 h 2040"/>
                  <a:gd name="T58" fmla="*/ 720 w 1760"/>
                  <a:gd name="T59" fmla="*/ 251 h 2040"/>
                  <a:gd name="T60" fmla="*/ 760 w 1760"/>
                  <a:gd name="T61" fmla="*/ 400 h 2040"/>
                  <a:gd name="T62" fmla="*/ 800 w 1760"/>
                  <a:gd name="T63" fmla="*/ 251 h 2040"/>
                  <a:gd name="T64" fmla="*/ 720 w 1760"/>
                  <a:gd name="T65" fmla="*/ 120 h 2040"/>
                  <a:gd name="T66" fmla="*/ 960 w 1760"/>
                  <a:gd name="T67" fmla="*/ 251 h 2040"/>
                  <a:gd name="T68" fmla="*/ 1000 w 1760"/>
                  <a:gd name="T69" fmla="*/ 400 h 2040"/>
                  <a:gd name="T70" fmla="*/ 1040 w 1760"/>
                  <a:gd name="T71" fmla="*/ 251 h 2040"/>
                  <a:gd name="T72" fmla="*/ 960 w 1760"/>
                  <a:gd name="T73" fmla="*/ 120 h 2040"/>
                  <a:gd name="T74" fmla="*/ 1200 w 1760"/>
                  <a:gd name="T75" fmla="*/ 251 h 2040"/>
                  <a:gd name="T76" fmla="*/ 1240 w 1760"/>
                  <a:gd name="T77" fmla="*/ 400 h 2040"/>
                  <a:gd name="T78" fmla="*/ 1280 w 1760"/>
                  <a:gd name="T79" fmla="*/ 251 h 2040"/>
                  <a:gd name="T80" fmla="*/ 1200 w 1760"/>
                  <a:gd name="T81" fmla="*/ 120 h 2040"/>
                  <a:gd name="T82" fmla="*/ 1440 w 1760"/>
                  <a:gd name="T83" fmla="*/ 251 h 2040"/>
                  <a:gd name="T84" fmla="*/ 1480 w 1760"/>
                  <a:gd name="T85" fmla="*/ 400 h 2040"/>
                  <a:gd name="T86" fmla="*/ 1520 w 1760"/>
                  <a:gd name="T87" fmla="*/ 251 h 2040"/>
                  <a:gd name="T88" fmla="*/ 1440 w 1760"/>
                  <a:gd name="T89" fmla="*/ 120 h 2040"/>
                  <a:gd name="T90" fmla="*/ 800 w 1760"/>
                  <a:gd name="T91" fmla="*/ 1080 h 2040"/>
                  <a:gd name="T92" fmla="*/ 880 w 1760"/>
                  <a:gd name="T93" fmla="*/ 1720 h 2040"/>
                  <a:gd name="T94" fmla="*/ 960 w 1760"/>
                  <a:gd name="T95" fmla="*/ 1000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0" h="2040">
                    <a:moveTo>
                      <a:pt x="240" y="40"/>
                    </a:moveTo>
                    <a:cubicBezTo>
                      <a:pt x="240" y="18"/>
                      <a:pt x="258" y="0"/>
                      <a:pt x="280" y="0"/>
                    </a:cubicBezTo>
                    <a:cubicBezTo>
                      <a:pt x="302" y="0"/>
                      <a:pt x="320" y="18"/>
                      <a:pt x="320" y="40"/>
                    </a:cubicBezTo>
                    <a:cubicBezTo>
                      <a:pt x="320" y="120"/>
                      <a:pt x="320" y="120"/>
                      <a:pt x="320" y="120"/>
                    </a:cubicBezTo>
                    <a:cubicBezTo>
                      <a:pt x="480" y="120"/>
                      <a:pt x="480" y="120"/>
                      <a:pt x="480" y="120"/>
                    </a:cubicBezTo>
                    <a:cubicBezTo>
                      <a:pt x="480" y="40"/>
                      <a:pt x="480" y="40"/>
                      <a:pt x="480" y="40"/>
                    </a:cubicBezTo>
                    <a:cubicBezTo>
                      <a:pt x="480" y="18"/>
                      <a:pt x="498" y="0"/>
                      <a:pt x="520" y="0"/>
                    </a:cubicBezTo>
                    <a:cubicBezTo>
                      <a:pt x="542" y="0"/>
                      <a:pt x="560" y="18"/>
                      <a:pt x="560" y="40"/>
                    </a:cubicBezTo>
                    <a:cubicBezTo>
                      <a:pt x="560" y="120"/>
                      <a:pt x="560" y="120"/>
                      <a:pt x="560" y="120"/>
                    </a:cubicBezTo>
                    <a:cubicBezTo>
                      <a:pt x="720" y="120"/>
                      <a:pt x="720" y="120"/>
                      <a:pt x="720" y="120"/>
                    </a:cubicBezTo>
                    <a:cubicBezTo>
                      <a:pt x="720" y="40"/>
                      <a:pt x="720" y="40"/>
                      <a:pt x="720" y="40"/>
                    </a:cubicBezTo>
                    <a:cubicBezTo>
                      <a:pt x="720" y="18"/>
                      <a:pt x="738" y="0"/>
                      <a:pt x="760" y="0"/>
                    </a:cubicBezTo>
                    <a:cubicBezTo>
                      <a:pt x="782" y="0"/>
                      <a:pt x="800" y="18"/>
                      <a:pt x="800" y="40"/>
                    </a:cubicBezTo>
                    <a:cubicBezTo>
                      <a:pt x="800" y="120"/>
                      <a:pt x="800" y="120"/>
                      <a:pt x="800" y="120"/>
                    </a:cubicBezTo>
                    <a:cubicBezTo>
                      <a:pt x="960" y="120"/>
                      <a:pt x="960" y="120"/>
                      <a:pt x="960" y="120"/>
                    </a:cubicBezTo>
                    <a:cubicBezTo>
                      <a:pt x="960" y="40"/>
                      <a:pt x="960" y="40"/>
                      <a:pt x="960" y="40"/>
                    </a:cubicBezTo>
                    <a:cubicBezTo>
                      <a:pt x="960" y="18"/>
                      <a:pt x="978" y="0"/>
                      <a:pt x="1000" y="0"/>
                    </a:cubicBezTo>
                    <a:cubicBezTo>
                      <a:pt x="1022" y="0"/>
                      <a:pt x="1040" y="18"/>
                      <a:pt x="1040" y="40"/>
                    </a:cubicBezTo>
                    <a:cubicBezTo>
                      <a:pt x="1040" y="120"/>
                      <a:pt x="1040" y="120"/>
                      <a:pt x="1040" y="120"/>
                    </a:cubicBezTo>
                    <a:cubicBezTo>
                      <a:pt x="1200" y="120"/>
                      <a:pt x="1200" y="120"/>
                      <a:pt x="1200" y="120"/>
                    </a:cubicBezTo>
                    <a:cubicBezTo>
                      <a:pt x="1200" y="40"/>
                      <a:pt x="1200" y="40"/>
                      <a:pt x="1200" y="40"/>
                    </a:cubicBezTo>
                    <a:cubicBezTo>
                      <a:pt x="1200" y="18"/>
                      <a:pt x="1218" y="0"/>
                      <a:pt x="1240" y="0"/>
                    </a:cubicBezTo>
                    <a:cubicBezTo>
                      <a:pt x="1262" y="0"/>
                      <a:pt x="1280" y="18"/>
                      <a:pt x="1280" y="40"/>
                    </a:cubicBezTo>
                    <a:cubicBezTo>
                      <a:pt x="1280" y="120"/>
                      <a:pt x="1280" y="120"/>
                      <a:pt x="1280" y="120"/>
                    </a:cubicBezTo>
                    <a:cubicBezTo>
                      <a:pt x="1440" y="120"/>
                      <a:pt x="1440" y="120"/>
                      <a:pt x="1440" y="120"/>
                    </a:cubicBezTo>
                    <a:cubicBezTo>
                      <a:pt x="1440" y="40"/>
                      <a:pt x="1440" y="40"/>
                      <a:pt x="1440" y="40"/>
                    </a:cubicBezTo>
                    <a:cubicBezTo>
                      <a:pt x="1440" y="18"/>
                      <a:pt x="1458" y="0"/>
                      <a:pt x="1480" y="0"/>
                    </a:cubicBezTo>
                    <a:cubicBezTo>
                      <a:pt x="1502" y="0"/>
                      <a:pt x="1520" y="18"/>
                      <a:pt x="1520" y="40"/>
                    </a:cubicBezTo>
                    <a:cubicBezTo>
                      <a:pt x="1520" y="120"/>
                      <a:pt x="1520" y="120"/>
                      <a:pt x="1520" y="120"/>
                    </a:cubicBezTo>
                    <a:cubicBezTo>
                      <a:pt x="1640" y="120"/>
                      <a:pt x="1640" y="120"/>
                      <a:pt x="1640" y="120"/>
                    </a:cubicBezTo>
                    <a:cubicBezTo>
                      <a:pt x="1706" y="120"/>
                      <a:pt x="1760" y="174"/>
                      <a:pt x="1760" y="240"/>
                    </a:cubicBezTo>
                    <a:cubicBezTo>
                      <a:pt x="1760" y="680"/>
                      <a:pt x="1760" y="680"/>
                      <a:pt x="1760" y="680"/>
                    </a:cubicBezTo>
                    <a:cubicBezTo>
                      <a:pt x="0" y="680"/>
                      <a:pt x="0" y="680"/>
                      <a:pt x="0" y="680"/>
                    </a:cubicBezTo>
                    <a:cubicBezTo>
                      <a:pt x="0" y="240"/>
                      <a:pt x="0" y="240"/>
                      <a:pt x="0" y="240"/>
                    </a:cubicBezTo>
                    <a:cubicBezTo>
                      <a:pt x="0" y="174"/>
                      <a:pt x="54" y="120"/>
                      <a:pt x="120" y="120"/>
                    </a:cubicBezTo>
                    <a:cubicBezTo>
                      <a:pt x="240" y="120"/>
                      <a:pt x="240" y="120"/>
                      <a:pt x="240" y="120"/>
                    </a:cubicBezTo>
                    <a:lnTo>
                      <a:pt x="240" y="40"/>
                    </a:lnTo>
                    <a:close/>
                    <a:moveTo>
                      <a:pt x="1760" y="760"/>
                    </a:moveTo>
                    <a:cubicBezTo>
                      <a:pt x="1760" y="2040"/>
                      <a:pt x="1760" y="2040"/>
                      <a:pt x="1760" y="2040"/>
                    </a:cubicBezTo>
                    <a:cubicBezTo>
                      <a:pt x="0" y="2040"/>
                      <a:pt x="0" y="2040"/>
                      <a:pt x="0" y="2040"/>
                    </a:cubicBezTo>
                    <a:cubicBezTo>
                      <a:pt x="0" y="760"/>
                      <a:pt x="0" y="760"/>
                      <a:pt x="0" y="760"/>
                    </a:cubicBezTo>
                    <a:lnTo>
                      <a:pt x="1760" y="760"/>
                    </a:lnTo>
                    <a:close/>
                    <a:moveTo>
                      <a:pt x="320" y="120"/>
                    </a:moveTo>
                    <a:cubicBezTo>
                      <a:pt x="240" y="120"/>
                      <a:pt x="240" y="120"/>
                      <a:pt x="240" y="120"/>
                    </a:cubicBezTo>
                    <a:cubicBezTo>
                      <a:pt x="240" y="251"/>
                      <a:pt x="240" y="251"/>
                      <a:pt x="240" y="251"/>
                    </a:cubicBezTo>
                    <a:cubicBezTo>
                      <a:pt x="216" y="264"/>
                      <a:pt x="200" y="290"/>
                      <a:pt x="200" y="320"/>
                    </a:cubicBezTo>
                    <a:cubicBezTo>
                      <a:pt x="200" y="364"/>
                      <a:pt x="236" y="400"/>
                      <a:pt x="280" y="400"/>
                    </a:cubicBezTo>
                    <a:cubicBezTo>
                      <a:pt x="324" y="400"/>
                      <a:pt x="360" y="364"/>
                      <a:pt x="360" y="320"/>
                    </a:cubicBezTo>
                    <a:cubicBezTo>
                      <a:pt x="360" y="290"/>
                      <a:pt x="344" y="264"/>
                      <a:pt x="320" y="251"/>
                    </a:cubicBezTo>
                    <a:lnTo>
                      <a:pt x="320" y="120"/>
                    </a:lnTo>
                    <a:close/>
                    <a:moveTo>
                      <a:pt x="480" y="120"/>
                    </a:moveTo>
                    <a:cubicBezTo>
                      <a:pt x="480" y="251"/>
                      <a:pt x="480" y="251"/>
                      <a:pt x="480" y="251"/>
                    </a:cubicBezTo>
                    <a:cubicBezTo>
                      <a:pt x="456" y="264"/>
                      <a:pt x="440" y="290"/>
                      <a:pt x="440" y="320"/>
                    </a:cubicBezTo>
                    <a:cubicBezTo>
                      <a:pt x="440" y="364"/>
                      <a:pt x="476" y="400"/>
                      <a:pt x="520" y="400"/>
                    </a:cubicBezTo>
                    <a:cubicBezTo>
                      <a:pt x="564" y="400"/>
                      <a:pt x="600" y="364"/>
                      <a:pt x="600" y="320"/>
                    </a:cubicBezTo>
                    <a:cubicBezTo>
                      <a:pt x="600" y="290"/>
                      <a:pt x="584" y="264"/>
                      <a:pt x="560" y="251"/>
                    </a:cubicBezTo>
                    <a:cubicBezTo>
                      <a:pt x="560" y="120"/>
                      <a:pt x="560" y="120"/>
                      <a:pt x="560" y="120"/>
                    </a:cubicBezTo>
                    <a:lnTo>
                      <a:pt x="480" y="120"/>
                    </a:lnTo>
                    <a:close/>
                    <a:moveTo>
                      <a:pt x="720" y="120"/>
                    </a:moveTo>
                    <a:cubicBezTo>
                      <a:pt x="720" y="251"/>
                      <a:pt x="720" y="251"/>
                      <a:pt x="720" y="251"/>
                    </a:cubicBezTo>
                    <a:cubicBezTo>
                      <a:pt x="696" y="264"/>
                      <a:pt x="680" y="290"/>
                      <a:pt x="680" y="320"/>
                    </a:cubicBezTo>
                    <a:cubicBezTo>
                      <a:pt x="680" y="364"/>
                      <a:pt x="716" y="400"/>
                      <a:pt x="760" y="400"/>
                    </a:cubicBezTo>
                    <a:cubicBezTo>
                      <a:pt x="804" y="400"/>
                      <a:pt x="840" y="364"/>
                      <a:pt x="840" y="320"/>
                    </a:cubicBezTo>
                    <a:cubicBezTo>
                      <a:pt x="840" y="290"/>
                      <a:pt x="824" y="264"/>
                      <a:pt x="800" y="251"/>
                    </a:cubicBezTo>
                    <a:cubicBezTo>
                      <a:pt x="800" y="120"/>
                      <a:pt x="800" y="120"/>
                      <a:pt x="800" y="120"/>
                    </a:cubicBezTo>
                    <a:lnTo>
                      <a:pt x="720" y="120"/>
                    </a:lnTo>
                    <a:close/>
                    <a:moveTo>
                      <a:pt x="960" y="120"/>
                    </a:moveTo>
                    <a:cubicBezTo>
                      <a:pt x="960" y="251"/>
                      <a:pt x="960" y="251"/>
                      <a:pt x="960" y="251"/>
                    </a:cubicBezTo>
                    <a:cubicBezTo>
                      <a:pt x="936" y="264"/>
                      <a:pt x="920" y="290"/>
                      <a:pt x="920" y="320"/>
                    </a:cubicBezTo>
                    <a:cubicBezTo>
                      <a:pt x="920" y="364"/>
                      <a:pt x="956" y="400"/>
                      <a:pt x="1000" y="400"/>
                    </a:cubicBezTo>
                    <a:cubicBezTo>
                      <a:pt x="1044" y="400"/>
                      <a:pt x="1080" y="364"/>
                      <a:pt x="1080" y="320"/>
                    </a:cubicBezTo>
                    <a:cubicBezTo>
                      <a:pt x="1080" y="290"/>
                      <a:pt x="1064" y="264"/>
                      <a:pt x="1040" y="251"/>
                    </a:cubicBezTo>
                    <a:cubicBezTo>
                      <a:pt x="1040" y="120"/>
                      <a:pt x="1040" y="120"/>
                      <a:pt x="1040" y="120"/>
                    </a:cubicBezTo>
                    <a:lnTo>
                      <a:pt x="960" y="120"/>
                    </a:lnTo>
                    <a:close/>
                    <a:moveTo>
                      <a:pt x="1200" y="120"/>
                    </a:moveTo>
                    <a:cubicBezTo>
                      <a:pt x="1200" y="251"/>
                      <a:pt x="1200" y="251"/>
                      <a:pt x="1200" y="251"/>
                    </a:cubicBezTo>
                    <a:cubicBezTo>
                      <a:pt x="1176" y="264"/>
                      <a:pt x="1160" y="290"/>
                      <a:pt x="1160" y="320"/>
                    </a:cubicBezTo>
                    <a:cubicBezTo>
                      <a:pt x="1160" y="364"/>
                      <a:pt x="1196" y="400"/>
                      <a:pt x="1240" y="400"/>
                    </a:cubicBezTo>
                    <a:cubicBezTo>
                      <a:pt x="1284" y="400"/>
                      <a:pt x="1320" y="364"/>
                      <a:pt x="1320" y="320"/>
                    </a:cubicBezTo>
                    <a:cubicBezTo>
                      <a:pt x="1320" y="290"/>
                      <a:pt x="1304" y="264"/>
                      <a:pt x="1280" y="251"/>
                    </a:cubicBezTo>
                    <a:cubicBezTo>
                      <a:pt x="1280" y="120"/>
                      <a:pt x="1280" y="120"/>
                      <a:pt x="1280" y="120"/>
                    </a:cubicBezTo>
                    <a:lnTo>
                      <a:pt x="1200" y="120"/>
                    </a:lnTo>
                    <a:close/>
                    <a:moveTo>
                      <a:pt x="1440" y="120"/>
                    </a:moveTo>
                    <a:cubicBezTo>
                      <a:pt x="1440" y="251"/>
                      <a:pt x="1440" y="251"/>
                      <a:pt x="1440" y="251"/>
                    </a:cubicBezTo>
                    <a:cubicBezTo>
                      <a:pt x="1416" y="264"/>
                      <a:pt x="1400" y="290"/>
                      <a:pt x="1400" y="320"/>
                    </a:cubicBezTo>
                    <a:cubicBezTo>
                      <a:pt x="1400" y="364"/>
                      <a:pt x="1436" y="400"/>
                      <a:pt x="1480" y="400"/>
                    </a:cubicBezTo>
                    <a:cubicBezTo>
                      <a:pt x="1524" y="400"/>
                      <a:pt x="1560" y="364"/>
                      <a:pt x="1560" y="320"/>
                    </a:cubicBezTo>
                    <a:cubicBezTo>
                      <a:pt x="1560" y="290"/>
                      <a:pt x="1544" y="264"/>
                      <a:pt x="1520" y="251"/>
                    </a:cubicBezTo>
                    <a:cubicBezTo>
                      <a:pt x="1520" y="120"/>
                      <a:pt x="1520" y="120"/>
                      <a:pt x="1520" y="120"/>
                    </a:cubicBezTo>
                    <a:lnTo>
                      <a:pt x="1440" y="120"/>
                    </a:lnTo>
                    <a:close/>
                    <a:moveTo>
                      <a:pt x="800" y="1000"/>
                    </a:moveTo>
                    <a:cubicBezTo>
                      <a:pt x="800" y="1080"/>
                      <a:pt x="800" y="1080"/>
                      <a:pt x="800" y="1080"/>
                    </a:cubicBezTo>
                    <a:cubicBezTo>
                      <a:pt x="880" y="1080"/>
                      <a:pt x="880" y="1080"/>
                      <a:pt x="880" y="1080"/>
                    </a:cubicBezTo>
                    <a:cubicBezTo>
                      <a:pt x="880" y="1720"/>
                      <a:pt x="880" y="1720"/>
                      <a:pt x="880" y="1720"/>
                    </a:cubicBezTo>
                    <a:cubicBezTo>
                      <a:pt x="960" y="1720"/>
                      <a:pt x="960" y="1720"/>
                      <a:pt x="960" y="1720"/>
                    </a:cubicBezTo>
                    <a:cubicBezTo>
                      <a:pt x="960" y="1000"/>
                      <a:pt x="960" y="1000"/>
                      <a:pt x="960" y="1000"/>
                    </a:cubicBezTo>
                    <a:lnTo>
                      <a:pt x="800" y="1000"/>
                    </a:lnTo>
                    <a:close/>
                  </a:path>
                </a:pathLst>
              </a:custGeom>
              <a:solidFill>
                <a:schemeClr val="tx1"/>
              </a:solidFill>
              <a:ln>
                <a:noFill/>
              </a:ln>
            </p:spPr>
            <p:txBody>
              <a:bodyPr vert="horz" wrap="square" lIns="91416" tIns="45708" rIns="91416" bIns="45708" numCol="1" anchor="t" anchorCtr="0" compatLnSpc="1">
                <a:prstTxWarp prst="textNoShape">
                  <a:avLst/>
                </a:prstTxWarp>
              </a:bodyPr>
              <a:lstStyle/>
              <a:p>
                <a:endParaRPr lang="de-DE" sz="1799" dirty="0">
                  <a:latin typeface="Arial (Textkörper)"/>
                  <a:cs typeface="Calibri" panose="020F0502020204030204" pitchFamily="34" charset="0"/>
                </a:endParaRPr>
              </a:p>
            </p:txBody>
          </p:sp>
          <p:sp>
            <p:nvSpPr>
              <p:cNvPr id="17" name="Textfeld 16">
                <a:extLst>
                  <a:ext uri="{FF2B5EF4-FFF2-40B4-BE49-F238E27FC236}">
                    <a16:creationId xmlns:a16="http://schemas.microsoft.com/office/drawing/2014/main" id="{3CB41FDE-2BE0-46E2-8EF9-DB8B8BF5C8CB}"/>
                  </a:ext>
                </a:extLst>
              </p:cNvPr>
              <p:cNvSpPr txBox="1"/>
              <p:nvPr/>
            </p:nvSpPr>
            <p:spPr bwMode="gray">
              <a:xfrm>
                <a:off x="1055440" y="1556298"/>
                <a:ext cx="3844191" cy="276999"/>
              </a:xfrm>
              <a:prstGeom prst="rect">
                <a:avLst/>
              </a:prstGeom>
              <a:noFill/>
            </p:spPr>
            <p:txBody>
              <a:bodyPr wrap="square" lIns="0" tIns="0" rIns="0" bIns="0" rtlCol="0">
                <a:spAutoFit/>
              </a:bodyPr>
              <a:lstStyle/>
              <a:p>
                <a:pPr>
                  <a:spcBef>
                    <a:spcPts val="300"/>
                  </a:spcBef>
                </a:pPr>
                <a:r>
                  <a:rPr lang="de-DE" b="1" dirty="0">
                    <a:latin typeface="Arial (Textkörper)"/>
                    <a:cs typeface="Calibri" panose="020F0502020204030204" pitchFamily="34" charset="0"/>
                  </a:rPr>
                  <a:t>Methode und </a:t>
                </a:r>
                <a:r>
                  <a:rPr lang="de-DE" b="1" dirty="0" err="1">
                    <a:latin typeface="Arial (Textkörper)"/>
                    <a:cs typeface="Calibri" panose="020F0502020204030204" pitchFamily="34" charset="0"/>
                  </a:rPr>
                  <a:t>Feldzeit</a:t>
                </a:r>
                <a:endParaRPr lang="de-DE" b="1" dirty="0">
                  <a:latin typeface="Arial (Textkörper)"/>
                  <a:cs typeface="Calibri" panose="020F0502020204030204" pitchFamily="34" charset="0"/>
                </a:endParaRPr>
              </a:p>
            </p:txBody>
          </p:sp>
        </p:grpSp>
      </p:grpSp>
      <p:grpSp>
        <p:nvGrpSpPr>
          <p:cNvPr id="5" name="Gruppieren 4">
            <a:extLst>
              <a:ext uri="{FF2B5EF4-FFF2-40B4-BE49-F238E27FC236}">
                <a16:creationId xmlns:a16="http://schemas.microsoft.com/office/drawing/2014/main" id="{0A29D2E2-C776-46B7-A565-63336C1B33FA}"/>
              </a:ext>
            </a:extLst>
          </p:cNvPr>
          <p:cNvGrpSpPr/>
          <p:nvPr/>
        </p:nvGrpSpPr>
        <p:grpSpPr>
          <a:xfrm>
            <a:off x="7257153" y="1471627"/>
            <a:ext cx="4361329" cy="1265947"/>
            <a:chOff x="6954814" y="1434941"/>
            <a:chExt cx="4361329" cy="1265947"/>
          </a:xfrm>
        </p:grpSpPr>
        <p:cxnSp>
          <p:nvCxnSpPr>
            <p:cNvPr id="8" name="Gerader Verbinder 7">
              <a:extLst>
                <a:ext uri="{FF2B5EF4-FFF2-40B4-BE49-F238E27FC236}">
                  <a16:creationId xmlns:a16="http://schemas.microsoft.com/office/drawing/2014/main" id="{3952DB98-1D88-49BF-A9A9-CFA59FB949C3}"/>
                </a:ext>
              </a:extLst>
            </p:cNvPr>
            <p:cNvCxnSpPr>
              <a:cxnSpLocks/>
            </p:cNvCxnSpPr>
            <p:nvPr/>
          </p:nvCxnSpPr>
          <p:spPr>
            <a:xfrm>
              <a:off x="6954814" y="1942523"/>
              <a:ext cx="266360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Freeform 6">
              <a:extLst>
                <a:ext uri="{FF2B5EF4-FFF2-40B4-BE49-F238E27FC236}">
                  <a16:creationId xmlns:a16="http://schemas.microsoft.com/office/drawing/2014/main" id="{4E760014-5119-4238-91B0-05D43A5DF212}"/>
                </a:ext>
              </a:extLst>
            </p:cNvPr>
            <p:cNvSpPr>
              <a:spLocks noChangeAspect="1" noEditPoints="1"/>
            </p:cNvSpPr>
            <p:nvPr>
              <p:custDataLst>
                <p:tags r:id="rId1"/>
              </p:custDataLst>
            </p:nvPr>
          </p:nvSpPr>
          <p:spPr bwMode="auto">
            <a:xfrm>
              <a:off x="7035200" y="1434941"/>
              <a:ext cx="340176" cy="404972"/>
            </a:xfrm>
            <a:custGeom>
              <a:avLst/>
              <a:gdLst>
                <a:gd name="T0" fmla="*/ 1160 w 1680"/>
                <a:gd name="T1" fmla="*/ 0 h 2000"/>
                <a:gd name="T2" fmla="*/ 1160 w 1680"/>
                <a:gd name="T3" fmla="*/ 240 h 2000"/>
                <a:gd name="T4" fmla="*/ 1000 w 1680"/>
                <a:gd name="T5" fmla="*/ 240 h 2000"/>
                <a:gd name="T6" fmla="*/ 1000 w 1680"/>
                <a:gd name="T7" fmla="*/ 335 h 2000"/>
                <a:gd name="T8" fmla="*/ 1337 w 1680"/>
                <a:gd name="T9" fmla="*/ 483 h 2000"/>
                <a:gd name="T10" fmla="*/ 1459 w 1680"/>
                <a:gd name="T11" fmla="*/ 361 h 2000"/>
                <a:gd name="T12" fmla="*/ 1629 w 1680"/>
                <a:gd name="T13" fmla="*/ 531 h 2000"/>
                <a:gd name="T14" fmla="*/ 1508 w 1680"/>
                <a:gd name="T15" fmla="*/ 651 h 2000"/>
                <a:gd name="T16" fmla="*/ 1680 w 1680"/>
                <a:gd name="T17" fmla="*/ 1160 h 2000"/>
                <a:gd name="T18" fmla="*/ 840 w 1680"/>
                <a:gd name="T19" fmla="*/ 2000 h 2000"/>
                <a:gd name="T20" fmla="*/ 0 w 1680"/>
                <a:gd name="T21" fmla="*/ 1160 h 2000"/>
                <a:gd name="T22" fmla="*/ 680 w 1680"/>
                <a:gd name="T23" fmla="*/ 335 h 2000"/>
                <a:gd name="T24" fmla="*/ 680 w 1680"/>
                <a:gd name="T25" fmla="*/ 240 h 2000"/>
                <a:gd name="T26" fmla="*/ 520 w 1680"/>
                <a:gd name="T27" fmla="*/ 240 h 2000"/>
                <a:gd name="T28" fmla="*/ 520 w 1680"/>
                <a:gd name="T29" fmla="*/ 0 h 2000"/>
                <a:gd name="T30" fmla="*/ 1160 w 1680"/>
                <a:gd name="T31" fmla="*/ 0 h 2000"/>
                <a:gd name="T32" fmla="*/ 881 w 1680"/>
                <a:gd name="T33" fmla="*/ 1069 h 2000"/>
                <a:gd name="T34" fmla="*/ 880 w 1680"/>
                <a:gd name="T35" fmla="*/ 520 h 2000"/>
                <a:gd name="T36" fmla="*/ 800 w 1680"/>
                <a:gd name="T37" fmla="*/ 520 h 2000"/>
                <a:gd name="T38" fmla="*/ 801 w 1680"/>
                <a:gd name="T39" fmla="*/ 1068 h 2000"/>
                <a:gd name="T40" fmla="*/ 740 w 1680"/>
                <a:gd name="T41" fmla="*/ 1160 h 2000"/>
                <a:gd name="T42" fmla="*/ 840 w 1680"/>
                <a:gd name="T43" fmla="*/ 1260 h 2000"/>
                <a:gd name="T44" fmla="*/ 940 w 1680"/>
                <a:gd name="T45" fmla="*/ 1160 h 2000"/>
                <a:gd name="T46" fmla="*/ 881 w 1680"/>
                <a:gd name="T47" fmla="*/ 1069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0" h="2000">
                  <a:moveTo>
                    <a:pt x="1160" y="0"/>
                  </a:moveTo>
                  <a:cubicBezTo>
                    <a:pt x="1160" y="240"/>
                    <a:pt x="1160" y="240"/>
                    <a:pt x="1160" y="240"/>
                  </a:cubicBezTo>
                  <a:cubicBezTo>
                    <a:pt x="1000" y="240"/>
                    <a:pt x="1000" y="240"/>
                    <a:pt x="1000" y="240"/>
                  </a:cubicBezTo>
                  <a:cubicBezTo>
                    <a:pt x="1000" y="335"/>
                    <a:pt x="1000" y="335"/>
                    <a:pt x="1000" y="335"/>
                  </a:cubicBezTo>
                  <a:cubicBezTo>
                    <a:pt x="1122" y="359"/>
                    <a:pt x="1237" y="410"/>
                    <a:pt x="1337" y="483"/>
                  </a:cubicBezTo>
                  <a:cubicBezTo>
                    <a:pt x="1459" y="361"/>
                    <a:pt x="1459" y="361"/>
                    <a:pt x="1459" y="361"/>
                  </a:cubicBezTo>
                  <a:cubicBezTo>
                    <a:pt x="1516" y="418"/>
                    <a:pt x="1572" y="474"/>
                    <a:pt x="1629" y="531"/>
                  </a:cubicBezTo>
                  <a:cubicBezTo>
                    <a:pt x="1508" y="651"/>
                    <a:pt x="1508" y="651"/>
                    <a:pt x="1508" y="651"/>
                  </a:cubicBezTo>
                  <a:cubicBezTo>
                    <a:pt x="1620" y="798"/>
                    <a:pt x="1680" y="976"/>
                    <a:pt x="1680" y="1160"/>
                  </a:cubicBezTo>
                  <a:cubicBezTo>
                    <a:pt x="1680" y="1624"/>
                    <a:pt x="1304" y="2000"/>
                    <a:pt x="840" y="2000"/>
                  </a:cubicBezTo>
                  <a:cubicBezTo>
                    <a:pt x="376" y="2000"/>
                    <a:pt x="0" y="1624"/>
                    <a:pt x="0" y="1160"/>
                  </a:cubicBezTo>
                  <a:cubicBezTo>
                    <a:pt x="0" y="758"/>
                    <a:pt x="286" y="411"/>
                    <a:pt x="680" y="335"/>
                  </a:cubicBezTo>
                  <a:cubicBezTo>
                    <a:pt x="680" y="240"/>
                    <a:pt x="680" y="240"/>
                    <a:pt x="680" y="240"/>
                  </a:cubicBezTo>
                  <a:cubicBezTo>
                    <a:pt x="520" y="240"/>
                    <a:pt x="520" y="240"/>
                    <a:pt x="520" y="240"/>
                  </a:cubicBezTo>
                  <a:cubicBezTo>
                    <a:pt x="520" y="160"/>
                    <a:pt x="520" y="80"/>
                    <a:pt x="520" y="0"/>
                  </a:cubicBezTo>
                  <a:lnTo>
                    <a:pt x="1160" y="0"/>
                  </a:lnTo>
                  <a:close/>
                  <a:moveTo>
                    <a:pt x="881" y="1069"/>
                  </a:moveTo>
                  <a:cubicBezTo>
                    <a:pt x="880" y="520"/>
                    <a:pt x="880" y="520"/>
                    <a:pt x="880" y="520"/>
                  </a:cubicBezTo>
                  <a:cubicBezTo>
                    <a:pt x="800" y="520"/>
                    <a:pt x="800" y="520"/>
                    <a:pt x="800" y="520"/>
                  </a:cubicBezTo>
                  <a:cubicBezTo>
                    <a:pt x="801" y="1068"/>
                    <a:pt x="801" y="1068"/>
                    <a:pt x="801" y="1068"/>
                  </a:cubicBezTo>
                  <a:cubicBezTo>
                    <a:pt x="764" y="1084"/>
                    <a:pt x="740" y="1120"/>
                    <a:pt x="740" y="1160"/>
                  </a:cubicBezTo>
                  <a:cubicBezTo>
                    <a:pt x="740" y="1215"/>
                    <a:pt x="785" y="1260"/>
                    <a:pt x="840" y="1260"/>
                  </a:cubicBezTo>
                  <a:cubicBezTo>
                    <a:pt x="895" y="1260"/>
                    <a:pt x="940" y="1215"/>
                    <a:pt x="940" y="1160"/>
                  </a:cubicBezTo>
                  <a:cubicBezTo>
                    <a:pt x="940" y="1120"/>
                    <a:pt x="916" y="1084"/>
                    <a:pt x="881" y="1069"/>
                  </a:cubicBezTo>
                  <a:close/>
                </a:path>
              </a:pathLst>
            </a:custGeom>
            <a:solidFill>
              <a:schemeClr val="tx1"/>
            </a:solidFill>
            <a:ln>
              <a:noFill/>
            </a:ln>
          </p:spPr>
          <p:txBody>
            <a:bodyPr vert="horz" wrap="square" lIns="91416" tIns="45708" rIns="91416" bIns="45708" numCol="1" anchor="t" anchorCtr="0" compatLnSpc="1">
              <a:prstTxWarp prst="textNoShape">
                <a:avLst/>
              </a:prstTxWarp>
            </a:bodyPr>
            <a:lstStyle/>
            <a:p>
              <a:endParaRPr lang="de-DE" sz="1000" dirty="0">
                <a:latin typeface="Arial (Textkörper)"/>
                <a:cs typeface="Calibri" panose="020F0502020204030204" pitchFamily="34" charset="0"/>
              </a:endParaRPr>
            </a:p>
          </p:txBody>
        </p:sp>
        <p:sp>
          <p:nvSpPr>
            <p:cNvPr id="12" name="Text Placeholder 5">
              <a:extLst>
                <a:ext uri="{FF2B5EF4-FFF2-40B4-BE49-F238E27FC236}">
                  <a16:creationId xmlns:a16="http://schemas.microsoft.com/office/drawing/2014/main" id="{98C89AAF-6C90-45EF-A441-C95221A74684}"/>
                </a:ext>
              </a:extLst>
            </p:cNvPr>
            <p:cNvSpPr txBox="1">
              <a:spLocks/>
            </p:cNvSpPr>
            <p:nvPr/>
          </p:nvSpPr>
          <p:spPr>
            <a:xfrm>
              <a:off x="7032104" y="1965262"/>
              <a:ext cx="3268765" cy="735626"/>
            </a:xfrm>
            <a:prstGeom prst="rect">
              <a:avLst/>
            </a:prstGeom>
          </p:spPr>
          <p:txBody>
            <a:bodyPr vert="horz" lIns="0" tIns="45708" rIns="0" bIns="45708" rtlCol="0">
              <a:noAutofit/>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50850" indent="-314325" algn="l" defTabSz="914400" rtl="0" eaLnBrk="1" latinLnBrk="0" hangingPunct="1">
                <a:lnSpc>
                  <a:spcPct val="100000"/>
                </a:lnSpc>
                <a:spcBef>
                  <a:spcPts val="600"/>
                </a:spcBef>
                <a:buSzPct val="80000"/>
                <a:buFont typeface="Wingdings 2" panose="05020102010507070707" pitchFamily="18" charset="2"/>
                <a:buChar char=""/>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latin typeface="Arial (Textkörper)"/>
                  <a:cs typeface="Calibri" panose="020F0502020204030204" pitchFamily="34" charset="0"/>
                </a:rPr>
                <a:t>~ </a:t>
              </a:r>
              <a:r>
                <a:rPr lang="de-DE" b="1" dirty="0">
                  <a:latin typeface="Arial (Textkörper)"/>
                  <a:cs typeface="Calibri" panose="020F0502020204030204" pitchFamily="34" charset="0"/>
                </a:rPr>
                <a:t>15-30</a:t>
              </a:r>
              <a:r>
                <a:rPr lang="de-DE" dirty="0">
                  <a:latin typeface="Arial (Textkörper)"/>
                  <a:cs typeface="Calibri" panose="020F0502020204030204" pitchFamily="34" charset="0"/>
                </a:rPr>
                <a:t> Minuten                                   (je nach Need der Befragten)</a:t>
              </a:r>
            </a:p>
            <a:p>
              <a:pPr>
                <a:spcBef>
                  <a:spcPts val="600"/>
                </a:spcBef>
              </a:pPr>
              <a:r>
                <a:rPr lang="de-DE" dirty="0">
                  <a:latin typeface="Arial (Textkörper)"/>
                  <a:cs typeface="Calibri" panose="020F0502020204030204" pitchFamily="34" charset="0"/>
                </a:rPr>
                <a:t>Barrierefreie Programmierung</a:t>
              </a:r>
            </a:p>
          </p:txBody>
        </p:sp>
        <p:sp>
          <p:nvSpPr>
            <p:cNvPr id="18" name="Textfeld 17">
              <a:extLst>
                <a:ext uri="{FF2B5EF4-FFF2-40B4-BE49-F238E27FC236}">
                  <a16:creationId xmlns:a16="http://schemas.microsoft.com/office/drawing/2014/main" id="{0EE04836-DBFF-4351-8E94-E2F5BAEDC0C3}"/>
                </a:ext>
              </a:extLst>
            </p:cNvPr>
            <p:cNvSpPr txBox="1"/>
            <p:nvPr/>
          </p:nvSpPr>
          <p:spPr bwMode="gray">
            <a:xfrm>
              <a:off x="7471952" y="1514317"/>
              <a:ext cx="3844191" cy="276999"/>
            </a:xfrm>
            <a:prstGeom prst="rect">
              <a:avLst/>
            </a:prstGeom>
            <a:noFill/>
          </p:spPr>
          <p:txBody>
            <a:bodyPr wrap="square" lIns="0" tIns="0" rIns="0" bIns="0" rtlCol="0">
              <a:spAutoFit/>
            </a:bodyPr>
            <a:lstStyle/>
            <a:p>
              <a:pPr>
                <a:spcBef>
                  <a:spcPts val="300"/>
                </a:spcBef>
              </a:pPr>
              <a:r>
                <a:rPr lang="de-DE" b="1" dirty="0">
                  <a:latin typeface="Arial (Textkörper)"/>
                  <a:cs typeface="Calibri" panose="020F0502020204030204" pitchFamily="34" charset="0"/>
                </a:rPr>
                <a:t>Befragungszeit</a:t>
              </a:r>
              <a:endParaRPr lang="de-DE" sz="1600" b="1" dirty="0">
                <a:latin typeface="Arial (Textkörper)"/>
                <a:cs typeface="Calibri" panose="020F0502020204030204" pitchFamily="34" charset="0"/>
              </a:endParaRPr>
            </a:p>
          </p:txBody>
        </p:sp>
      </p:grpSp>
      <p:grpSp>
        <p:nvGrpSpPr>
          <p:cNvPr id="2" name="Gruppieren 1">
            <a:extLst>
              <a:ext uri="{FF2B5EF4-FFF2-40B4-BE49-F238E27FC236}">
                <a16:creationId xmlns:a16="http://schemas.microsoft.com/office/drawing/2014/main" id="{2E818A93-0487-4F34-B51B-B78F5A05D4EF}"/>
              </a:ext>
            </a:extLst>
          </p:cNvPr>
          <p:cNvGrpSpPr/>
          <p:nvPr/>
        </p:nvGrpSpPr>
        <p:grpSpPr>
          <a:xfrm>
            <a:off x="4161466" y="3677605"/>
            <a:ext cx="4422713" cy="1318169"/>
            <a:chOff x="4531486" y="3646092"/>
            <a:chExt cx="4422713" cy="1318169"/>
          </a:xfrm>
        </p:grpSpPr>
        <p:sp>
          <p:nvSpPr>
            <p:cNvPr id="19" name="Textfeld 18">
              <a:extLst>
                <a:ext uri="{FF2B5EF4-FFF2-40B4-BE49-F238E27FC236}">
                  <a16:creationId xmlns:a16="http://schemas.microsoft.com/office/drawing/2014/main" id="{8AC99F3F-8FBB-4F6F-98B6-A0E7BB573C73}"/>
                </a:ext>
              </a:extLst>
            </p:cNvPr>
            <p:cNvSpPr txBox="1"/>
            <p:nvPr/>
          </p:nvSpPr>
          <p:spPr bwMode="gray">
            <a:xfrm>
              <a:off x="5110008" y="3701068"/>
              <a:ext cx="3844191" cy="276999"/>
            </a:xfrm>
            <a:prstGeom prst="rect">
              <a:avLst/>
            </a:prstGeom>
            <a:noFill/>
          </p:spPr>
          <p:txBody>
            <a:bodyPr wrap="square" lIns="0" tIns="0" rIns="0" bIns="0" rtlCol="0">
              <a:spAutoFit/>
            </a:bodyPr>
            <a:lstStyle/>
            <a:p>
              <a:pPr>
                <a:spcBef>
                  <a:spcPts val="300"/>
                </a:spcBef>
              </a:pPr>
              <a:r>
                <a:rPr lang="de-DE" b="1" dirty="0">
                  <a:latin typeface="Arial (Textkörper)"/>
                  <a:cs typeface="Calibri" panose="020F0502020204030204" pitchFamily="34" charset="0"/>
                </a:rPr>
                <a:t>Fallgröße</a:t>
              </a:r>
              <a:endParaRPr lang="de-DE" sz="1600" b="1" dirty="0">
                <a:latin typeface="Arial (Textkörper)"/>
                <a:cs typeface="Calibri" panose="020F0502020204030204" pitchFamily="34" charset="0"/>
              </a:endParaRPr>
            </a:p>
          </p:txBody>
        </p:sp>
        <p:cxnSp>
          <p:nvCxnSpPr>
            <p:cNvPr id="20" name="Gerader Verbinder 19">
              <a:extLst>
                <a:ext uri="{FF2B5EF4-FFF2-40B4-BE49-F238E27FC236}">
                  <a16:creationId xmlns:a16="http://schemas.microsoft.com/office/drawing/2014/main" id="{1430763D-69A6-47BA-AC35-E144C6C6E225}"/>
                </a:ext>
              </a:extLst>
            </p:cNvPr>
            <p:cNvCxnSpPr>
              <a:cxnSpLocks/>
            </p:cNvCxnSpPr>
            <p:nvPr/>
          </p:nvCxnSpPr>
          <p:spPr>
            <a:xfrm>
              <a:off x="4531486" y="4134937"/>
              <a:ext cx="2793734" cy="1058"/>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6C9C125F-E231-4ABF-A07C-B1C8DD6006CD}"/>
                </a:ext>
              </a:extLst>
            </p:cNvPr>
            <p:cNvSpPr/>
            <p:nvPr/>
          </p:nvSpPr>
          <p:spPr>
            <a:xfrm>
              <a:off x="4531487" y="4133264"/>
              <a:ext cx="3909383" cy="830997"/>
            </a:xfrm>
            <a:prstGeom prst="rect">
              <a:avLst/>
            </a:prstGeom>
          </p:spPr>
          <p:txBody>
            <a:bodyPr wrap="square">
              <a:spAutoFit/>
            </a:bodyPr>
            <a:lstStyle/>
            <a:p>
              <a:pPr marL="285664" indent="-285664">
                <a:buFont typeface="Arial" panose="020B0604020202020204" pitchFamily="34" charset="0"/>
                <a:buChar char="•"/>
              </a:pPr>
              <a:r>
                <a:rPr lang="de-DE" sz="1600" dirty="0">
                  <a:latin typeface="Arial" panose="020B0604020202020204" pitchFamily="34" charset="0"/>
                  <a:cs typeface="Arial" panose="020B0604020202020204" pitchFamily="34" charset="0"/>
                </a:rPr>
                <a:t>n=</a:t>
              </a:r>
              <a:r>
                <a:rPr lang="de-DE" sz="1600" b="1" dirty="0">
                  <a:latin typeface="Arial" panose="020B0604020202020204" pitchFamily="34" charset="0"/>
                  <a:cs typeface="Arial" panose="020B0604020202020204" pitchFamily="34" charset="0"/>
                </a:rPr>
                <a:t>246</a:t>
              </a:r>
              <a:r>
                <a:rPr lang="de-DE" sz="1600" dirty="0">
                  <a:latin typeface="Arial" panose="020B0604020202020204" pitchFamily="34" charset="0"/>
                  <a:cs typeface="Arial" panose="020B0604020202020204" pitchFamily="34" charset="0"/>
                </a:rPr>
                <a:t> </a:t>
              </a:r>
              <a:r>
                <a:rPr lang="de-DE" sz="1600" dirty="0">
                  <a:latin typeface="Arial" panose="020B0604020202020204" pitchFamily="34" charset="0"/>
                </a:rPr>
                <a:t>Patienten* mit erblichen Netzhautdystrophien </a:t>
              </a:r>
            </a:p>
            <a:p>
              <a:pPr marL="285664" indent="-285664">
                <a:buFont typeface="Arial" panose="020B0604020202020204" pitchFamily="34" charset="0"/>
                <a:buChar char="•"/>
              </a:pPr>
              <a:r>
                <a:rPr lang="de-DE" sz="1600" dirty="0">
                  <a:latin typeface="Arial" panose="020B0604020202020204" pitchFamily="34" charset="0"/>
                  <a:cs typeface="Arial" panose="020B0604020202020204" pitchFamily="34" charset="0"/>
                </a:rPr>
                <a:t>Keine weiteren Screeningkriterien</a:t>
              </a:r>
            </a:p>
          </p:txBody>
        </p:sp>
        <p:sp>
          <p:nvSpPr>
            <p:cNvPr id="25" name="Shape 2457">
              <a:extLst>
                <a:ext uri="{FF2B5EF4-FFF2-40B4-BE49-F238E27FC236}">
                  <a16:creationId xmlns:a16="http://schemas.microsoft.com/office/drawing/2014/main" id="{AE701A23-0D9C-4FA0-9E44-1E7D9340DC35}"/>
                </a:ext>
              </a:extLst>
            </p:cNvPr>
            <p:cNvSpPr>
              <a:spLocks noChangeAspect="1"/>
            </p:cNvSpPr>
            <p:nvPr/>
          </p:nvSpPr>
          <p:spPr>
            <a:xfrm>
              <a:off x="4531486" y="3646092"/>
              <a:ext cx="457234" cy="457200"/>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tx1"/>
            </a:solidFill>
            <a:ln w="12700">
              <a:solidFill>
                <a:schemeClr val="accent6">
                  <a:lumMod val="10000"/>
                </a:schemeClr>
              </a:solidFill>
              <a:miter lim="400000"/>
            </a:ln>
          </p:spPr>
          <p:txBody>
            <a:bodyPr lIns="19049" tIns="19049" rIns="19049" bIns="19049" anchor="ctr"/>
            <a:lstStyle/>
            <a:p>
              <a:pPr marL="0" marR="0" lvl="0" indent="0" algn="ctr" defTabSz="22857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de-DE" sz="1563" b="0" i="0" u="none" strike="noStrike" kern="1200" cap="none" spc="0" normalizeH="0" baseline="0" dirty="0">
                <a:ln>
                  <a:noFill/>
                </a:ln>
                <a:effectLst>
                  <a:outerShdw blurRad="38100" dist="12700" dir="5400000" rotWithShape="0">
                    <a:srgbClr val="000000">
                      <a:alpha val="50000"/>
                    </a:srgbClr>
                  </a:outerShdw>
                </a:effectLst>
                <a:uLnTx/>
                <a:uFillTx/>
                <a:latin typeface="Arial"/>
                <a:ea typeface="Arial"/>
                <a:cs typeface="Arial"/>
                <a:sym typeface="Gill Sans"/>
              </a:endParaRPr>
            </a:p>
          </p:txBody>
        </p:sp>
      </p:grpSp>
      <p:sp>
        <p:nvSpPr>
          <p:cNvPr id="31" name="Rechteck 30">
            <a:extLst>
              <a:ext uri="{FF2B5EF4-FFF2-40B4-BE49-F238E27FC236}">
                <a16:creationId xmlns:a16="http://schemas.microsoft.com/office/drawing/2014/main" id="{E09D3EDD-990E-4A4E-A0CE-5E222E77B40E}"/>
              </a:ext>
            </a:extLst>
          </p:cNvPr>
          <p:cNvSpPr/>
          <p:nvPr/>
        </p:nvSpPr>
        <p:spPr>
          <a:xfrm>
            <a:off x="448386" y="5691891"/>
            <a:ext cx="8989432" cy="480131"/>
          </a:xfrm>
          <a:prstGeom prst="rect">
            <a:avLst/>
          </a:prstGeom>
        </p:spPr>
        <p:txBody>
          <a:bodyPr wrap="square">
            <a:spAutoFit/>
          </a:bodyPr>
          <a:lstStyle/>
          <a:p>
            <a:pPr>
              <a:lnSpc>
                <a:spcPct val="90000"/>
              </a:lnSpc>
            </a:pPr>
            <a:r>
              <a:rPr lang="de-DE" sz="1400" dirty="0"/>
              <a:t>*Weitere Daten von n=12 </a:t>
            </a:r>
            <a:r>
              <a:rPr lang="de-DE" sz="1400" dirty="0" err="1"/>
              <a:t>Completes</a:t>
            </a:r>
            <a:r>
              <a:rPr lang="de-DE" sz="1400" dirty="0"/>
              <a:t> (23.04.2021) liegen vor, konnten aber aus Zeitgründen nicht in diese Ergebnisdarstellung mit aufgenommen werden.</a:t>
            </a:r>
          </a:p>
        </p:txBody>
      </p:sp>
      <p:sp>
        <p:nvSpPr>
          <p:cNvPr id="15" name="Foliennummernplatzhalter 14">
            <a:extLst>
              <a:ext uri="{FF2B5EF4-FFF2-40B4-BE49-F238E27FC236}">
                <a16:creationId xmlns:a16="http://schemas.microsoft.com/office/drawing/2014/main" id="{D9B9710D-FFC1-4A15-AF7B-734823FBC034}"/>
              </a:ext>
            </a:extLst>
          </p:cNvPr>
          <p:cNvSpPr>
            <a:spLocks noGrp="1"/>
          </p:cNvSpPr>
          <p:nvPr>
            <p:ph type="sldNum" sz="quarter" idx="20"/>
          </p:nvPr>
        </p:nvSpPr>
        <p:spPr/>
        <p:txBody>
          <a:bodyPr/>
          <a:lstStyle/>
          <a:p>
            <a:fld id="{D61AABEC-672F-4B68-B914-690DA978312C}" type="slidenum">
              <a:rPr lang="de-DE" smtClean="0"/>
              <a:pPr/>
              <a:t>5</a:t>
            </a:fld>
            <a:r>
              <a:rPr lang="de-DE" dirty="0"/>
              <a:t> ‒ </a:t>
            </a:r>
          </a:p>
        </p:txBody>
      </p:sp>
    </p:spTree>
    <p:extLst>
      <p:ext uri="{BB962C8B-B14F-4D97-AF65-F5344CB8AC3E}">
        <p14:creationId xmlns:p14="http://schemas.microsoft.com/office/powerpoint/2010/main" val="322908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B49EF8-4530-4840-8B90-1DC2F9F8B93B}"/>
              </a:ext>
            </a:extLst>
          </p:cNvPr>
          <p:cNvSpPr>
            <a:spLocks noGrp="1"/>
          </p:cNvSpPr>
          <p:nvPr>
            <p:ph type="title"/>
          </p:nvPr>
        </p:nvSpPr>
        <p:spPr>
          <a:xfrm>
            <a:off x="448386" y="484632"/>
            <a:ext cx="11292840" cy="424732"/>
          </a:xfrm>
        </p:spPr>
        <p:txBody>
          <a:bodyPr/>
          <a:lstStyle/>
          <a:p>
            <a:r>
              <a:rPr lang="de-DE" sz="2400" cap="none" dirty="0">
                <a:solidFill>
                  <a:schemeClr val="tx1"/>
                </a:solidFill>
              </a:rPr>
              <a:t>Hinweise zum Lesen des Berichts</a:t>
            </a:r>
          </a:p>
        </p:txBody>
      </p:sp>
      <p:grpSp>
        <p:nvGrpSpPr>
          <p:cNvPr id="32" name="Group 667">
            <a:extLst>
              <a:ext uri="{FF2B5EF4-FFF2-40B4-BE49-F238E27FC236}">
                <a16:creationId xmlns:a16="http://schemas.microsoft.com/office/drawing/2014/main" id="{7499B66B-5E22-44EC-8038-68F3A3383B6E}"/>
              </a:ext>
            </a:extLst>
          </p:cNvPr>
          <p:cNvGrpSpPr>
            <a:grpSpLocks noChangeAspect="1"/>
          </p:cNvGrpSpPr>
          <p:nvPr/>
        </p:nvGrpSpPr>
        <p:grpSpPr>
          <a:xfrm>
            <a:off x="5247184" y="4005064"/>
            <a:ext cx="192934" cy="394324"/>
            <a:chOff x="7886701" y="4729164"/>
            <a:chExt cx="217488" cy="444500"/>
          </a:xfrm>
          <a:solidFill>
            <a:schemeClr val="tx1"/>
          </a:solidFill>
        </p:grpSpPr>
        <p:sp>
          <p:nvSpPr>
            <p:cNvPr id="33" name="Freeform 283">
              <a:extLst>
                <a:ext uri="{FF2B5EF4-FFF2-40B4-BE49-F238E27FC236}">
                  <a16:creationId xmlns:a16="http://schemas.microsoft.com/office/drawing/2014/main" id="{9C3F814C-51B3-450F-8510-465BF5D1186E}"/>
                </a:ext>
              </a:extLst>
            </p:cNvPr>
            <p:cNvSpPr>
              <a:spLocks noEditPoints="1"/>
            </p:cNvSpPr>
            <p:nvPr/>
          </p:nvSpPr>
          <p:spPr bwMode="auto">
            <a:xfrm>
              <a:off x="7886701" y="4729164"/>
              <a:ext cx="217488" cy="217488"/>
            </a:xfrm>
            <a:custGeom>
              <a:avLst/>
              <a:gdLst/>
              <a:ahLst/>
              <a:cxnLst>
                <a:cxn ang="0">
                  <a:pos x="98" y="196"/>
                </a:cxn>
                <a:cxn ang="0">
                  <a:pos x="0" y="98"/>
                </a:cxn>
                <a:cxn ang="0">
                  <a:pos x="98" y="0"/>
                </a:cxn>
                <a:cxn ang="0">
                  <a:pos x="196" y="98"/>
                </a:cxn>
                <a:cxn ang="0">
                  <a:pos x="98" y="196"/>
                </a:cxn>
                <a:cxn ang="0">
                  <a:pos x="98" y="36"/>
                </a:cxn>
                <a:cxn ang="0">
                  <a:pos x="36" y="98"/>
                </a:cxn>
                <a:cxn ang="0">
                  <a:pos x="98" y="159"/>
                </a:cxn>
                <a:cxn ang="0">
                  <a:pos x="159" y="98"/>
                </a:cxn>
                <a:cxn ang="0">
                  <a:pos x="98" y="36"/>
                </a:cxn>
              </a:cxnLst>
              <a:rect l="0" t="0" r="r" b="b"/>
              <a:pathLst>
                <a:path w="196" h="196">
                  <a:moveTo>
                    <a:pt x="98" y="196"/>
                  </a:moveTo>
                  <a:cubicBezTo>
                    <a:pt x="44" y="196"/>
                    <a:pt x="0" y="152"/>
                    <a:pt x="0" y="98"/>
                  </a:cubicBezTo>
                  <a:cubicBezTo>
                    <a:pt x="0" y="44"/>
                    <a:pt x="44" y="0"/>
                    <a:pt x="98" y="0"/>
                  </a:cubicBezTo>
                  <a:cubicBezTo>
                    <a:pt x="152" y="0"/>
                    <a:pt x="196" y="44"/>
                    <a:pt x="196" y="98"/>
                  </a:cubicBezTo>
                  <a:cubicBezTo>
                    <a:pt x="196" y="152"/>
                    <a:pt x="152" y="196"/>
                    <a:pt x="98" y="196"/>
                  </a:cubicBezTo>
                  <a:close/>
                  <a:moveTo>
                    <a:pt x="98" y="36"/>
                  </a:moveTo>
                  <a:cubicBezTo>
                    <a:pt x="64" y="36"/>
                    <a:pt x="36" y="64"/>
                    <a:pt x="36" y="98"/>
                  </a:cubicBezTo>
                  <a:cubicBezTo>
                    <a:pt x="36" y="132"/>
                    <a:pt x="64" y="159"/>
                    <a:pt x="98" y="159"/>
                  </a:cubicBezTo>
                  <a:cubicBezTo>
                    <a:pt x="132" y="159"/>
                    <a:pt x="159" y="132"/>
                    <a:pt x="159" y="98"/>
                  </a:cubicBezTo>
                  <a:cubicBezTo>
                    <a:pt x="159" y="64"/>
                    <a:pt x="132" y="36"/>
                    <a:pt x="98"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kern="0" dirty="0">
                <a:solidFill>
                  <a:prstClr val="black"/>
                </a:solidFill>
              </a:endParaRPr>
            </a:p>
          </p:txBody>
        </p:sp>
        <p:sp>
          <p:nvSpPr>
            <p:cNvPr id="34" name="Freeform 284">
              <a:extLst>
                <a:ext uri="{FF2B5EF4-FFF2-40B4-BE49-F238E27FC236}">
                  <a16:creationId xmlns:a16="http://schemas.microsoft.com/office/drawing/2014/main" id="{D357307D-B827-4494-B102-9B293AB11530}"/>
                </a:ext>
              </a:extLst>
            </p:cNvPr>
            <p:cNvSpPr>
              <a:spLocks/>
            </p:cNvSpPr>
            <p:nvPr/>
          </p:nvSpPr>
          <p:spPr bwMode="auto">
            <a:xfrm>
              <a:off x="7886701" y="4975226"/>
              <a:ext cx="215900" cy="198438"/>
            </a:xfrm>
            <a:custGeom>
              <a:avLst/>
              <a:gdLst/>
              <a:ahLst/>
              <a:cxnLst>
                <a:cxn ang="0">
                  <a:pos x="177" y="62"/>
                </a:cxn>
                <a:cxn ang="0">
                  <a:pos x="116" y="62"/>
                </a:cxn>
                <a:cxn ang="0">
                  <a:pos x="116" y="1"/>
                </a:cxn>
                <a:cxn ang="0">
                  <a:pos x="116" y="0"/>
                </a:cxn>
                <a:cxn ang="0">
                  <a:pos x="98" y="2"/>
                </a:cxn>
                <a:cxn ang="0">
                  <a:pos x="80" y="0"/>
                </a:cxn>
                <a:cxn ang="0">
                  <a:pos x="80" y="1"/>
                </a:cxn>
                <a:cxn ang="0">
                  <a:pos x="80" y="62"/>
                </a:cxn>
                <a:cxn ang="0">
                  <a:pos x="18" y="62"/>
                </a:cxn>
                <a:cxn ang="0">
                  <a:pos x="0" y="81"/>
                </a:cxn>
                <a:cxn ang="0">
                  <a:pos x="18" y="99"/>
                </a:cxn>
                <a:cxn ang="0">
                  <a:pos x="80" y="99"/>
                </a:cxn>
                <a:cxn ang="0">
                  <a:pos x="80" y="160"/>
                </a:cxn>
                <a:cxn ang="0">
                  <a:pos x="98" y="178"/>
                </a:cxn>
                <a:cxn ang="0">
                  <a:pos x="116" y="160"/>
                </a:cxn>
                <a:cxn ang="0">
                  <a:pos x="116" y="99"/>
                </a:cxn>
                <a:cxn ang="0">
                  <a:pos x="177" y="99"/>
                </a:cxn>
                <a:cxn ang="0">
                  <a:pos x="195" y="81"/>
                </a:cxn>
                <a:cxn ang="0">
                  <a:pos x="177" y="62"/>
                </a:cxn>
              </a:cxnLst>
              <a:rect l="0" t="0" r="r" b="b"/>
              <a:pathLst>
                <a:path w="195" h="178">
                  <a:moveTo>
                    <a:pt x="177" y="62"/>
                  </a:moveTo>
                  <a:cubicBezTo>
                    <a:pt x="116" y="62"/>
                    <a:pt x="116" y="62"/>
                    <a:pt x="116" y="62"/>
                  </a:cubicBezTo>
                  <a:cubicBezTo>
                    <a:pt x="116" y="1"/>
                    <a:pt x="116" y="1"/>
                    <a:pt x="116" y="1"/>
                  </a:cubicBezTo>
                  <a:cubicBezTo>
                    <a:pt x="116" y="1"/>
                    <a:pt x="116" y="1"/>
                    <a:pt x="116" y="0"/>
                  </a:cubicBezTo>
                  <a:cubicBezTo>
                    <a:pt x="110" y="1"/>
                    <a:pt x="104" y="2"/>
                    <a:pt x="98" y="2"/>
                  </a:cubicBezTo>
                  <a:cubicBezTo>
                    <a:pt x="92" y="2"/>
                    <a:pt x="86" y="1"/>
                    <a:pt x="80" y="0"/>
                  </a:cubicBezTo>
                  <a:cubicBezTo>
                    <a:pt x="80" y="1"/>
                    <a:pt x="80" y="1"/>
                    <a:pt x="80" y="1"/>
                  </a:cubicBezTo>
                  <a:cubicBezTo>
                    <a:pt x="80" y="62"/>
                    <a:pt x="80" y="62"/>
                    <a:pt x="80" y="62"/>
                  </a:cubicBezTo>
                  <a:cubicBezTo>
                    <a:pt x="18" y="62"/>
                    <a:pt x="18" y="62"/>
                    <a:pt x="18" y="62"/>
                  </a:cubicBezTo>
                  <a:cubicBezTo>
                    <a:pt x="8" y="62"/>
                    <a:pt x="0" y="71"/>
                    <a:pt x="0" y="81"/>
                  </a:cubicBezTo>
                  <a:cubicBezTo>
                    <a:pt x="0" y="91"/>
                    <a:pt x="8" y="99"/>
                    <a:pt x="18" y="99"/>
                  </a:cubicBezTo>
                  <a:cubicBezTo>
                    <a:pt x="80" y="99"/>
                    <a:pt x="80" y="99"/>
                    <a:pt x="80" y="99"/>
                  </a:cubicBezTo>
                  <a:cubicBezTo>
                    <a:pt x="80" y="160"/>
                    <a:pt x="80" y="160"/>
                    <a:pt x="80" y="160"/>
                  </a:cubicBezTo>
                  <a:cubicBezTo>
                    <a:pt x="80" y="170"/>
                    <a:pt x="88" y="178"/>
                    <a:pt x="98" y="178"/>
                  </a:cubicBezTo>
                  <a:cubicBezTo>
                    <a:pt x="108" y="178"/>
                    <a:pt x="116" y="170"/>
                    <a:pt x="116" y="160"/>
                  </a:cubicBezTo>
                  <a:cubicBezTo>
                    <a:pt x="116" y="99"/>
                    <a:pt x="116" y="99"/>
                    <a:pt x="116" y="99"/>
                  </a:cubicBezTo>
                  <a:cubicBezTo>
                    <a:pt x="177" y="99"/>
                    <a:pt x="177" y="99"/>
                    <a:pt x="177" y="99"/>
                  </a:cubicBezTo>
                  <a:cubicBezTo>
                    <a:pt x="187" y="99"/>
                    <a:pt x="195" y="91"/>
                    <a:pt x="195" y="81"/>
                  </a:cubicBezTo>
                  <a:cubicBezTo>
                    <a:pt x="195" y="71"/>
                    <a:pt x="187" y="62"/>
                    <a:pt x="177"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kern="0" dirty="0">
                <a:solidFill>
                  <a:prstClr val="black"/>
                </a:solidFill>
              </a:endParaRPr>
            </a:p>
          </p:txBody>
        </p:sp>
      </p:grpSp>
      <p:grpSp>
        <p:nvGrpSpPr>
          <p:cNvPr id="35" name="Group 647">
            <a:extLst>
              <a:ext uri="{FF2B5EF4-FFF2-40B4-BE49-F238E27FC236}">
                <a16:creationId xmlns:a16="http://schemas.microsoft.com/office/drawing/2014/main" id="{EFFD3B28-A021-42A2-90CA-43B1DCB5BA76}"/>
              </a:ext>
            </a:extLst>
          </p:cNvPr>
          <p:cNvGrpSpPr>
            <a:grpSpLocks noChangeAspect="1"/>
          </p:cNvGrpSpPr>
          <p:nvPr/>
        </p:nvGrpSpPr>
        <p:grpSpPr>
          <a:xfrm>
            <a:off x="5166086" y="3610054"/>
            <a:ext cx="358931" cy="357372"/>
            <a:chOff x="7807326" y="3911601"/>
            <a:chExt cx="365126" cy="363538"/>
          </a:xfrm>
          <a:solidFill>
            <a:schemeClr val="tx1"/>
          </a:solidFill>
        </p:grpSpPr>
        <p:sp>
          <p:nvSpPr>
            <p:cNvPr id="36" name="Freeform 285">
              <a:extLst>
                <a:ext uri="{FF2B5EF4-FFF2-40B4-BE49-F238E27FC236}">
                  <a16:creationId xmlns:a16="http://schemas.microsoft.com/office/drawing/2014/main" id="{0FD0164A-34CC-498E-8C3A-323BFCE49B6A}"/>
                </a:ext>
              </a:extLst>
            </p:cNvPr>
            <p:cNvSpPr>
              <a:spLocks noEditPoints="1"/>
            </p:cNvSpPr>
            <p:nvPr/>
          </p:nvSpPr>
          <p:spPr bwMode="auto">
            <a:xfrm>
              <a:off x="7807326" y="4035426"/>
              <a:ext cx="238125" cy="239713"/>
            </a:xfrm>
            <a:custGeom>
              <a:avLst/>
              <a:gdLst/>
              <a:ahLst/>
              <a:cxnLst>
                <a:cxn ang="0">
                  <a:pos x="177" y="38"/>
                </a:cxn>
                <a:cxn ang="0">
                  <a:pos x="177" y="177"/>
                </a:cxn>
                <a:cxn ang="0">
                  <a:pos x="39" y="177"/>
                </a:cxn>
                <a:cxn ang="0">
                  <a:pos x="39" y="38"/>
                </a:cxn>
                <a:cxn ang="0">
                  <a:pos x="177" y="38"/>
                </a:cxn>
                <a:cxn ang="0">
                  <a:pos x="64" y="151"/>
                </a:cxn>
                <a:cxn ang="0">
                  <a:pos x="151" y="151"/>
                </a:cxn>
                <a:cxn ang="0">
                  <a:pos x="151" y="64"/>
                </a:cxn>
                <a:cxn ang="0">
                  <a:pos x="64" y="64"/>
                </a:cxn>
                <a:cxn ang="0">
                  <a:pos x="64" y="151"/>
                </a:cxn>
              </a:cxnLst>
              <a:rect l="0" t="0" r="r" b="b"/>
              <a:pathLst>
                <a:path w="215" h="215">
                  <a:moveTo>
                    <a:pt x="177" y="38"/>
                  </a:moveTo>
                  <a:cubicBezTo>
                    <a:pt x="215" y="77"/>
                    <a:pt x="215" y="139"/>
                    <a:pt x="177" y="177"/>
                  </a:cubicBezTo>
                  <a:cubicBezTo>
                    <a:pt x="139" y="215"/>
                    <a:pt x="77" y="215"/>
                    <a:pt x="39" y="177"/>
                  </a:cubicBezTo>
                  <a:cubicBezTo>
                    <a:pt x="0" y="139"/>
                    <a:pt x="0" y="77"/>
                    <a:pt x="39" y="38"/>
                  </a:cubicBezTo>
                  <a:cubicBezTo>
                    <a:pt x="77" y="0"/>
                    <a:pt x="139" y="0"/>
                    <a:pt x="177" y="38"/>
                  </a:cubicBezTo>
                  <a:close/>
                  <a:moveTo>
                    <a:pt x="64" y="151"/>
                  </a:moveTo>
                  <a:cubicBezTo>
                    <a:pt x="88" y="175"/>
                    <a:pt x="127" y="175"/>
                    <a:pt x="151" y="151"/>
                  </a:cubicBezTo>
                  <a:cubicBezTo>
                    <a:pt x="175" y="127"/>
                    <a:pt x="175" y="88"/>
                    <a:pt x="151" y="64"/>
                  </a:cubicBezTo>
                  <a:cubicBezTo>
                    <a:pt x="127" y="40"/>
                    <a:pt x="88" y="40"/>
                    <a:pt x="64" y="64"/>
                  </a:cubicBezTo>
                  <a:cubicBezTo>
                    <a:pt x="40" y="88"/>
                    <a:pt x="40" y="127"/>
                    <a:pt x="64" y="1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kern="0" dirty="0">
                <a:solidFill>
                  <a:schemeClr val="accent1"/>
                </a:solidFill>
              </a:endParaRPr>
            </a:p>
          </p:txBody>
        </p:sp>
        <p:sp>
          <p:nvSpPr>
            <p:cNvPr id="37" name="Freeform 286">
              <a:extLst>
                <a:ext uri="{FF2B5EF4-FFF2-40B4-BE49-F238E27FC236}">
                  <a16:creationId xmlns:a16="http://schemas.microsoft.com/office/drawing/2014/main" id="{3ED7A6D4-46F9-4081-8370-9B42ADF9ADEA}"/>
                </a:ext>
              </a:extLst>
            </p:cNvPr>
            <p:cNvSpPr>
              <a:spLocks/>
            </p:cNvSpPr>
            <p:nvPr/>
          </p:nvSpPr>
          <p:spPr bwMode="auto">
            <a:xfrm>
              <a:off x="8002589" y="3911601"/>
              <a:ext cx="169863" cy="168275"/>
            </a:xfrm>
            <a:custGeom>
              <a:avLst/>
              <a:gdLst/>
              <a:ahLst/>
              <a:cxnLst>
                <a:cxn ang="0">
                  <a:pos x="146" y="5"/>
                </a:cxn>
                <a:cxn ang="0">
                  <a:pos x="133" y="0"/>
                </a:cxn>
                <a:cxn ang="0">
                  <a:pos x="18" y="0"/>
                </a:cxn>
                <a:cxn ang="0">
                  <a:pos x="0" y="18"/>
                </a:cxn>
                <a:cxn ang="0">
                  <a:pos x="18" y="36"/>
                </a:cxn>
                <a:cxn ang="0">
                  <a:pos x="90" y="36"/>
                </a:cxn>
                <a:cxn ang="0">
                  <a:pos x="7" y="119"/>
                </a:cxn>
                <a:cxn ang="0">
                  <a:pos x="21" y="131"/>
                </a:cxn>
                <a:cxn ang="0">
                  <a:pos x="33" y="145"/>
                </a:cxn>
                <a:cxn ang="0">
                  <a:pos x="115" y="62"/>
                </a:cxn>
                <a:cxn ang="0">
                  <a:pos x="115" y="133"/>
                </a:cxn>
                <a:cxn ang="0">
                  <a:pos x="133" y="151"/>
                </a:cxn>
                <a:cxn ang="0">
                  <a:pos x="152" y="133"/>
                </a:cxn>
                <a:cxn ang="0">
                  <a:pos x="152" y="18"/>
                </a:cxn>
                <a:cxn ang="0">
                  <a:pos x="146" y="5"/>
                </a:cxn>
              </a:cxnLst>
              <a:rect l="0" t="0" r="r" b="b"/>
              <a:pathLst>
                <a:path w="152" h="151">
                  <a:moveTo>
                    <a:pt x="146" y="5"/>
                  </a:moveTo>
                  <a:cubicBezTo>
                    <a:pt x="143" y="2"/>
                    <a:pt x="138" y="0"/>
                    <a:pt x="133" y="0"/>
                  </a:cubicBezTo>
                  <a:cubicBezTo>
                    <a:pt x="18" y="0"/>
                    <a:pt x="18" y="0"/>
                    <a:pt x="18" y="0"/>
                  </a:cubicBezTo>
                  <a:cubicBezTo>
                    <a:pt x="8" y="0"/>
                    <a:pt x="0" y="8"/>
                    <a:pt x="0" y="18"/>
                  </a:cubicBezTo>
                  <a:cubicBezTo>
                    <a:pt x="0" y="28"/>
                    <a:pt x="8" y="36"/>
                    <a:pt x="18" y="36"/>
                  </a:cubicBezTo>
                  <a:cubicBezTo>
                    <a:pt x="90" y="36"/>
                    <a:pt x="90" y="36"/>
                    <a:pt x="90" y="36"/>
                  </a:cubicBezTo>
                  <a:cubicBezTo>
                    <a:pt x="7" y="119"/>
                    <a:pt x="7" y="119"/>
                    <a:pt x="7" y="119"/>
                  </a:cubicBezTo>
                  <a:cubicBezTo>
                    <a:pt x="12" y="122"/>
                    <a:pt x="16" y="126"/>
                    <a:pt x="21" y="131"/>
                  </a:cubicBezTo>
                  <a:cubicBezTo>
                    <a:pt x="25" y="135"/>
                    <a:pt x="29" y="140"/>
                    <a:pt x="33" y="145"/>
                  </a:cubicBezTo>
                  <a:cubicBezTo>
                    <a:pt x="115" y="62"/>
                    <a:pt x="115" y="62"/>
                    <a:pt x="115" y="62"/>
                  </a:cubicBezTo>
                  <a:cubicBezTo>
                    <a:pt x="115" y="133"/>
                    <a:pt x="115" y="133"/>
                    <a:pt x="115" y="133"/>
                  </a:cubicBezTo>
                  <a:cubicBezTo>
                    <a:pt x="115" y="143"/>
                    <a:pt x="123" y="151"/>
                    <a:pt x="133" y="151"/>
                  </a:cubicBezTo>
                  <a:cubicBezTo>
                    <a:pt x="143" y="151"/>
                    <a:pt x="152" y="143"/>
                    <a:pt x="152" y="133"/>
                  </a:cubicBezTo>
                  <a:cubicBezTo>
                    <a:pt x="152" y="18"/>
                    <a:pt x="152" y="18"/>
                    <a:pt x="152" y="18"/>
                  </a:cubicBezTo>
                  <a:cubicBezTo>
                    <a:pt x="152" y="13"/>
                    <a:pt x="150" y="8"/>
                    <a:pt x="146"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kern="0" dirty="0">
                <a:solidFill>
                  <a:schemeClr val="accent1"/>
                </a:solidFill>
              </a:endParaRPr>
            </a:p>
          </p:txBody>
        </p:sp>
      </p:grpSp>
      <p:pic>
        <p:nvPicPr>
          <p:cNvPr id="2" name="Grafik 1">
            <a:extLst>
              <a:ext uri="{FF2B5EF4-FFF2-40B4-BE49-F238E27FC236}">
                <a16:creationId xmlns:a16="http://schemas.microsoft.com/office/drawing/2014/main" id="{55D336FC-FF03-452A-888E-7B377EF14EC8}"/>
              </a:ext>
            </a:extLst>
          </p:cNvPr>
          <p:cNvPicPr>
            <a:picLocks noChangeAspect="1"/>
          </p:cNvPicPr>
          <p:nvPr/>
        </p:nvPicPr>
        <p:blipFill rotWithShape="1">
          <a:blip r:embed="rId2">
            <a:biLevel thresh="75000"/>
          </a:blip>
          <a:srcRect b="37706"/>
          <a:stretch/>
        </p:blipFill>
        <p:spPr>
          <a:xfrm>
            <a:off x="5205314" y="4617132"/>
            <a:ext cx="276674" cy="439796"/>
          </a:xfrm>
          <a:prstGeom prst="rect">
            <a:avLst/>
          </a:prstGeom>
        </p:spPr>
      </p:pic>
      <p:grpSp>
        <p:nvGrpSpPr>
          <p:cNvPr id="5" name="Gruppieren 4">
            <a:extLst>
              <a:ext uri="{FF2B5EF4-FFF2-40B4-BE49-F238E27FC236}">
                <a16:creationId xmlns:a16="http://schemas.microsoft.com/office/drawing/2014/main" id="{69D2749F-619C-49C4-8D1D-52E9E03C12FA}"/>
              </a:ext>
            </a:extLst>
          </p:cNvPr>
          <p:cNvGrpSpPr/>
          <p:nvPr/>
        </p:nvGrpSpPr>
        <p:grpSpPr>
          <a:xfrm>
            <a:off x="5087620" y="5378786"/>
            <a:ext cx="512063" cy="439796"/>
            <a:chOff x="4418804" y="5113440"/>
            <a:chExt cx="512063" cy="439796"/>
          </a:xfrm>
        </p:grpSpPr>
        <p:pic>
          <p:nvPicPr>
            <p:cNvPr id="40" name="Grafik 39">
              <a:extLst>
                <a:ext uri="{FF2B5EF4-FFF2-40B4-BE49-F238E27FC236}">
                  <a16:creationId xmlns:a16="http://schemas.microsoft.com/office/drawing/2014/main" id="{D55F92B9-586E-4E18-A4F5-847021FE7513}"/>
                </a:ext>
              </a:extLst>
            </p:cNvPr>
            <p:cNvPicPr>
              <a:picLocks noChangeAspect="1"/>
            </p:cNvPicPr>
            <p:nvPr/>
          </p:nvPicPr>
          <p:blipFill rotWithShape="1">
            <a:blip r:embed="rId2">
              <a:biLevel thresh="75000"/>
            </a:blip>
            <a:srcRect b="37706"/>
            <a:stretch/>
          </p:blipFill>
          <p:spPr>
            <a:xfrm>
              <a:off x="4546960" y="5113440"/>
              <a:ext cx="276674" cy="439796"/>
            </a:xfrm>
            <a:prstGeom prst="rect">
              <a:avLst/>
            </a:prstGeom>
          </p:spPr>
        </p:pic>
        <p:cxnSp>
          <p:nvCxnSpPr>
            <p:cNvPr id="4" name="Gerader Verbinder 3">
              <a:extLst>
                <a:ext uri="{FF2B5EF4-FFF2-40B4-BE49-F238E27FC236}">
                  <a16:creationId xmlns:a16="http://schemas.microsoft.com/office/drawing/2014/main" id="{FF8D5E5B-2C0B-4517-930F-188BA4A2278B}"/>
                </a:ext>
              </a:extLst>
            </p:cNvPr>
            <p:cNvCxnSpPr>
              <a:cxnSpLocks/>
            </p:cNvCxnSpPr>
            <p:nvPr/>
          </p:nvCxnSpPr>
          <p:spPr>
            <a:xfrm flipV="1">
              <a:off x="4418804" y="5150766"/>
              <a:ext cx="512063" cy="384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uppieren 40">
            <a:extLst>
              <a:ext uri="{FF2B5EF4-FFF2-40B4-BE49-F238E27FC236}">
                <a16:creationId xmlns:a16="http://schemas.microsoft.com/office/drawing/2014/main" id="{BE96A74F-128D-4593-A3B7-491C74A66727}"/>
              </a:ext>
            </a:extLst>
          </p:cNvPr>
          <p:cNvGrpSpPr/>
          <p:nvPr/>
        </p:nvGrpSpPr>
        <p:grpSpPr>
          <a:xfrm>
            <a:off x="11237504" y="2181934"/>
            <a:ext cx="404073" cy="349191"/>
            <a:chOff x="10445003" y="4073645"/>
            <a:chExt cx="593504" cy="554038"/>
          </a:xfrm>
        </p:grpSpPr>
        <p:sp>
          <p:nvSpPr>
            <p:cNvPr id="42" name="Freeform 89">
              <a:extLst>
                <a:ext uri="{FF2B5EF4-FFF2-40B4-BE49-F238E27FC236}">
                  <a16:creationId xmlns:a16="http://schemas.microsoft.com/office/drawing/2014/main" id="{93614D96-5787-4C4B-9092-D09DBCAA1204}"/>
                </a:ext>
              </a:extLst>
            </p:cNvPr>
            <p:cNvSpPr>
              <a:spLocks/>
            </p:cNvSpPr>
            <p:nvPr/>
          </p:nvSpPr>
          <p:spPr bwMode="auto">
            <a:xfrm>
              <a:off x="10445003" y="4073645"/>
              <a:ext cx="425016" cy="449302"/>
            </a:xfrm>
            <a:custGeom>
              <a:avLst/>
              <a:gdLst>
                <a:gd name="T0" fmla="*/ 16 w 132"/>
                <a:gd name="T1" fmla="*/ 0 h 139"/>
                <a:gd name="T2" fmla="*/ 116 w 132"/>
                <a:gd name="T3" fmla="*/ 0 h 139"/>
                <a:gd name="T4" fmla="*/ 132 w 132"/>
                <a:gd name="T5" fmla="*/ 16 h 139"/>
                <a:gd name="T6" fmla="*/ 132 w 132"/>
                <a:gd name="T7" fmla="*/ 92 h 139"/>
                <a:gd name="T8" fmla="*/ 116 w 132"/>
                <a:gd name="T9" fmla="*/ 108 h 139"/>
                <a:gd name="T10" fmla="*/ 59 w 132"/>
                <a:gd name="T11" fmla="*/ 108 h 139"/>
                <a:gd name="T12" fmla="*/ 31 w 132"/>
                <a:gd name="T13" fmla="*/ 137 h 139"/>
                <a:gd name="T14" fmla="*/ 24 w 132"/>
                <a:gd name="T15" fmla="*/ 134 h 139"/>
                <a:gd name="T16" fmla="*/ 24 w 132"/>
                <a:gd name="T17" fmla="*/ 108 h 139"/>
                <a:gd name="T18" fmla="*/ 16 w 132"/>
                <a:gd name="T19" fmla="*/ 108 h 139"/>
                <a:gd name="T20" fmla="*/ 0 w 132"/>
                <a:gd name="T21" fmla="*/ 92 h 139"/>
                <a:gd name="T22" fmla="*/ 0 w 132"/>
                <a:gd name="T23" fmla="*/ 16 h 139"/>
                <a:gd name="T24" fmla="*/ 16 w 132"/>
                <a:gd name="T2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9">
                  <a:moveTo>
                    <a:pt x="16" y="0"/>
                  </a:moveTo>
                  <a:cubicBezTo>
                    <a:pt x="116" y="0"/>
                    <a:pt x="116" y="0"/>
                    <a:pt x="116" y="0"/>
                  </a:cubicBezTo>
                  <a:cubicBezTo>
                    <a:pt x="125" y="0"/>
                    <a:pt x="132" y="7"/>
                    <a:pt x="132" y="16"/>
                  </a:cubicBezTo>
                  <a:cubicBezTo>
                    <a:pt x="132" y="92"/>
                    <a:pt x="132" y="92"/>
                    <a:pt x="132" y="92"/>
                  </a:cubicBezTo>
                  <a:cubicBezTo>
                    <a:pt x="132" y="101"/>
                    <a:pt x="125" y="108"/>
                    <a:pt x="116" y="108"/>
                  </a:cubicBezTo>
                  <a:cubicBezTo>
                    <a:pt x="59" y="108"/>
                    <a:pt x="59" y="108"/>
                    <a:pt x="59" y="108"/>
                  </a:cubicBezTo>
                  <a:cubicBezTo>
                    <a:pt x="31" y="137"/>
                    <a:pt x="31" y="137"/>
                    <a:pt x="31" y="137"/>
                  </a:cubicBezTo>
                  <a:cubicBezTo>
                    <a:pt x="28" y="139"/>
                    <a:pt x="24" y="138"/>
                    <a:pt x="24" y="134"/>
                  </a:cubicBezTo>
                  <a:cubicBezTo>
                    <a:pt x="24" y="108"/>
                    <a:pt x="24" y="108"/>
                    <a:pt x="24" y="108"/>
                  </a:cubicBezTo>
                  <a:cubicBezTo>
                    <a:pt x="16" y="108"/>
                    <a:pt x="16" y="108"/>
                    <a:pt x="16" y="108"/>
                  </a:cubicBezTo>
                  <a:cubicBezTo>
                    <a:pt x="7" y="108"/>
                    <a:pt x="0" y="101"/>
                    <a:pt x="0" y="92"/>
                  </a:cubicBezTo>
                  <a:cubicBezTo>
                    <a:pt x="0" y="16"/>
                    <a:pt x="0" y="16"/>
                    <a:pt x="0" y="16"/>
                  </a:cubicBezTo>
                  <a:cubicBezTo>
                    <a:pt x="0" y="7"/>
                    <a:pt x="7" y="0"/>
                    <a:pt x="16" y="0"/>
                  </a:cubicBezTo>
                  <a:close/>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black"/>
                </a:solidFill>
                <a:effectLst/>
                <a:uLnTx/>
                <a:uFillTx/>
                <a:latin typeface="Arial"/>
                <a:ea typeface="+mn-ea"/>
                <a:cs typeface="+mn-cs"/>
              </a:endParaRPr>
            </a:p>
          </p:txBody>
        </p:sp>
        <p:sp>
          <p:nvSpPr>
            <p:cNvPr id="43" name="Freeform 90">
              <a:extLst>
                <a:ext uri="{FF2B5EF4-FFF2-40B4-BE49-F238E27FC236}">
                  <a16:creationId xmlns:a16="http://schemas.microsoft.com/office/drawing/2014/main" id="{81E361B7-8F0A-42AD-85B4-4515A314529F}"/>
                </a:ext>
              </a:extLst>
            </p:cNvPr>
            <p:cNvSpPr>
              <a:spLocks/>
            </p:cNvSpPr>
            <p:nvPr/>
          </p:nvSpPr>
          <p:spPr bwMode="auto">
            <a:xfrm>
              <a:off x="10690905" y="4204185"/>
              <a:ext cx="347602" cy="423498"/>
            </a:xfrm>
            <a:custGeom>
              <a:avLst/>
              <a:gdLst>
                <a:gd name="T0" fmla="*/ 0 w 108"/>
                <a:gd name="T1" fmla="*/ 76 h 131"/>
                <a:gd name="T2" fmla="*/ 0 w 108"/>
                <a:gd name="T3" fmla="*/ 84 h 131"/>
                <a:gd name="T4" fmla="*/ 16 w 108"/>
                <a:gd name="T5" fmla="*/ 100 h 131"/>
                <a:gd name="T6" fmla="*/ 53 w 108"/>
                <a:gd name="T7" fmla="*/ 100 h 131"/>
                <a:gd name="T8" fmla="*/ 81 w 108"/>
                <a:gd name="T9" fmla="*/ 129 h 131"/>
                <a:gd name="T10" fmla="*/ 88 w 108"/>
                <a:gd name="T11" fmla="*/ 126 h 131"/>
                <a:gd name="T12" fmla="*/ 88 w 108"/>
                <a:gd name="T13" fmla="*/ 100 h 131"/>
                <a:gd name="T14" fmla="*/ 92 w 108"/>
                <a:gd name="T15" fmla="*/ 100 h 131"/>
                <a:gd name="T16" fmla="*/ 108 w 108"/>
                <a:gd name="T17" fmla="*/ 84 h 131"/>
                <a:gd name="T18" fmla="*/ 108 w 108"/>
                <a:gd name="T19" fmla="*/ 16 h 131"/>
                <a:gd name="T20" fmla="*/ 92 w 108"/>
                <a:gd name="T21" fmla="*/ 0 h 131"/>
                <a:gd name="T22" fmla="*/ 64 w 108"/>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31">
                  <a:moveTo>
                    <a:pt x="0" y="76"/>
                  </a:moveTo>
                  <a:cubicBezTo>
                    <a:pt x="0" y="84"/>
                    <a:pt x="0" y="84"/>
                    <a:pt x="0" y="84"/>
                  </a:cubicBezTo>
                  <a:cubicBezTo>
                    <a:pt x="0" y="93"/>
                    <a:pt x="7" y="100"/>
                    <a:pt x="16" y="100"/>
                  </a:cubicBezTo>
                  <a:cubicBezTo>
                    <a:pt x="53" y="100"/>
                    <a:pt x="53" y="100"/>
                    <a:pt x="53" y="100"/>
                  </a:cubicBezTo>
                  <a:cubicBezTo>
                    <a:pt x="81" y="129"/>
                    <a:pt x="81" y="129"/>
                    <a:pt x="81" y="129"/>
                  </a:cubicBezTo>
                  <a:cubicBezTo>
                    <a:pt x="84" y="131"/>
                    <a:pt x="88" y="130"/>
                    <a:pt x="88" y="126"/>
                  </a:cubicBezTo>
                  <a:cubicBezTo>
                    <a:pt x="88" y="100"/>
                    <a:pt x="88" y="100"/>
                    <a:pt x="88" y="100"/>
                  </a:cubicBezTo>
                  <a:cubicBezTo>
                    <a:pt x="92" y="100"/>
                    <a:pt x="92" y="100"/>
                    <a:pt x="92" y="100"/>
                  </a:cubicBezTo>
                  <a:cubicBezTo>
                    <a:pt x="101" y="100"/>
                    <a:pt x="108" y="93"/>
                    <a:pt x="108" y="84"/>
                  </a:cubicBezTo>
                  <a:cubicBezTo>
                    <a:pt x="108" y="16"/>
                    <a:pt x="108" y="16"/>
                    <a:pt x="108" y="16"/>
                  </a:cubicBezTo>
                  <a:cubicBezTo>
                    <a:pt x="108" y="7"/>
                    <a:pt x="101" y="0"/>
                    <a:pt x="92" y="0"/>
                  </a:cubicBezTo>
                  <a:cubicBezTo>
                    <a:pt x="64" y="0"/>
                    <a:pt x="64" y="0"/>
                    <a:pt x="64" y="0"/>
                  </a:cubicBezTo>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3" name="Gruppieren 2">
            <a:extLst>
              <a:ext uri="{FF2B5EF4-FFF2-40B4-BE49-F238E27FC236}">
                <a16:creationId xmlns:a16="http://schemas.microsoft.com/office/drawing/2014/main" id="{BD6E84C9-6E85-4B32-99D4-3ABE795DF03C}"/>
              </a:ext>
            </a:extLst>
          </p:cNvPr>
          <p:cNvGrpSpPr/>
          <p:nvPr/>
        </p:nvGrpSpPr>
        <p:grpSpPr>
          <a:xfrm>
            <a:off x="11183509" y="2822577"/>
            <a:ext cx="512063" cy="384676"/>
            <a:chOff x="6168008" y="5157965"/>
            <a:chExt cx="512063" cy="384676"/>
          </a:xfrm>
        </p:grpSpPr>
        <p:grpSp>
          <p:nvGrpSpPr>
            <p:cNvPr id="44" name="Gruppieren 43">
              <a:extLst>
                <a:ext uri="{FF2B5EF4-FFF2-40B4-BE49-F238E27FC236}">
                  <a16:creationId xmlns:a16="http://schemas.microsoft.com/office/drawing/2014/main" id="{6921C7F7-DA58-4240-9D6A-F8C9B401AEE2}"/>
                </a:ext>
              </a:extLst>
            </p:cNvPr>
            <p:cNvGrpSpPr/>
            <p:nvPr/>
          </p:nvGrpSpPr>
          <p:grpSpPr>
            <a:xfrm>
              <a:off x="6240172" y="5170533"/>
              <a:ext cx="404073" cy="349191"/>
              <a:chOff x="10445003" y="4073645"/>
              <a:chExt cx="593504" cy="554038"/>
            </a:xfrm>
          </p:grpSpPr>
          <p:sp>
            <p:nvSpPr>
              <p:cNvPr id="45" name="Freeform 89">
                <a:extLst>
                  <a:ext uri="{FF2B5EF4-FFF2-40B4-BE49-F238E27FC236}">
                    <a16:creationId xmlns:a16="http://schemas.microsoft.com/office/drawing/2014/main" id="{2E1A551B-356C-4188-B593-F4EFC76B70E1}"/>
                  </a:ext>
                </a:extLst>
              </p:cNvPr>
              <p:cNvSpPr>
                <a:spLocks/>
              </p:cNvSpPr>
              <p:nvPr/>
            </p:nvSpPr>
            <p:spPr bwMode="auto">
              <a:xfrm>
                <a:off x="10445003" y="4073645"/>
                <a:ext cx="425016" cy="449302"/>
              </a:xfrm>
              <a:custGeom>
                <a:avLst/>
                <a:gdLst>
                  <a:gd name="T0" fmla="*/ 16 w 132"/>
                  <a:gd name="T1" fmla="*/ 0 h 139"/>
                  <a:gd name="T2" fmla="*/ 116 w 132"/>
                  <a:gd name="T3" fmla="*/ 0 h 139"/>
                  <a:gd name="T4" fmla="*/ 132 w 132"/>
                  <a:gd name="T5" fmla="*/ 16 h 139"/>
                  <a:gd name="T6" fmla="*/ 132 w 132"/>
                  <a:gd name="T7" fmla="*/ 92 h 139"/>
                  <a:gd name="T8" fmla="*/ 116 w 132"/>
                  <a:gd name="T9" fmla="*/ 108 h 139"/>
                  <a:gd name="T10" fmla="*/ 59 w 132"/>
                  <a:gd name="T11" fmla="*/ 108 h 139"/>
                  <a:gd name="T12" fmla="*/ 31 w 132"/>
                  <a:gd name="T13" fmla="*/ 137 h 139"/>
                  <a:gd name="T14" fmla="*/ 24 w 132"/>
                  <a:gd name="T15" fmla="*/ 134 h 139"/>
                  <a:gd name="T16" fmla="*/ 24 w 132"/>
                  <a:gd name="T17" fmla="*/ 108 h 139"/>
                  <a:gd name="T18" fmla="*/ 16 w 132"/>
                  <a:gd name="T19" fmla="*/ 108 h 139"/>
                  <a:gd name="T20" fmla="*/ 0 w 132"/>
                  <a:gd name="T21" fmla="*/ 92 h 139"/>
                  <a:gd name="T22" fmla="*/ 0 w 132"/>
                  <a:gd name="T23" fmla="*/ 16 h 139"/>
                  <a:gd name="T24" fmla="*/ 16 w 132"/>
                  <a:gd name="T2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9">
                    <a:moveTo>
                      <a:pt x="16" y="0"/>
                    </a:moveTo>
                    <a:cubicBezTo>
                      <a:pt x="116" y="0"/>
                      <a:pt x="116" y="0"/>
                      <a:pt x="116" y="0"/>
                    </a:cubicBezTo>
                    <a:cubicBezTo>
                      <a:pt x="125" y="0"/>
                      <a:pt x="132" y="7"/>
                      <a:pt x="132" y="16"/>
                    </a:cubicBezTo>
                    <a:cubicBezTo>
                      <a:pt x="132" y="92"/>
                      <a:pt x="132" y="92"/>
                      <a:pt x="132" y="92"/>
                    </a:cubicBezTo>
                    <a:cubicBezTo>
                      <a:pt x="132" y="101"/>
                      <a:pt x="125" y="108"/>
                      <a:pt x="116" y="108"/>
                    </a:cubicBezTo>
                    <a:cubicBezTo>
                      <a:pt x="59" y="108"/>
                      <a:pt x="59" y="108"/>
                      <a:pt x="59" y="108"/>
                    </a:cubicBezTo>
                    <a:cubicBezTo>
                      <a:pt x="31" y="137"/>
                      <a:pt x="31" y="137"/>
                      <a:pt x="31" y="137"/>
                    </a:cubicBezTo>
                    <a:cubicBezTo>
                      <a:pt x="28" y="139"/>
                      <a:pt x="24" y="138"/>
                      <a:pt x="24" y="134"/>
                    </a:cubicBezTo>
                    <a:cubicBezTo>
                      <a:pt x="24" y="108"/>
                      <a:pt x="24" y="108"/>
                      <a:pt x="24" y="108"/>
                    </a:cubicBezTo>
                    <a:cubicBezTo>
                      <a:pt x="16" y="108"/>
                      <a:pt x="16" y="108"/>
                      <a:pt x="16" y="108"/>
                    </a:cubicBezTo>
                    <a:cubicBezTo>
                      <a:pt x="7" y="108"/>
                      <a:pt x="0" y="101"/>
                      <a:pt x="0" y="92"/>
                    </a:cubicBezTo>
                    <a:cubicBezTo>
                      <a:pt x="0" y="16"/>
                      <a:pt x="0" y="16"/>
                      <a:pt x="0" y="16"/>
                    </a:cubicBezTo>
                    <a:cubicBezTo>
                      <a:pt x="0" y="7"/>
                      <a:pt x="7" y="0"/>
                      <a:pt x="16" y="0"/>
                    </a:cubicBezTo>
                    <a:close/>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black"/>
                  </a:solidFill>
                  <a:effectLst/>
                  <a:uLnTx/>
                  <a:uFillTx/>
                  <a:latin typeface="Arial"/>
                  <a:ea typeface="+mn-ea"/>
                  <a:cs typeface="+mn-cs"/>
                </a:endParaRPr>
              </a:p>
            </p:txBody>
          </p:sp>
          <p:sp>
            <p:nvSpPr>
              <p:cNvPr id="46" name="Freeform 90">
                <a:extLst>
                  <a:ext uri="{FF2B5EF4-FFF2-40B4-BE49-F238E27FC236}">
                    <a16:creationId xmlns:a16="http://schemas.microsoft.com/office/drawing/2014/main" id="{A684B8B3-0A1D-4376-9B6F-D357E49D1DB3}"/>
                  </a:ext>
                </a:extLst>
              </p:cNvPr>
              <p:cNvSpPr>
                <a:spLocks/>
              </p:cNvSpPr>
              <p:nvPr/>
            </p:nvSpPr>
            <p:spPr bwMode="auto">
              <a:xfrm>
                <a:off x="10690905" y="4204185"/>
                <a:ext cx="347602" cy="423498"/>
              </a:xfrm>
              <a:custGeom>
                <a:avLst/>
                <a:gdLst>
                  <a:gd name="T0" fmla="*/ 0 w 108"/>
                  <a:gd name="T1" fmla="*/ 76 h 131"/>
                  <a:gd name="T2" fmla="*/ 0 w 108"/>
                  <a:gd name="T3" fmla="*/ 84 h 131"/>
                  <a:gd name="T4" fmla="*/ 16 w 108"/>
                  <a:gd name="T5" fmla="*/ 100 h 131"/>
                  <a:gd name="T6" fmla="*/ 53 w 108"/>
                  <a:gd name="T7" fmla="*/ 100 h 131"/>
                  <a:gd name="T8" fmla="*/ 81 w 108"/>
                  <a:gd name="T9" fmla="*/ 129 h 131"/>
                  <a:gd name="T10" fmla="*/ 88 w 108"/>
                  <a:gd name="T11" fmla="*/ 126 h 131"/>
                  <a:gd name="T12" fmla="*/ 88 w 108"/>
                  <a:gd name="T13" fmla="*/ 100 h 131"/>
                  <a:gd name="T14" fmla="*/ 92 w 108"/>
                  <a:gd name="T15" fmla="*/ 100 h 131"/>
                  <a:gd name="T16" fmla="*/ 108 w 108"/>
                  <a:gd name="T17" fmla="*/ 84 h 131"/>
                  <a:gd name="T18" fmla="*/ 108 w 108"/>
                  <a:gd name="T19" fmla="*/ 16 h 131"/>
                  <a:gd name="T20" fmla="*/ 92 w 108"/>
                  <a:gd name="T21" fmla="*/ 0 h 131"/>
                  <a:gd name="T22" fmla="*/ 64 w 108"/>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31">
                    <a:moveTo>
                      <a:pt x="0" y="76"/>
                    </a:moveTo>
                    <a:cubicBezTo>
                      <a:pt x="0" y="84"/>
                      <a:pt x="0" y="84"/>
                      <a:pt x="0" y="84"/>
                    </a:cubicBezTo>
                    <a:cubicBezTo>
                      <a:pt x="0" y="93"/>
                      <a:pt x="7" y="100"/>
                      <a:pt x="16" y="100"/>
                    </a:cubicBezTo>
                    <a:cubicBezTo>
                      <a:pt x="53" y="100"/>
                      <a:pt x="53" y="100"/>
                      <a:pt x="53" y="100"/>
                    </a:cubicBezTo>
                    <a:cubicBezTo>
                      <a:pt x="81" y="129"/>
                      <a:pt x="81" y="129"/>
                      <a:pt x="81" y="129"/>
                    </a:cubicBezTo>
                    <a:cubicBezTo>
                      <a:pt x="84" y="131"/>
                      <a:pt x="88" y="130"/>
                      <a:pt x="88" y="126"/>
                    </a:cubicBezTo>
                    <a:cubicBezTo>
                      <a:pt x="88" y="100"/>
                      <a:pt x="88" y="100"/>
                      <a:pt x="88" y="100"/>
                    </a:cubicBezTo>
                    <a:cubicBezTo>
                      <a:pt x="92" y="100"/>
                      <a:pt x="92" y="100"/>
                      <a:pt x="92" y="100"/>
                    </a:cubicBezTo>
                    <a:cubicBezTo>
                      <a:pt x="101" y="100"/>
                      <a:pt x="108" y="93"/>
                      <a:pt x="108" y="84"/>
                    </a:cubicBezTo>
                    <a:cubicBezTo>
                      <a:pt x="108" y="16"/>
                      <a:pt x="108" y="16"/>
                      <a:pt x="108" y="16"/>
                    </a:cubicBezTo>
                    <a:cubicBezTo>
                      <a:pt x="108" y="7"/>
                      <a:pt x="101" y="0"/>
                      <a:pt x="92" y="0"/>
                    </a:cubicBezTo>
                    <a:cubicBezTo>
                      <a:pt x="64" y="0"/>
                      <a:pt x="64" y="0"/>
                      <a:pt x="64" y="0"/>
                    </a:cubicBezTo>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black"/>
                  </a:solidFill>
                  <a:effectLst/>
                  <a:uLnTx/>
                  <a:uFillTx/>
                  <a:latin typeface="Arial"/>
                  <a:ea typeface="+mn-ea"/>
                  <a:cs typeface="+mn-cs"/>
                </a:endParaRPr>
              </a:p>
            </p:txBody>
          </p:sp>
        </p:grpSp>
        <p:cxnSp>
          <p:nvCxnSpPr>
            <p:cNvPr id="47" name="Gerader Verbinder 46">
              <a:extLst>
                <a:ext uri="{FF2B5EF4-FFF2-40B4-BE49-F238E27FC236}">
                  <a16:creationId xmlns:a16="http://schemas.microsoft.com/office/drawing/2014/main" id="{FBD59E0F-7B05-4231-8D94-E3D7A0A47A80}"/>
                </a:ext>
              </a:extLst>
            </p:cNvPr>
            <p:cNvCxnSpPr>
              <a:cxnSpLocks/>
            </p:cNvCxnSpPr>
            <p:nvPr/>
          </p:nvCxnSpPr>
          <p:spPr>
            <a:xfrm flipV="1">
              <a:off x="6168008" y="5157965"/>
              <a:ext cx="512063" cy="384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8" name="Picture 66">
            <a:extLst>
              <a:ext uri="{FF2B5EF4-FFF2-40B4-BE49-F238E27FC236}">
                <a16:creationId xmlns:a16="http://schemas.microsoft.com/office/drawing/2014/main" id="{BFC864DC-609D-465A-95FD-2D5785BAD5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7937" y="4617132"/>
            <a:ext cx="503207" cy="297032"/>
          </a:xfrm>
          <a:prstGeom prst="rect">
            <a:avLst/>
          </a:prstGeom>
          <a:solidFill>
            <a:schemeClr val="tx1"/>
          </a:solidFill>
          <a:ln>
            <a:noFill/>
          </a:ln>
          <a:effectLst/>
        </p:spPr>
      </p:pic>
      <p:grpSp>
        <p:nvGrpSpPr>
          <p:cNvPr id="83" name="Group 643">
            <a:extLst>
              <a:ext uri="{FF2B5EF4-FFF2-40B4-BE49-F238E27FC236}">
                <a16:creationId xmlns:a16="http://schemas.microsoft.com/office/drawing/2014/main" id="{144D11AF-A408-4C21-8E6B-AFA9C40F8BDF}"/>
              </a:ext>
            </a:extLst>
          </p:cNvPr>
          <p:cNvGrpSpPr>
            <a:grpSpLocks noChangeAspect="1"/>
          </p:cNvGrpSpPr>
          <p:nvPr/>
        </p:nvGrpSpPr>
        <p:grpSpPr>
          <a:xfrm>
            <a:off x="11189830" y="3368728"/>
            <a:ext cx="499421" cy="422725"/>
            <a:chOff x="5867401" y="2951164"/>
            <a:chExt cx="444500" cy="376238"/>
          </a:xfrm>
        </p:grpSpPr>
        <p:sp>
          <p:nvSpPr>
            <p:cNvPr id="84" name="Freeform 136">
              <a:extLst>
                <a:ext uri="{FF2B5EF4-FFF2-40B4-BE49-F238E27FC236}">
                  <a16:creationId xmlns:a16="http://schemas.microsoft.com/office/drawing/2014/main" id="{51906EE7-D62B-4A8F-B6B8-E061749F3669}"/>
                </a:ext>
              </a:extLst>
            </p:cNvPr>
            <p:cNvSpPr>
              <a:spLocks/>
            </p:cNvSpPr>
            <p:nvPr/>
          </p:nvSpPr>
          <p:spPr bwMode="auto">
            <a:xfrm>
              <a:off x="6005513" y="2951164"/>
              <a:ext cx="169863" cy="60325"/>
            </a:xfrm>
            <a:custGeom>
              <a:avLst/>
              <a:gdLst/>
              <a:ahLst/>
              <a:cxnLst>
                <a:cxn ang="0">
                  <a:pos x="18" y="34"/>
                </a:cxn>
                <a:cxn ang="0">
                  <a:pos x="34" y="18"/>
                </a:cxn>
                <a:cxn ang="0">
                  <a:pos x="119" y="18"/>
                </a:cxn>
                <a:cxn ang="0">
                  <a:pos x="135" y="34"/>
                </a:cxn>
                <a:cxn ang="0">
                  <a:pos x="135" y="54"/>
                </a:cxn>
                <a:cxn ang="0">
                  <a:pos x="153" y="54"/>
                </a:cxn>
                <a:cxn ang="0">
                  <a:pos x="153" y="34"/>
                </a:cxn>
                <a:cxn ang="0">
                  <a:pos x="119" y="0"/>
                </a:cxn>
                <a:cxn ang="0">
                  <a:pos x="34" y="0"/>
                </a:cxn>
                <a:cxn ang="0">
                  <a:pos x="0" y="34"/>
                </a:cxn>
                <a:cxn ang="0">
                  <a:pos x="0" y="54"/>
                </a:cxn>
                <a:cxn ang="0">
                  <a:pos x="18" y="54"/>
                </a:cxn>
                <a:cxn ang="0">
                  <a:pos x="18" y="34"/>
                </a:cxn>
              </a:cxnLst>
              <a:rect l="0" t="0" r="r" b="b"/>
              <a:pathLst>
                <a:path w="153" h="54">
                  <a:moveTo>
                    <a:pt x="18" y="34"/>
                  </a:moveTo>
                  <a:cubicBezTo>
                    <a:pt x="18" y="25"/>
                    <a:pt x="25" y="18"/>
                    <a:pt x="34" y="18"/>
                  </a:cubicBezTo>
                  <a:cubicBezTo>
                    <a:pt x="119" y="18"/>
                    <a:pt x="119" y="18"/>
                    <a:pt x="119" y="18"/>
                  </a:cubicBezTo>
                  <a:cubicBezTo>
                    <a:pt x="128" y="18"/>
                    <a:pt x="135" y="25"/>
                    <a:pt x="135" y="34"/>
                  </a:cubicBezTo>
                  <a:cubicBezTo>
                    <a:pt x="135" y="54"/>
                    <a:pt x="135" y="54"/>
                    <a:pt x="135" y="54"/>
                  </a:cubicBezTo>
                  <a:cubicBezTo>
                    <a:pt x="153" y="54"/>
                    <a:pt x="153" y="54"/>
                    <a:pt x="153" y="54"/>
                  </a:cubicBezTo>
                  <a:cubicBezTo>
                    <a:pt x="153" y="34"/>
                    <a:pt x="153" y="34"/>
                    <a:pt x="153" y="34"/>
                  </a:cubicBezTo>
                  <a:cubicBezTo>
                    <a:pt x="153" y="15"/>
                    <a:pt x="138" y="0"/>
                    <a:pt x="119" y="0"/>
                  </a:cubicBezTo>
                  <a:cubicBezTo>
                    <a:pt x="34" y="0"/>
                    <a:pt x="34" y="0"/>
                    <a:pt x="34" y="0"/>
                  </a:cubicBezTo>
                  <a:cubicBezTo>
                    <a:pt x="15" y="0"/>
                    <a:pt x="0" y="15"/>
                    <a:pt x="0" y="34"/>
                  </a:cubicBezTo>
                  <a:cubicBezTo>
                    <a:pt x="0" y="54"/>
                    <a:pt x="0" y="54"/>
                    <a:pt x="0" y="54"/>
                  </a:cubicBezTo>
                  <a:cubicBezTo>
                    <a:pt x="18" y="54"/>
                    <a:pt x="18" y="54"/>
                    <a:pt x="18" y="54"/>
                  </a:cubicBezTo>
                  <a:lnTo>
                    <a:pt x="18" y="34"/>
                  </a:ln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85" name="Freeform 137">
              <a:extLst>
                <a:ext uri="{FF2B5EF4-FFF2-40B4-BE49-F238E27FC236}">
                  <a16:creationId xmlns:a16="http://schemas.microsoft.com/office/drawing/2014/main" id="{B99F4309-FFFB-436A-A52F-0A2369393F15}"/>
                </a:ext>
              </a:extLst>
            </p:cNvPr>
            <p:cNvSpPr>
              <a:spLocks/>
            </p:cNvSpPr>
            <p:nvPr/>
          </p:nvSpPr>
          <p:spPr bwMode="auto">
            <a:xfrm>
              <a:off x="5867401" y="3011489"/>
              <a:ext cx="444500" cy="315913"/>
            </a:xfrm>
            <a:custGeom>
              <a:avLst/>
              <a:gdLst/>
              <a:ahLst/>
              <a:cxnLst>
                <a:cxn ang="0">
                  <a:pos x="321" y="0"/>
                </a:cxn>
                <a:cxn ang="0">
                  <a:pos x="276" y="0"/>
                </a:cxn>
                <a:cxn ang="0">
                  <a:pos x="258" y="0"/>
                </a:cxn>
                <a:cxn ang="0">
                  <a:pos x="141" y="0"/>
                </a:cxn>
                <a:cxn ang="0">
                  <a:pos x="123" y="0"/>
                </a:cxn>
                <a:cxn ang="0">
                  <a:pos x="78" y="0"/>
                </a:cxn>
                <a:cxn ang="0">
                  <a:pos x="0" y="78"/>
                </a:cxn>
                <a:cxn ang="0">
                  <a:pos x="0" y="206"/>
                </a:cxn>
                <a:cxn ang="0">
                  <a:pos x="78" y="284"/>
                </a:cxn>
                <a:cxn ang="0">
                  <a:pos x="321" y="284"/>
                </a:cxn>
                <a:cxn ang="0">
                  <a:pos x="400" y="206"/>
                </a:cxn>
                <a:cxn ang="0">
                  <a:pos x="400" y="78"/>
                </a:cxn>
                <a:cxn ang="0">
                  <a:pos x="321" y="0"/>
                </a:cxn>
              </a:cxnLst>
              <a:rect l="0" t="0" r="r" b="b"/>
              <a:pathLst>
                <a:path w="400" h="284">
                  <a:moveTo>
                    <a:pt x="321" y="0"/>
                  </a:moveTo>
                  <a:cubicBezTo>
                    <a:pt x="276" y="0"/>
                    <a:pt x="276" y="0"/>
                    <a:pt x="276" y="0"/>
                  </a:cubicBezTo>
                  <a:cubicBezTo>
                    <a:pt x="258" y="0"/>
                    <a:pt x="258" y="0"/>
                    <a:pt x="258" y="0"/>
                  </a:cubicBezTo>
                  <a:cubicBezTo>
                    <a:pt x="141" y="0"/>
                    <a:pt x="141" y="0"/>
                    <a:pt x="141" y="0"/>
                  </a:cubicBezTo>
                  <a:cubicBezTo>
                    <a:pt x="123" y="0"/>
                    <a:pt x="123" y="0"/>
                    <a:pt x="123" y="0"/>
                  </a:cubicBezTo>
                  <a:cubicBezTo>
                    <a:pt x="78" y="0"/>
                    <a:pt x="78" y="0"/>
                    <a:pt x="78" y="0"/>
                  </a:cubicBezTo>
                  <a:cubicBezTo>
                    <a:pt x="35" y="0"/>
                    <a:pt x="0" y="35"/>
                    <a:pt x="0" y="78"/>
                  </a:cubicBezTo>
                  <a:cubicBezTo>
                    <a:pt x="0" y="206"/>
                    <a:pt x="0" y="206"/>
                    <a:pt x="0" y="206"/>
                  </a:cubicBezTo>
                  <a:cubicBezTo>
                    <a:pt x="0" y="249"/>
                    <a:pt x="35" y="284"/>
                    <a:pt x="78" y="284"/>
                  </a:cubicBezTo>
                  <a:cubicBezTo>
                    <a:pt x="321" y="284"/>
                    <a:pt x="321" y="284"/>
                    <a:pt x="321" y="284"/>
                  </a:cubicBezTo>
                  <a:cubicBezTo>
                    <a:pt x="365" y="284"/>
                    <a:pt x="400" y="249"/>
                    <a:pt x="400" y="206"/>
                  </a:cubicBezTo>
                  <a:cubicBezTo>
                    <a:pt x="400" y="78"/>
                    <a:pt x="400" y="78"/>
                    <a:pt x="400" y="78"/>
                  </a:cubicBezTo>
                  <a:cubicBezTo>
                    <a:pt x="400" y="35"/>
                    <a:pt x="365" y="0"/>
                    <a:pt x="321" y="0"/>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86" name="Oval 138">
              <a:extLst>
                <a:ext uri="{FF2B5EF4-FFF2-40B4-BE49-F238E27FC236}">
                  <a16:creationId xmlns:a16="http://schemas.microsoft.com/office/drawing/2014/main" id="{477B0EDF-E5D2-43B4-B229-8EA74F97C15C}"/>
                </a:ext>
              </a:extLst>
            </p:cNvPr>
            <p:cNvSpPr>
              <a:spLocks noChangeArrowheads="1"/>
            </p:cNvSpPr>
            <p:nvPr/>
          </p:nvSpPr>
          <p:spPr bwMode="auto">
            <a:xfrm>
              <a:off x="5975351" y="3055939"/>
              <a:ext cx="228600" cy="227013"/>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87" name="Freeform 139">
              <a:extLst>
                <a:ext uri="{FF2B5EF4-FFF2-40B4-BE49-F238E27FC236}">
                  <a16:creationId xmlns:a16="http://schemas.microsoft.com/office/drawing/2014/main" id="{0769C41C-D6BE-4271-82DB-3A0865B1D40E}"/>
                </a:ext>
              </a:extLst>
            </p:cNvPr>
            <p:cNvSpPr>
              <a:spLocks/>
            </p:cNvSpPr>
            <p:nvPr/>
          </p:nvSpPr>
          <p:spPr bwMode="auto">
            <a:xfrm>
              <a:off x="6005513" y="3086101"/>
              <a:ext cx="168275" cy="166688"/>
            </a:xfrm>
            <a:custGeom>
              <a:avLst/>
              <a:gdLst/>
              <a:ahLst/>
              <a:cxnLst>
                <a:cxn ang="0">
                  <a:pos x="106" y="36"/>
                </a:cxn>
                <a:cxn ang="0">
                  <a:pos x="70" y="36"/>
                </a:cxn>
                <a:cxn ang="0">
                  <a:pos x="70" y="0"/>
                </a:cxn>
                <a:cxn ang="0">
                  <a:pos x="37" y="0"/>
                </a:cxn>
                <a:cxn ang="0">
                  <a:pos x="37" y="36"/>
                </a:cxn>
                <a:cxn ang="0">
                  <a:pos x="0" y="36"/>
                </a:cxn>
                <a:cxn ang="0">
                  <a:pos x="0" y="68"/>
                </a:cxn>
                <a:cxn ang="0">
                  <a:pos x="37" y="68"/>
                </a:cxn>
                <a:cxn ang="0">
                  <a:pos x="37" y="105"/>
                </a:cxn>
                <a:cxn ang="0">
                  <a:pos x="70" y="105"/>
                </a:cxn>
                <a:cxn ang="0">
                  <a:pos x="70" y="68"/>
                </a:cxn>
                <a:cxn ang="0">
                  <a:pos x="106" y="68"/>
                </a:cxn>
                <a:cxn ang="0">
                  <a:pos x="106" y="36"/>
                </a:cxn>
              </a:cxnLst>
              <a:rect l="0" t="0" r="r" b="b"/>
              <a:pathLst>
                <a:path w="106" h="105">
                  <a:moveTo>
                    <a:pt x="106" y="36"/>
                  </a:moveTo>
                  <a:lnTo>
                    <a:pt x="70" y="36"/>
                  </a:lnTo>
                  <a:lnTo>
                    <a:pt x="70" y="0"/>
                  </a:lnTo>
                  <a:lnTo>
                    <a:pt x="37" y="0"/>
                  </a:lnTo>
                  <a:lnTo>
                    <a:pt x="37" y="36"/>
                  </a:lnTo>
                  <a:lnTo>
                    <a:pt x="0" y="36"/>
                  </a:lnTo>
                  <a:lnTo>
                    <a:pt x="0" y="68"/>
                  </a:lnTo>
                  <a:lnTo>
                    <a:pt x="37" y="68"/>
                  </a:lnTo>
                  <a:lnTo>
                    <a:pt x="37" y="105"/>
                  </a:lnTo>
                  <a:lnTo>
                    <a:pt x="70" y="105"/>
                  </a:lnTo>
                  <a:lnTo>
                    <a:pt x="70" y="68"/>
                  </a:lnTo>
                  <a:lnTo>
                    <a:pt x="106" y="68"/>
                  </a:lnTo>
                  <a:lnTo>
                    <a:pt x="106" y="36"/>
                  </a:ln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grpSp>
      <p:grpSp>
        <p:nvGrpSpPr>
          <p:cNvPr id="88" name="Group 627">
            <a:extLst>
              <a:ext uri="{FF2B5EF4-FFF2-40B4-BE49-F238E27FC236}">
                <a16:creationId xmlns:a16="http://schemas.microsoft.com/office/drawing/2014/main" id="{F849EAE9-EBD1-4F8D-8B95-839630C23302}"/>
              </a:ext>
            </a:extLst>
          </p:cNvPr>
          <p:cNvGrpSpPr>
            <a:grpSpLocks noChangeAspect="1"/>
          </p:cNvGrpSpPr>
          <p:nvPr/>
        </p:nvGrpSpPr>
        <p:grpSpPr>
          <a:xfrm>
            <a:off x="11094448" y="3971001"/>
            <a:ext cx="690184" cy="389908"/>
            <a:chOff x="5845176" y="2039939"/>
            <a:chExt cx="488951" cy="276225"/>
          </a:xfrm>
          <a:solidFill>
            <a:schemeClr val="tx1"/>
          </a:solidFill>
        </p:grpSpPr>
        <p:sp>
          <p:nvSpPr>
            <p:cNvPr id="89" name="Rectangle 302">
              <a:extLst>
                <a:ext uri="{FF2B5EF4-FFF2-40B4-BE49-F238E27FC236}">
                  <a16:creationId xmlns:a16="http://schemas.microsoft.com/office/drawing/2014/main" id="{ABB6D224-9582-40BF-B107-43B59CC80648}"/>
                </a:ext>
              </a:extLst>
            </p:cNvPr>
            <p:cNvSpPr>
              <a:spLocks noChangeArrowheads="1"/>
            </p:cNvSpPr>
            <p:nvPr/>
          </p:nvSpPr>
          <p:spPr bwMode="auto">
            <a:xfrm>
              <a:off x="5845176" y="2290764"/>
              <a:ext cx="48895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90" name="Freeform 303">
              <a:extLst>
                <a:ext uri="{FF2B5EF4-FFF2-40B4-BE49-F238E27FC236}">
                  <a16:creationId xmlns:a16="http://schemas.microsoft.com/office/drawing/2014/main" id="{ACBFC78F-7DBD-4B8B-8FE7-6B43B5E90CDE}"/>
                </a:ext>
              </a:extLst>
            </p:cNvPr>
            <p:cNvSpPr>
              <a:spLocks/>
            </p:cNvSpPr>
            <p:nvPr/>
          </p:nvSpPr>
          <p:spPr bwMode="auto">
            <a:xfrm>
              <a:off x="5857876" y="2047876"/>
              <a:ext cx="463550" cy="242888"/>
            </a:xfrm>
            <a:custGeom>
              <a:avLst/>
              <a:gdLst/>
              <a:ahLst/>
              <a:cxnLst>
                <a:cxn ang="0">
                  <a:pos x="196" y="57"/>
                </a:cxn>
                <a:cxn ang="0">
                  <a:pos x="196" y="0"/>
                </a:cxn>
                <a:cxn ang="0">
                  <a:pos x="96" y="0"/>
                </a:cxn>
                <a:cxn ang="0">
                  <a:pos x="96" y="57"/>
                </a:cxn>
                <a:cxn ang="0">
                  <a:pos x="0" y="57"/>
                </a:cxn>
                <a:cxn ang="0">
                  <a:pos x="0" y="153"/>
                </a:cxn>
                <a:cxn ang="0">
                  <a:pos x="5" y="153"/>
                </a:cxn>
                <a:cxn ang="0">
                  <a:pos x="5" y="62"/>
                </a:cxn>
                <a:cxn ang="0">
                  <a:pos x="96" y="62"/>
                </a:cxn>
                <a:cxn ang="0">
                  <a:pos x="96" y="153"/>
                </a:cxn>
                <a:cxn ang="0">
                  <a:pos x="101" y="153"/>
                </a:cxn>
                <a:cxn ang="0">
                  <a:pos x="101" y="5"/>
                </a:cxn>
                <a:cxn ang="0">
                  <a:pos x="191" y="5"/>
                </a:cxn>
                <a:cxn ang="0">
                  <a:pos x="191" y="153"/>
                </a:cxn>
                <a:cxn ang="0">
                  <a:pos x="196" y="153"/>
                </a:cxn>
                <a:cxn ang="0">
                  <a:pos x="196" y="62"/>
                </a:cxn>
                <a:cxn ang="0">
                  <a:pos x="287" y="62"/>
                </a:cxn>
                <a:cxn ang="0">
                  <a:pos x="287" y="153"/>
                </a:cxn>
                <a:cxn ang="0">
                  <a:pos x="292" y="153"/>
                </a:cxn>
                <a:cxn ang="0">
                  <a:pos x="292" y="57"/>
                </a:cxn>
                <a:cxn ang="0">
                  <a:pos x="196" y="57"/>
                </a:cxn>
              </a:cxnLst>
              <a:rect l="0" t="0" r="r" b="b"/>
              <a:pathLst>
                <a:path w="292" h="153">
                  <a:moveTo>
                    <a:pt x="196" y="57"/>
                  </a:moveTo>
                  <a:lnTo>
                    <a:pt x="196" y="0"/>
                  </a:lnTo>
                  <a:lnTo>
                    <a:pt x="96" y="0"/>
                  </a:lnTo>
                  <a:lnTo>
                    <a:pt x="96" y="57"/>
                  </a:lnTo>
                  <a:lnTo>
                    <a:pt x="0" y="57"/>
                  </a:lnTo>
                  <a:lnTo>
                    <a:pt x="0" y="153"/>
                  </a:lnTo>
                  <a:lnTo>
                    <a:pt x="5" y="153"/>
                  </a:lnTo>
                  <a:lnTo>
                    <a:pt x="5" y="62"/>
                  </a:lnTo>
                  <a:lnTo>
                    <a:pt x="96" y="62"/>
                  </a:lnTo>
                  <a:lnTo>
                    <a:pt x="96" y="153"/>
                  </a:lnTo>
                  <a:lnTo>
                    <a:pt x="101" y="153"/>
                  </a:lnTo>
                  <a:lnTo>
                    <a:pt x="101" y="5"/>
                  </a:lnTo>
                  <a:lnTo>
                    <a:pt x="191" y="5"/>
                  </a:lnTo>
                  <a:lnTo>
                    <a:pt x="191" y="153"/>
                  </a:lnTo>
                  <a:lnTo>
                    <a:pt x="196" y="153"/>
                  </a:lnTo>
                  <a:lnTo>
                    <a:pt x="196" y="62"/>
                  </a:lnTo>
                  <a:lnTo>
                    <a:pt x="287" y="62"/>
                  </a:lnTo>
                  <a:lnTo>
                    <a:pt x="287" y="153"/>
                  </a:lnTo>
                  <a:lnTo>
                    <a:pt x="292" y="153"/>
                  </a:lnTo>
                  <a:lnTo>
                    <a:pt x="292" y="57"/>
                  </a:lnTo>
                  <a:lnTo>
                    <a:pt x="196"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91" name="Rectangle 304">
              <a:extLst>
                <a:ext uri="{FF2B5EF4-FFF2-40B4-BE49-F238E27FC236}">
                  <a16:creationId xmlns:a16="http://schemas.microsoft.com/office/drawing/2014/main" id="{282EA8CE-E32A-45A4-A8DA-F9BD75C23201}"/>
                </a:ext>
              </a:extLst>
            </p:cNvPr>
            <p:cNvSpPr>
              <a:spLocks noChangeArrowheads="1"/>
            </p:cNvSpPr>
            <p:nvPr/>
          </p:nvSpPr>
          <p:spPr bwMode="auto">
            <a:xfrm>
              <a:off x="6038851" y="2219326"/>
              <a:ext cx="49213" cy="714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92" name="Rectangle 305">
              <a:extLst>
                <a:ext uri="{FF2B5EF4-FFF2-40B4-BE49-F238E27FC236}">
                  <a16:creationId xmlns:a16="http://schemas.microsoft.com/office/drawing/2014/main" id="{3DF408B1-2F79-4777-81AA-6DB1A37BDDC4}"/>
                </a:ext>
              </a:extLst>
            </p:cNvPr>
            <p:cNvSpPr>
              <a:spLocks noChangeArrowheads="1"/>
            </p:cNvSpPr>
            <p:nvPr/>
          </p:nvSpPr>
          <p:spPr bwMode="auto">
            <a:xfrm>
              <a:off x="6096001" y="2219326"/>
              <a:ext cx="49213" cy="714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93" name="Rectangle 306">
              <a:extLst>
                <a:ext uri="{FF2B5EF4-FFF2-40B4-BE49-F238E27FC236}">
                  <a16:creationId xmlns:a16="http://schemas.microsoft.com/office/drawing/2014/main" id="{C45D806C-97DA-44FF-AF8B-5D17B857BAEF}"/>
                </a:ext>
              </a:extLst>
            </p:cNvPr>
            <p:cNvSpPr>
              <a:spLocks noChangeArrowheads="1"/>
            </p:cNvSpPr>
            <p:nvPr/>
          </p:nvSpPr>
          <p:spPr bwMode="auto">
            <a:xfrm>
              <a:off x="5883276" y="2166939"/>
              <a:ext cx="25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94" name="Rectangle 307">
              <a:extLst>
                <a:ext uri="{FF2B5EF4-FFF2-40B4-BE49-F238E27FC236}">
                  <a16:creationId xmlns:a16="http://schemas.microsoft.com/office/drawing/2014/main" id="{8EDBCBE2-AC44-4EC8-BCD9-7E7A518B6825}"/>
                </a:ext>
              </a:extLst>
            </p:cNvPr>
            <p:cNvSpPr>
              <a:spLocks noChangeArrowheads="1"/>
            </p:cNvSpPr>
            <p:nvPr/>
          </p:nvSpPr>
          <p:spPr bwMode="auto">
            <a:xfrm>
              <a:off x="5924551" y="2166939"/>
              <a:ext cx="26988"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95" name="Rectangle 308">
              <a:extLst>
                <a:ext uri="{FF2B5EF4-FFF2-40B4-BE49-F238E27FC236}">
                  <a16:creationId xmlns:a16="http://schemas.microsoft.com/office/drawing/2014/main" id="{392E1318-CAB8-4D7B-8AD6-A10AECA7E667}"/>
                </a:ext>
              </a:extLst>
            </p:cNvPr>
            <p:cNvSpPr>
              <a:spLocks noChangeArrowheads="1"/>
            </p:cNvSpPr>
            <p:nvPr/>
          </p:nvSpPr>
          <p:spPr bwMode="auto">
            <a:xfrm>
              <a:off x="5967414" y="2166939"/>
              <a:ext cx="26988"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96" name="Rectangle 309">
              <a:extLst>
                <a:ext uri="{FF2B5EF4-FFF2-40B4-BE49-F238E27FC236}">
                  <a16:creationId xmlns:a16="http://schemas.microsoft.com/office/drawing/2014/main" id="{89C9BD6C-3DF3-4696-971E-047F2C74CCFD}"/>
                </a:ext>
              </a:extLst>
            </p:cNvPr>
            <p:cNvSpPr>
              <a:spLocks noChangeArrowheads="1"/>
            </p:cNvSpPr>
            <p:nvPr/>
          </p:nvSpPr>
          <p:spPr bwMode="auto">
            <a:xfrm>
              <a:off x="5883276" y="2205039"/>
              <a:ext cx="25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97" name="Rectangle 310">
              <a:extLst>
                <a:ext uri="{FF2B5EF4-FFF2-40B4-BE49-F238E27FC236}">
                  <a16:creationId xmlns:a16="http://schemas.microsoft.com/office/drawing/2014/main" id="{3A105279-22A8-47E5-A793-16DDFFB2AEDA}"/>
                </a:ext>
              </a:extLst>
            </p:cNvPr>
            <p:cNvSpPr>
              <a:spLocks noChangeArrowheads="1"/>
            </p:cNvSpPr>
            <p:nvPr/>
          </p:nvSpPr>
          <p:spPr bwMode="auto">
            <a:xfrm>
              <a:off x="5924551" y="2205039"/>
              <a:ext cx="26988"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98" name="Rectangle 311">
              <a:extLst>
                <a:ext uri="{FF2B5EF4-FFF2-40B4-BE49-F238E27FC236}">
                  <a16:creationId xmlns:a16="http://schemas.microsoft.com/office/drawing/2014/main" id="{1850FB81-11F3-44B6-9940-8B2F97F2F75B}"/>
                </a:ext>
              </a:extLst>
            </p:cNvPr>
            <p:cNvSpPr>
              <a:spLocks noChangeArrowheads="1"/>
            </p:cNvSpPr>
            <p:nvPr/>
          </p:nvSpPr>
          <p:spPr bwMode="auto">
            <a:xfrm>
              <a:off x="5967414" y="2205039"/>
              <a:ext cx="26988"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99" name="Rectangle 312">
              <a:extLst>
                <a:ext uri="{FF2B5EF4-FFF2-40B4-BE49-F238E27FC236}">
                  <a16:creationId xmlns:a16="http://schemas.microsoft.com/office/drawing/2014/main" id="{AE7F3D1B-0C4B-4596-9828-529BA461D538}"/>
                </a:ext>
              </a:extLst>
            </p:cNvPr>
            <p:cNvSpPr>
              <a:spLocks noChangeArrowheads="1"/>
            </p:cNvSpPr>
            <p:nvPr/>
          </p:nvSpPr>
          <p:spPr bwMode="auto">
            <a:xfrm>
              <a:off x="5883276" y="2244726"/>
              <a:ext cx="25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00" name="Rectangle 313">
              <a:extLst>
                <a:ext uri="{FF2B5EF4-FFF2-40B4-BE49-F238E27FC236}">
                  <a16:creationId xmlns:a16="http://schemas.microsoft.com/office/drawing/2014/main" id="{410CE94F-668C-432A-86F9-0503F34CA1BF}"/>
                </a:ext>
              </a:extLst>
            </p:cNvPr>
            <p:cNvSpPr>
              <a:spLocks noChangeArrowheads="1"/>
            </p:cNvSpPr>
            <p:nvPr/>
          </p:nvSpPr>
          <p:spPr bwMode="auto">
            <a:xfrm>
              <a:off x="5924551" y="2244726"/>
              <a:ext cx="26988"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01" name="Rectangle 314">
              <a:extLst>
                <a:ext uri="{FF2B5EF4-FFF2-40B4-BE49-F238E27FC236}">
                  <a16:creationId xmlns:a16="http://schemas.microsoft.com/office/drawing/2014/main" id="{45412C36-4C87-4475-B81E-73AAECCBE046}"/>
                </a:ext>
              </a:extLst>
            </p:cNvPr>
            <p:cNvSpPr>
              <a:spLocks noChangeArrowheads="1"/>
            </p:cNvSpPr>
            <p:nvPr/>
          </p:nvSpPr>
          <p:spPr bwMode="auto">
            <a:xfrm>
              <a:off x="5967414" y="2244726"/>
              <a:ext cx="26988"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02" name="Rectangle 315">
              <a:extLst>
                <a:ext uri="{FF2B5EF4-FFF2-40B4-BE49-F238E27FC236}">
                  <a16:creationId xmlns:a16="http://schemas.microsoft.com/office/drawing/2014/main" id="{41E98DD6-2BAC-4A7F-80FE-746B05990503}"/>
                </a:ext>
              </a:extLst>
            </p:cNvPr>
            <p:cNvSpPr>
              <a:spLocks noChangeArrowheads="1"/>
            </p:cNvSpPr>
            <p:nvPr/>
          </p:nvSpPr>
          <p:spPr bwMode="auto">
            <a:xfrm>
              <a:off x="6186489" y="2166939"/>
              <a:ext cx="25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03" name="Rectangle 316">
              <a:extLst>
                <a:ext uri="{FF2B5EF4-FFF2-40B4-BE49-F238E27FC236}">
                  <a16:creationId xmlns:a16="http://schemas.microsoft.com/office/drawing/2014/main" id="{4F53446B-8338-4982-82EB-CAFEF9B63E6D}"/>
                </a:ext>
              </a:extLst>
            </p:cNvPr>
            <p:cNvSpPr>
              <a:spLocks noChangeArrowheads="1"/>
            </p:cNvSpPr>
            <p:nvPr/>
          </p:nvSpPr>
          <p:spPr bwMode="auto">
            <a:xfrm>
              <a:off x="6227764" y="2166939"/>
              <a:ext cx="26988"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04" name="Rectangle 317">
              <a:extLst>
                <a:ext uri="{FF2B5EF4-FFF2-40B4-BE49-F238E27FC236}">
                  <a16:creationId xmlns:a16="http://schemas.microsoft.com/office/drawing/2014/main" id="{44F678B0-C1BB-4863-8008-D40DC13846B6}"/>
                </a:ext>
              </a:extLst>
            </p:cNvPr>
            <p:cNvSpPr>
              <a:spLocks noChangeArrowheads="1"/>
            </p:cNvSpPr>
            <p:nvPr/>
          </p:nvSpPr>
          <p:spPr bwMode="auto">
            <a:xfrm>
              <a:off x="6270626" y="2166939"/>
              <a:ext cx="26988"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05" name="Rectangle 318">
              <a:extLst>
                <a:ext uri="{FF2B5EF4-FFF2-40B4-BE49-F238E27FC236}">
                  <a16:creationId xmlns:a16="http://schemas.microsoft.com/office/drawing/2014/main" id="{6066162C-3EB2-4913-AA0A-279D5996FC81}"/>
                </a:ext>
              </a:extLst>
            </p:cNvPr>
            <p:cNvSpPr>
              <a:spLocks noChangeArrowheads="1"/>
            </p:cNvSpPr>
            <p:nvPr/>
          </p:nvSpPr>
          <p:spPr bwMode="auto">
            <a:xfrm>
              <a:off x="6186489" y="2205039"/>
              <a:ext cx="25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06" name="Rectangle 319">
              <a:extLst>
                <a:ext uri="{FF2B5EF4-FFF2-40B4-BE49-F238E27FC236}">
                  <a16:creationId xmlns:a16="http://schemas.microsoft.com/office/drawing/2014/main" id="{F27C1428-2F7B-4185-AFB2-C9C98C03C871}"/>
                </a:ext>
              </a:extLst>
            </p:cNvPr>
            <p:cNvSpPr>
              <a:spLocks noChangeArrowheads="1"/>
            </p:cNvSpPr>
            <p:nvPr/>
          </p:nvSpPr>
          <p:spPr bwMode="auto">
            <a:xfrm>
              <a:off x="6227764" y="2205039"/>
              <a:ext cx="26988"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07" name="Rectangle 320">
              <a:extLst>
                <a:ext uri="{FF2B5EF4-FFF2-40B4-BE49-F238E27FC236}">
                  <a16:creationId xmlns:a16="http://schemas.microsoft.com/office/drawing/2014/main" id="{16DDAFD1-4FAB-439C-8727-A746E53F24DA}"/>
                </a:ext>
              </a:extLst>
            </p:cNvPr>
            <p:cNvSpPr>
              <a:spLocks noChangeArrowheads="1"/>
            </p:cNvSpPr>
            <p:nvPr/>
          </p:nvSpPr>
          <p:spPr bwMode="auto">
            <a:xfrm>
              <a:off x="6270626" y="2205039"/>
              <a:ext cx="26988"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08" name="Rectangle 321">
              <a:extLst>
                <a:ext uri="{FF2B5EF4-FFF2-40B4-BE49-F238E27FC236}">
                  <a16:creationId xmlns:a16="http://schemas.microsoft.com/office/drawing/2014/main" id="{01F4E5C5-909F-4D8A-8FEE-7AF51C5BAB3C}"/>
                </a:ext>
              </a:extLst>
            </p:cNvPr>
            <p:cNvSpPr>
              <a:spLocks noChangeArrowheads="1"/>
            </p:cNvSpPr>
            <p:nvPr/>
          </p:nvSpPr>
          <p:spPr bwMode="auto">
            <a:xfrm>
              <a:off x="6186489" y="2244726"/>
              <a:ext cx="25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09" name="Rectangle 322">
              <a:extLst>
                <a:ext uri="{FF2B5EF4-FFF2-40B4-BE49-F238E27FC236}">
                  <a16:creationId xmlns:a16="http://schemas.microsoft.com/office/drawing/2014/main" id="{A04819FA-B1E0-4867-8F19-AFE62512CF4F}"/>
                </a:ext>
              </a:extLst>
            </p:cNvPr>
            <p:cNvSpPr>
              <a:spLocks noChangeArrowheads="1"/>
            </p:cNvSpPr>
            <p:nvPr/>
          </p:nvSpPr>
          <p:spPr bwMode="auto">
            <a:xfrm>
              <a:off x="6227764" y="2244726"/>
              <a:ext cx="26988"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10" name="Rectangle 323">
              <a:extLst>
                <a:ext uri="{FF2B5EF4-FFF2-40B4-BE49-F238E27FC236}">
                  <a16:creationId xmlns:a16="http://schemas.microsoft.com/office/drawing/2014/main" id="{586FB8F1-90B0-46FD-B000-85EAC8776C17}"/>
                </a:ext>
              </a:extLst>
            </p:cNvPr>
            <p:cNvSpPr>
              <a:spLocks noChangeArrowheads="1"/>
            </p:cNvSpPr>
            <p:nvPr/>
          </p:nvSpPr>
          <p:spPr bwMode="auto">
            <a:xfrm>
              <a:off x="6270626" y="2244726"/>
              <a:ext cx="26988"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11" name="Freeform 324">
              <a:extLst>
                <a:ext uri="{FF2B5EF4-FFF2-40B4-BE49-F238E27FC236}">
                  <a16:creationId xmlns:a16="http://schemas.microsoft.com/office/drawing/2014/main" id="{4DE2A844-2CA3-458B-A8CE-0A5B19AB02F3}"/>
                </a:ext>
              </a:extLst>
            </p:cNvPr>
            <p:cNvSpPr>
              <a:spLocks/>
            </p:cNvSpPr>
            <p:nvPr/>
          </p:nvSpPr>
          <p:spPr bwMode="auto">
            <a:xfrm>
              <a:off x="6035676" y="2073276"/>
              <a:ext cx="107950" cy="109538"/>
            </a:xfrm>
            <a:custGeom>
              <a:avLst/>
              <a:gdLst/>
              <a:ahLst/>
              <a:cxnLst>
                <a:cxn ang="0">
                  <a:pos x="68" y="24"/>
                </a:cxn>
                <a:cxn ang="0">
                  <a:pos x="44" y="24"/>
                </a:cxn>
                <a:cxn ang="0">
                  <a:pos x="44" y="0"/>
                </a:cxn>
                <a:cxn ang="0">
                  <a:pos x="24" y="0"/>
                </a:cxn>
                <a:cxn ang="0">
                  <a:pos x="24" y="24"/>
                </a:cxn>
                <a:cxn ang="0">
                  <a:pos x="0" y="24"/>
                </a:cxn>
                <a:cxn ang="0">
                  <a:pos x="0" y="45"/>
                </a:cxn>
                <a:cxn ang="0">
                  <a:pos x="24" y="45"/>
                </a:cxn>
                <a:cxn ang="0">
                  <a:pos x="24" y="69"/>
                </a:cxn>
                <a:cxn ang="0">
                  <a:pos x="44" y="69"/>
                </a:cxn>
                <a:cxn ang="0">
                  <a:pos x="44" y="45"/>
                </a:cxn>
                <a:cxn ang="0">
                  <a:pos x="68" y="45"/>
                </a:cxn>
                <a:cxn ang="0">
                  <a:pos x="68" y="24"/>
                </a:cxn>
              </a:cxnLst>
              <a:rect l="0" t="0" r="r" b="b"/>
              <a:pathLst>
                <a:path w="68" h="69">
                  <a:moveTo>
                    <a:pt x="68" y="24"/>
                  </a:moveTo>
                  <a:lnTo>
                    <a:pt x="44" y="24"/>
                  </a:lnTo>
                  <a:lnTo>
                    <a:pt x="44" y="0"/>
                  </a:lnTo>
                  <a:lnTo>
                    <a:pt x="24" y="0"/>
                  </a:lnTo>
                  <a:lnTo>
                    <a:pt x="24" y="24"/>
                  </a:lnTo>
                  <a:lnTo>
                    <a:pt x="0" y="24"/>
                  </a:lnTo>
                  <a:lnTo>
                    <a:pt x="0" y="45"/>
                  </a:lnTo>
                  <a:lnTo>
                    <a:pt x="24" y="45"/>
                  </a:lnTo>
                  <a:lnTo>
                    <a:pt x="24" y="69"/>
                  </a:lnTo>
                  <a:lnTo>
                    <a:pt x="44" y="69"/>
                  </a:lnTo>
                  <a:lnTo>
                    <a:pt x="44" y="45"/>
                  </a:lnTo>
                  <a:lnTo>
                    <a:pt x="68" y="45"/>
                  </a:lnTo>
                  <a:lnTo>
                    <a:pt x="6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12" name="Rectangle 325">
              <a:extLst>
                <a:ext uri="{FF2B5EF4-FFF2-40B4-BE49-F238E27FC236}">
                  <a16:creationId xmlns:a16="http://schemas.microsoft.com/office/drawing/2014/main" id="{EA9F8054-BD91-4048-93A7-CA6153E5400A}"/>
                </a:ext>
              </a:extLst>
            </p:cNvPr>
            <p:cNvSpPr>
              <a:spLocks noChangeArrowheads="1"/>
            </p:cNvSpPr>
            <p:nvPr/>
          </p:nvSpPr>
          <p:spPr bwMode="auto">
            <a:xfrm>
              <a:off x="5999164" y="2039939"/>
              <a:ext cx="17938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13" name="Rectangle 326">
              <a:extLst>
                <a:ext uri="{FF2B5EF4-FFF2-40B4-BE49-F238E27FC236}">
                  <a16:creationId xmlns:a16="http://schemas.microsoft.com/office/drawing/2014/main" id="{98116A62-2BA0-4E2F-AB43-D818891D6151}"/>
                </a:ext>
              </a:extLst>
            </p:cNvPr>
            <p:cNvSpPr>
              <a:spLocks noChangeArrowheads="1"/>
            </p:cNvSpPr>
            <p:nvPr/>
          </p:nvSpPr>
          <p:spPr bwMode="auto">
            <a:xfrm>
              <a:off x="5845176" y="2130426"/>
              <a:ext cx="1730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14" name="Rectangle 327">
              <a:extLst>
                <a:ext uri="{FF2B5EF4-FFF2-40B4-BE49-F238E27FC236}">
                  <a16:creationId xmlns:a16="http://schemas.microsoft.com/office/drawing/2014/main" id="{FCD8B81C-9718-4B75-9425-2CD3EB7D3BF4}"/>
                </a:ext>
              </a:extLst>
            </p:cNvPr>
            <p:cNvSpPr>
              <a:spLocks noChangeArrowheads="1"/>
            </p:cNvSpPr>
            <p:nvPr/>
          </p:nvSpPr>
          <p:spPr bwMode="auto">
            <a:xfrm>
              <a:off x="6027739" y="2203451"/>
              <a:ext cx="123825"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15" name="Rectangle 328">
              <a:extLst>
                <a:ext uri="{FF2B5EF4-FFF2-40B4-BE49-F238E27FC236}">
                  <a16:creationId xmlns:a16="http://schemas.microsoft.com/office/drawing/2014/main" id="{B47FF7E6-B994-4F0E-9D39-C5E8781C661A}"/>
                </a:ext>
              </a:extLst>
            </p:cNvPr>
            <p:cNvSpPr>
              <a:spLocks noChangeArrowheads="1"/>
            </p:cNvSpPr>
            <p:nvPr/>
          </p:nvSpPr>
          <p:spPr bwMode="auto">
            <a:xfrm>
              <a:off x="6161089" y="2130426"/>
              <a:ext cx="173038" cy="158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grpSp>
      <p:grpSp>
        <p:nvGrpSpPr>
          <p:cNvPr id="123" name="Gruppieren 122">
            <a:extLst>
              <a:ext uri="{FF2B5EF4-FFF2-40B4-BE49-F238E27FC236}">
                <a16:creationId xmlns:a16="http://schemas.microsoft.com/office/drawing/2014/main" id="{4F4462F3-50ED-4396-85C2-96F6030CAE94}"/>
              </a:ext>
            </a:extLst>
          </p:cNvPr>
          <p:cNvGrpSpPr/>
          <p:nvPr/>
        </p:nvGrpSpPr>
        <p:grpSpPr>
          <a:xfrm>
            <a:off x="11187937" y="5272280"/>
            <a:ext cx="503207" cy="452452"/>
            <a:chOff x="10698849" y="5010138"/>
            <a:chExt cx="591582" cy="540000"/>
          </a:xfrm>
        </p:grpSpPr>
        <p:grpSp>
          <p:nvGrpSpPr>
            <p:cNvPr id="116" name="Group 547">
              <a:extLst>
                <a:ext uri="{FF2B5EF4-FFF2-40B4-BE49-F238E27FC236}">
                  <a16:creationId xmlns:a16="http://schemas.microsoft.com/office/drawing/2014/main" id="{D8A1E42C-E195-4D8F-8672-861622AC7351}"/>
                </a:ext>
              </a:extLst>
            </p:cNvPr>
            <p:cNvGrpSpPr>
              <a:grpSpLocks noChangeAspect="1"/>
            </p:cNvGrpSpPr>
            <p:nvPr/>
          </p:nvGrpSpPr>
          <p:grpSpPr>
            <a:xfrm>
              <a:off x="10698849" y="5010138"/>
              <a:ext cx="591582" cy="540000"/>
              <a:chOff x="2212975" y="5797550"/>
              <a:chExt cx="1165225" cy="1063625"/>
            </a:xfrm>
          </p:grpSpPr>
          <p:sp>
            <p:nvSpPr>
              <p:cNvPr id="117" name="Freeform 5">
                <a:extLst>
                  <a:ext uri="{FF2B5EF4-FFF2-40B4-BE49-F238E27FC236}">
                    <a16:creationId xmlns:a16="http://schemas.microsoft.com/office/drawing/2014/main" id="{539AF602-FB3B-4876-82DF-DA8849905EC2}"/>
                  </a:ext>
                </a:extLst>
              </p:cNvPr>
              <p:cNvSpPr>
                <a:spLocks/>
              </p:cNvSpPr>
              <p:nvPr/>
            </p:nvSpPr>
            <p:spPr bwMode="auto">
              <a:xfrm>
                <a:off x="2212975" y="5797550"/>
                <a:ext cx="1165225" cy="1063625"/>
              </a:xfrm>
              <a:custGeom>
                <a:avLst/>
                <a:gdLst/>
                <a:ahLst/>
                <a:cxnLst>
                  <a:cxn ang="0">
                    <a:pos x="734" y="347"/>
                  </a:cxn>
                  <a:cxn ang="0">
                    <a:pos x="356" y="0"/>
                  </a:cxn>
                  <a:cxn ang="0">
                    <a:pos x="0" y="347"/>
                  </a:cxn>
                  <a:cxn ang="0">
                    <a:pos x="85" y="347"/>
                  </a:cxn>
                  <a:cxn ang="0">
                    <a:pos x="85" y="670"/>
                  </a:cxn>
                  <a:cxn ang="0">
                    <a:pos x="649" y="670"/>
                  </a:cxn>
                  <a:cxn ang="0">
                    <a:pos x="649" y="347"/>
                  </a:cxn>
                  <a:cxn ang="0">
                    <a:pos x="734" y="347"/>
                  </a:cxn>
                  <a:cxn ang="0">
                    <a:pos x="734" y="347"/>
                  </a:cxn>
                </a:cxnLst>
                <a:rect l="0" t="0" r="r" b="b"/>
                <a:pathLst>
                  <a:path w="734" h="670">
                    <a:moveTo>
                      <a:pt x="734" y="347"/>
                    </a:moveTo>
                    <a:lnTo>
                      <a:pt x="356" y="0"/>
                    </a:lnTo>
                    <a:lnTo>
                      <a:pt x="0" y="347"/>
                    </a:lnTo>
                    <a:lnTo>
                      <a:pt x="85" y="347"/>
                    </a:lnTo>
                    <a:lnTo>
                      <a:pt x="85" y="670"/>
                    </a:lnTo>
                    <a:lnTo>
                      <a:pt x="649" y="670"/>
                    </a:lnTo>
                    <a:lnTo>
                      <a:pt x="649" y="347"/>
                    </a:lnTo>
                    <a:lnTo>
                      <a:pt x="734" y="347"/>
                    </a:lnTo>
                    <a:lnTo>
                      <a:pt x="734" y="347"/>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sp>
            <p:nvSpPr>
              <p:cNvPr id="118" name="Freeform 6">
                <a:extLst>
                  <a:ext uri="{FF2B5EF4-FFF2-40B4-BE49-F238E27FC236}">
                    <a16:creationId xmlns:a16="http://schemas.microsoft.com/office/drawing/2014/main" id="{DF8B1CC9-56A1-409B-A7E9-B3E27FAC6F16}"/>
                  </a:ext>
                </a:extLst>
              </p:cNvPr>
              <p:cNvSpPr>
                <a:spLocks/>
              </p:cNvSpPr>
              <p:nvPr/>
            </p:nvSpPr>
            <p:spPr bwMode="auto">
              <a:xfrm>
                <a:off x="2444750" y="6262688"/>
                <a:ext cx="679450" cy="554038"/>
              </a:xfrm>
              <a:custGeom>
                <a:avLst/>
                <a:gdLst/>
                <a:ahLst/>
                <a:cxnLst>
                  <a:cxn ang="0">
                    <a:pos x="0" y="0"/>
                  </a:cxn>
                  <a:cxn ang="0">
                    <a:pos x="0" y="349"/>
                  </a:cxn>
                  <a:cxn ang="0">
                    <a:pos x="428" y="349"/>
                  </a:cxn>
                  <a:cxn ang="0">
                    <a:pos x="428" y="0"/>
                  </a:cxn>
                  <a:cxn ang="0">
                    <a:pos x="0" y="0"/>
                  </a:cxn>
                  <a:cxn ang="0">
                    <a:pos x="0" y="0"/>
                  </a:cxn>
                </a:cxnLst>
                <a:rect l="0" t="0" r="r" b="b"/>
                <a:pathLst>
                  <a:path w="428" h="349">
                    <a:moveTo>
                      <a:pt x="0" y="0"/>
                    </a:moveTo>
                    <a:lnTo>
                      <a:pt x="0" y="349"/>
                    </a:lnTo>
                    <a:lnTo>
                      <a:pt x="428" y="349"/>
                    </a:lnTo>
                    <a:lnTo>
                      <a:pt x="428" y="0"/>
                    </a:lnTo>
                    <a:lnTo>
                      <a:pt x="0" y="0"/>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chemeClr val="bg1"/>
                  </a:solidFill>
                </a:endParaRPr>
              </a:p>
            </p:txBody>
          </p:sp>
          <p:sp>
            <p:nvSpPr>
              <p:cNvPr id="121" name="Freeform 26">
                <a:extLst>
                  <a:ext uri="{FF2B5EF4-FFF2-40B4-BE49-F238E27FC236}">
                    <a16:creationId xmlns:a16="http://schemas.microsoft.com/office/drawing/2014/main" id="{2157CC20-2E19-4D06-BEF0-EBAE8E248499}"/>
                  </a:ext>
                </a:extLst>
              </p:cNvPr>
              <p:cNvSpPr>
                <a:spLocks/>
              </p:cNvSpPr>
              <p:nvPr/>
            </p:nvSpPr>
            <p:spPr bwMode="auto">
              <a:xfrm>
                <a:off x="2651125" y="5943600"/>
                <a:ext cx="255588" cy="254000"/>
              </a:xfrm>
              <a:custGeom>
                <a:avLst/>
                <a:gdLst/>
                <a:ahLst/>
                <a:cxnLst>
                  <a:cxn ang="0">
                    <a:pos x="161" y="56"/>
                  </a:cxn>
                  <a:cxn ang="0">
                    <a:pos x="106" y="56"/>
                  </a:cxn>
                  <a:cxn ang="0">
                    <a:pos x="106" y="0"/>
                  </a:cxn>
                  <a:cxn ang="0">
                    <a:pos x="59" y="0"/>
                  </a:cxn>
                  <a:cxn ang="0">
                    <a:pos x="59" y="56"/>
                  </a:cxn>
                  <a:cxn ang="0">
                    <a:pos x="0" y="56"/>
                  </a:cxn>
                  <a:cxn ang="0">
                    <a:pos x="0" y="104"/>
                  </a:cxn>
                  <a:cxn ang="0">
                    <a:pos x="59" y="104"/>
                  </a:cxn>
                  <a:cxn ang="0">
                    <a:pos x="59" y="160"/>
                  </a:cxn>
                  <a:cxn ang="0">
                    <a:pos x="106" y="160"/>
                  </a:cxn>
                  <a:cxn ang="0">
                    <a:pos x="106" y="104"/>
                  </a:cxn>
                  <a:cxn ang="0">
                    <a:pos x="161" y="104"/>
                  </a:cxn>
                  <a:cxn ang="0">
                    <a:pos x="161" y="56"/>
                  </a:cxn>
                  <a:cxn ang="0">
                    <a:pos x="161" y="56"/>
                  </a:cxn>
                </a:cxnLst>
                <a:rect l="0" t="0" r="r" b="b"/>
                <a:pathLst>
                  <a:path w="161" h="160">
                    <a:moveTo>
                      <a:pt x="161" y="56"/>
                    </a:moveTo>
                    <a:lnTo>
                      <a:pt x="106" y="56"/>
                    </a:lnTo>
                    <a:lnTo>
                      <a:pt x="106" y="0"/>
                    </a:lnTo>
                    <a:lnTo>
                      <a:pt x="59" y="0"/>
                    </a:lnTo>
                    <a:lnTo>
                      <a:pt x="59" y="56"/>
                    </a:lnTo>
                    <a:lnTo>
                      <a:pt x="0" y="56"/>
                    </a:lnTo>
                    <a:lnTo>
                      <a:pt x="0" y="104"/>
                    </a:lnTo>
                    <a:lnTo>
                      <a:pt x="59" y="104"/>
                    </a:lnTo>
                    <a:lnTo>
                      <a:pt x="59" y="160"/>
                    </a:lnTo>
                    <a:lnTo>
                      <a:pt x="106" y="160"/>
                    </a:lnTo>
                    <a:lnTo>
                      <a:pt x="106" y="104"/>
                    </a:lnTo>
                    <a:lnTo>
                      <a:pt x="161" y="104"/>
                    </a:lnTo>
                    <a:lnTo>
                      <a:pt x="161" y="56"/>
                    </a:lnTo>
                    <a:lnTo>
                      <a:pt x="161" y="5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dirty="0">
                  <a:solidFill>
                    <a:srgbClr val="292926"/>
                  </a:solidFill>
                </a:endParaRPr>
              </a:p>
            </p:txBody>
          </p:sp>
        </p:grpSp>
        <p:pic>
          <p:nvPicPr>
            <p:cNvPr id="122" name="Grafik 121">
              <a:extLst>
                <a:ext uri="{FF2B5EF4-FFF2-40B4-BE49-F238E27FC236}">
                  <a16:creationId xmlns:a16="http://schemas.microsoft.com/office/drawing/2014/main" id="{67D4F739-2B6A-423D-A006-07AC3DD86B5F}"/>
                </a:ext>
              </a:extLst>
            </p:cNvPr>
            <p:cNvPicPr>
              <a:picLocks noChangeAspect="1"/>
            </p:cNvPicPr>
            <p:nvPr/>
          </p:nvPicPr>
          <p:blipFill rotWithShape="1">
            <a:blip r:embed="rId2">
              <a:biLevel thresh="75000"/>
            </a:blip>
            <a:srcRect b="37706"/>
            <a:stretch/>
          </p:blipFill>
          <p:spPr>
            <a:xfrm>
              <a:off x="10896003" y="5252000"/>
              <a:ext cx="168125" cy="267248"/>
            </a:xfrm>
            <a:prstGeom prst="rect">
              <a:avLst/>
            </a:prstGeom>
            <a:ln>
              <a:solidFill>
                <a:schemeClr val="tx1"/>
              </a:solidFill>
            </a:ln>
          </p:spPr>
        </p:pic>
      </p:grpSp>
      <p:sp>
        <p:nvSpPr>
          <p:cNvPr id="15" name="Foliennummernplatzhalter 14">
            <a:extLst>
              <a:ext uri="{FF2B5EF4-FFF2-40B4-BE49-F238E27FC236}">
                <a16:creationId xmlns:a16="http://schemas.microsoft.com/office/drawing/2014/main" id="{D9B9710D-FFC1-4A15-AF7B-734823FBC034}"/>
              </a:ext>
            </a:extLst>
          </p:cNvPr>
          <p:cNvSpPr>
            <a:spLocks noGrp="1"/>
          </p:cNvSpPr>
          <p:nvPr>
            <p:ph type="sldNum" sz="quarter" idx="20"/>
          </p:nvPr>
        </p:nvSpPr>
        <p:spPr/>
        <p:txBody>
          <a:bodyPr/>
          <a:lstStyle/>
          <a:p>
            <a:fld id="{D61AABEC-672F-4B68-B914-690DA978312C}" type="slidenum">
              <a:rPr lang="de-DE" smtClean="0"/>
              <a:pPr/>
              <a:t>6</a:t>
            </a:fld>
            <a:r>
              <a:rPr lang="de-DE" dirty="0"/>
              <a:t> ‒ </a:t>
            </a:r>
          </a:p>
        </p:txBody>
      </p:sp>
      <p:sp>
        <p:nvSpPr>
          <p:cNvPr id="29" name="Text Placeholder 10">
            <a:extLst>
              <a:ext uri="{FF2B5EF4-FFF2-40B4-BE49-F238E27FC236}">
                <a16:creationId xmlns:a16="http://schemas.microsoft.com/office/drawing/2014/main" id="{749103CF-BEA0-4C06-90CC-39E17FBDEFB6}"/>
              </a:ext>
            </a:extLst>
          </p:cNvPr>
          <p:cNvSpPr txBox="1">
            <a:spLocks/>
          </p:cNvSpPr>
          <p:nvPr/>
        </p:nvSpPr>
        <p:spPr>
          <a:xfrm>
            <a:off x="448386" y="1156841"/>
            <a:ext cx="10909207" cy="719892"/>
          </a:xfrm>
          <a:prstGeom prst="rect">
            <a:avLst/>
          </a:prstGeom>
        </p:spPr>
        <p:txBody>
          <a:bodyPr vert="horz" lIns="0" tIns="45708" rIns="0" bIns="45708" rtlCol="0">
            <a:noAutofit/>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50850" indent="-314325" algn="l" defTabSz="914400" rtl="0" eaLnBrk="1" latinLnBrk="0" hangingPunct="1">
              <a:lnSpc>
                <a:spcPct val="100000"/>
              </a:lnSpc>
              <a:spcBef>
                <a:spcPts val="600"/>
              </a:spcBef>
              <a:buSzPct val="80000"/>
              <a:buFont typeface="Wingdings 2" panose="05020102010507070707" pitchFamily="18" charset="2"/>
              <a:buChar char=""/>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de-DE" dirty="0">
                <a:latin typeface="Arial (Textkörper)"/>
                <a:cs typeface="Calibri" panose="020F0502020204030204" pitchFamily="34" charset="0"/>
              </a:rPr>
              <a:t>Wenn Ergebnisse bei bestimmten Untergruppen signifikant höher sind als der Durchschnitt* wird dies im Bericht durch die folgenden Icons gekennzeichnet:</a:t>
            </a:r>
          </a:p>
        </p:txBody>
      </p:sp>
      <p:grpSp>
        <p:nvGrpSpPr>
          <p:cNvPr id="124" name="Group 948">
            <a:extLst>
              <a:ext uri="{FF2B5EF4-FFF2-40B4-BE49-F238E27FC236}">
                <a16:creationId xmlns:a16="http://schemas.microsoft.com/office/drawing/2014/main" id="{F5260226-7133-423D-9078-644C5F327F98}"/>
              </a:ext>
            </a:extLst>
          </p:cNvPr>
          <p:cNvGrpSpPr>
            <a:grpSpLocks noChangeAspect="1"/>
          </p:cNvGrpSpPr>
          <p:nvPr/>
        </p:nvGrpSpPr>
        <p:grpSpPr>
          <a:xfrm>
            <a:off x="5212377" y="3104964"/>
            <a:ext cx="262549" cy="439200"/>
            <a:chOff x="4493738" y="4137147"/>
            <a:chExt cx="458043" cy="766228"/>
          </a:xfrm>
          <a:solidFill>
            <a:schemeClr val="tx1"/>
          </a:solidFill>
        </p:grpSpPr>
        <p:sp>
          <p:nvSpPr>
            <p:cNvPr id="125" name="Freeform 465">
              <a:extLst>
                <a:ext uri="{FF2B5EF4-FFF2-40B4-BE49-F238E27FC236}">
                  <a16:creationId xmlns:a16="http://schemas.microsoft.com/office/drawing/2014/main" id="{A836C6D3-62F6-45BB-9DA7-B0D363D68A6C}"/>
                </a:ext>
              </a:extLst>
            </p:cNvPr>
            <p:cNvSpPr>
              <a:spLocks/>
            </p:cNvSpPr>
            <p:nvPr/>
          </p:nvSpPr>
          <p:spPr bwMode="auto">
            <a:xfrm>
              <a:off x="4890822" y="4567251"/>
              <a:ext cx="52070" cy="336124"/>
            </a:xfrm>
            <a:custGeom>
              <a:avLst/>
              <a:gdLst/>
              <a:ahLst/>
              <a:cxnLst>
                <a:cxn ang="0">
                  <a:pos x="1" y="28"/>
                </a:cxn>
                <a:cxn ang="0">
                  <a:pos x="26" y="0"/>
                </a:cxn>
                <a:cxn ang="0">
                  <a:pos x="52" y="31"/>
                </a:cxn>
                <a:cxn ang="0">
                  <a:pos x="51" y="37"/>
                </a:cxn>
                <a:cxn ang="0">
                  <a:pos x="42" y="37"/>
                </a:cxn>
                <a:cxn ang="0">
                  <a:pos x="43" y="31"/>
                </a:cxn>
                <a:cxn ang="0">
                  <a:pos x="26" y="11"/>
                </a:cxn>
                <a:cxn ang="0">
                  <a:pos x="10" y="28"/>
                </a:cxn>
                <a:cxn ang="0">
                  <a:pos x="11" y="28"/>
                </a:cxn>
                <a:cxn ang="0">
                  <a:pos x="11" y="336"/>
                </a:cxn>
                <a:cxn ang="0">
                  <a:pos x="0" y="336"/>
                </a:cxn>
                <a:cxn ang="0">
                  <a:pos x="0" y="28"/>
                </a:cxn>
                <a:cxn ang="0">
                  <a:pos x="1" y="28"/>
                </a:cxn>
              </a:cxnLst>
              <a:rect l="0" t="0" r="r" b="b"/>
              <a:pathLst>
                <a:path w="52" h="336">
                  <a:moveTo>
                    <a:pt x="1" y="28"/>
                  </a:moveTo>
                  <a:cubicBezTo>
                    <a:pt x="2" y="12"/>
                    <a:pt x="13" y="0"/>
                    <a:pt x="26" y="0"/>
                  </a:cubicBezTo>
                  <a:cubicBezTo>
                    <a:pt x="40" y="0"/>
                    <a:pt x="52" y="14"/>
                    <a:pt x="52" y="31"/>
                  </a:cubicBezTo>
                  <a:cubicBezTo>
                    <a:pt x="52" y="33"/>
                    <a:pt x="52" y="35"/>
                    <a:pt x="51" y="37"/>
                  </a:cubicBezTo>
                  <a:cubicBezTo>
                    <a:pt x="42" y="37"/>
                    <a:pt x="42" y="37"/>
                    <a:pt x="42" y="37"/>
                  </a:cubicBezTo>
                  <a:cubicBezTo>
                    <a:pt x="43" y="35"/>
                    <a:pt x="43" y="33"/>
                    <a:pt x="43" y="31"/>
                  </a:cubicBezTo>
                  <a:cubicBezTo>
                    <a:pt x="43" y="20"/>
                    <a:pt x="35" y="11"/>
                    <a:pt x="26" y="11"/>
                  </a:cubicBezTo>
                  <a:cubicBezTo>
                    <a:pt x="18" y="11"/>
                    <a:pt x="11" y="18"/>
                    <a:pt x="10" y="28"/>
                  </a:cubicBezTo>
                  <a:cubicBezTo>
                    <a:pt x="11" y="28"/>
                    <a:pt x="11" y="28"/>
                    <a:pt x="11" y="28"/>
                  </a:cubicBezTo>
                  <a:cubicBezTo>
                    <a:pt x="11" y="336"/>
                    <a:pt x="11" y="336"/>
                    <a:pt x="11" y="336"/>
                  </a:cubicBezTo>
                  <a:cubicBezTo>
                    <a:pt x="0" y="336"/>
                    <a:pt x="0" y="336"/>
                    <a:pt x="0" y="336"/>
                  </a:cubicBezTo>
                  <a:cubicBezTo>
                    <a:pt x="0" y="28"/>
                    <a:pt x="0" y="28"/>
                    <a:pt x="0" y="28"/>
                  </a:cubicBezTo>
                  <a:lnTo>
                    <a:pt x="1"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sp>
          <p:nvSpPr>
            <p:cNvPr id="126" name="Oval 466">
              <a:extLst>
                <a:ext uri="{FF2B5EF4-FFF2-40B4-BE49-F238E27FC236}">
                  <a16:creationId xmlns:a16="http://schemas.microsoft.com/office/drawing/2014/main" id="{E2E4584F-47B4-4329-852C-1E66684FCF47}"/>
                </a:ext>
              </a:extLst>
            </p:cNvPr>
            <p:cNvSpPr>
              <a:spLocks noChangeArrowheads="1"/>
            </p:cNvSpPr>
            <p:nvPr/>
          </p:nvSpPr>
          <p:spPr bwMode="auto">
            <a:xfrm>
              <a:off x="4644867" y="4174400"/>
              <a:ext cx="159172" cy="1600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sp>
          <p:nvSpPr>
            <p:cNvPr id="127" name="Freeform 467">
              <a:extLst>
                <a:ext uri="{FF2B5EF4-FFF2-40B4-BE49-F238E27FC236}">
                  <a16:creationId xmlns:a16="http://schemas.microsoft.com/office/drawing/2014/main" id="{47883602-C814-4AEC-AF2E-184C49D761D2}"/>
                </a:ext>
              </a:extLst>
            </p:cNvPr>
            <p:cNvSpPr>
              <a:spLocks/>
            </p:cNvSpPr>
            <p:nvPr/>
          </p:nvSpPr>
          <p:spPr bwMode="auto">
            <a:xfrm>
              <a:off x="4493738" y="4332302"/>
              <a:ext cx="458043" cy="571073"/>
            </a:xfrm>
            <a:custGeom>
              <a:avLst/>
              <a:gdLst/>
              <a:ahLst/>
              <a:cxnLst>
                <a:cxn ang="0">
                  <a:pos x="304" y="18"/>
                </a:cxn>
                <a:cxn ang="0">
                  <a:pos x="157" y="18"/>
                </a:cxn>
                <a:cxn ang="0">
                  <a:pos x="37" y="258"/>
                </a:cxn>
                <a:cxn ang="0">
                  <a:pos x="143" y="117"/>
                </a:cxn>
                <a:cxn ang="0">
                  <a:pos x="109" y="394"/>
                </a:cxn>
                <a:cxn ang="0">
                  <a:pos x="156" y="410"/>
                </a:cxn>
                <a:cxn ang="0">
                  <a:pos x="156" y="531"/>
                </a:cxn>
                <a:cxn ang="0">
                  <a:pos x="185" y="571"/>
                </a:cxn>
                <a:cxn ang="0">
                  <a:pos x="214" y="531"/>
                </a:cxn>
                <a:cxn ang="0">
                  <a:pos x="214" y="413"/>
                </a:cxn>
                <a:cxn ang="0">
                  <a:pos x="230" y="413"/>
                </a:cxn>
                <a:cxn ang="0">
                  <a:pos x="257" y="413"/>
                </a:cxn>
                <a:cxn ang="0">
                  <a:pos x="257" y="531"/>
                </a:cxn>
                <a:cxn ang="0">
                  <a:pos x="286" y="571"/>
                </a:cxn>
                <a:cxn ang="0">
                  <a:pos x="314" y="531"/>
                </a:cxn>
                <a:cxn ang="0">
                  <a:pos x="314" y="408"/>
                </a:cxn>
                <a:cxn ang="0">
                  <a:pos x="352" y="394"/>
                </a:cxn>
                <a:cxn ang="0">
                  <a:pos x="318" y="117"/>
                </a:cxn>
                <a:cxn ang="0">
                  <a:pos x="421" y="255"/>
                </a:cxn>
                <a:cxn ang="0">
                  <a:pos x="304" y="18"/>
                </a:cxn>
              </a:cxnLst>
              <a:rect l="0" t="0" r="r" b="b"/>
              <a:pathLst>
                <a:path w="458" h="571">
                  <a:moveTo>
                    <a:pt x="304" y="18"/>
                  </a:moveTo>
                  <a:cubicBezTo>
                    <a:pt x="271" y="2"/>
                    <a:pt x="189" y="0"/>
                    <a:pt x="157" y="18"/>
                  </a:cubicBezTo>
                  <a:cubicBezTo>
                    <a:pt x="100" y="53"/>
                    <a:pt x="0" y="229"/>
                    <a:pt x="37" y="258"/>
                  </a:cubicBezTo>
                  <a:cubicBezTo>
                    <a:pt x="69" y="283"/>
                    <a:pt x="143" y="117"/>
                    <a:pt x="143" y="117"/>
                  </a:cubicBezTo>
                  <a:cubicBezTo>
                    <a:pt x="143" y="117"/>
                    <a:pt x="100" y="367"/>
                    <a:pt x="109" y="394"/>
                  </a:cubicBezTo>
                  <a:cubicBezTo>
                    <a:pt x="111" y="401"/>
                    <a:pt x="130" y="407"/>
                    <a:pt x="156" y="410"/>
                  </a:cubicBezTo>
                  <a:cubicBezTo>
                    <a:pt x="156" y="531"/>
                    <a:pt x="156" y="531"/>
                    <a:pt x="156" y="531"/>
                  </a:cubicBezTo>
                  <a:cubicBezTo>
                    <a:pt x="156" y="553"/>
                    <a:pt x="169" y="571"/>
                    <a:pt x="185" y="571"/>
                  </a:cubicBezTo>
                  <a:cubicBezTo>
                    <a:pt x="201" y="571"/>
                    <a:pt x="214" y="553"/>
                    <a:pt x="214" y="531"/>
                  </a:cubicBezTo>
                  <a:cubicBezTo>
                    <a:pt x="214" y="413"/>
                    <a:pt x="214" y="413"/>
                    <a:pt x="214" y="413"/>
                  </a:cubicBezTo>
                  <a:cubicBezTo>
                    <a:pt x="219" y="413"/>
                    <a:pt x="225" y="413"/>
                    <a:pt x="230" y="413"/>
                  </a:cubicBezTo>
                  <a:cubicBezTo>
                    <a:pt x="239" y="413"/>
                    <a:pt x="248" y="413"/>
                    <a:pt x="257" y="413"/>
                  </a:cubicBezTo>
                  <a:cubicBezTo>
                    <a:pt x="257" y="531"/>
                    <a:pt x="257" y="531"/>
                    <a:pt x="257" y="531"/>
                  </a:cubicBezTo>
                  <a:cubicBezTo>
                    <a:pt x="257" y="553"/>
                    <a:pt x="270" y="571"/>
                    <a:pt x="286" y="571"/>
                  </a:cubicBezTo>
                  <a:cubicBezTo>
                    <a:pt x="301" y="571"/>
                    <a:pt x="314" y="553"/>
                    <a:pt x="314" y="531"/>
                  </a:cubicBezTo>
                  <a:cubicBezTo>
                    <a:pt x="314" y="408"/>
                    <a:pt x="314" y="408"/>
                    <a:pt x="314" y="408"/>
                  </a:cubicBezTo>
                  <a:cubicBezTo>
                    <a:pt x="335" y="405"/>
                    <a:pt x="350" y="400"/>
                    <a:pt x="352" y="394"/>
                  </a:cubicBezTo>
                  <a:cubicBezTo>
                    <a:pt x="361" y="367"/>
                    <a:pt x="318" y="117"/>
                    <a:pt x="318" y="117"/>
                  </a:cubicBezTo>
                  <a:cubicBezTo>
                    <a:pt x="318" y="117"/>
                    <a:pt x="389" y="280"/>
                    <a:pt x="421" y="255"/>
                  </a:cubicBezTo>
                  <a:cubicBezTo>
                    <a:pt x="458" y="226"/>
                    <a:pt x="363" y="48"/>
                    <a:pt x="304"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sp>
          <p:nvSpPr>
            <p:cNvPr id="128" name="Freeform 468">
              <a:extLst>
                <a:ext uri="{FF2B5EF4-FFF2-40B4-BE49-F238E27FC236}">
                  <a16:creationId xmlns:a16="http://schemas.microsoft.com/office/drawing/2014/main" id="{ED7351C8-F785-4E52-AC88-AB1F37FF5625}"/>
                </a:ext>
              </a:extLst>
            </p:cNvPr>
            <p:cNvSpPr>
              <a:spLocks/>
            </p:cNvSpPr>
            <p:nvPr/>
          </p:nvSpPr>
          <p:spPr bwMode="auto">
            <a:xfrm>
              <a:off x="4617774" y="4137147"/>
              <a:ext cx="212935" cy="129963"/>
            </a:xfrm>
            <a:custGeom>
              <a:avLst/>
              <a:gdLst/>
              <a:ahLst/>
              <a:cxnLst>
                <a:cxn ang="0">
                  <a:pos x="181" y="61"/>
                </a:cxn>
                <a:cxn ang="0">
                  <a:pos x="181" y="54"/>
                </a:cxn>
                <a:cxn ang="0">
                  <a:pos x="108" y="0"/>
                </a:cxn>
                <a:cxn ang="0">
                  <a:pos x="36" y="54"/>
                </a:cxn>
                <a:cxn ang="0">
                  <a:pos x="36" y="60"/>
                </a:cxn>
                <a:cxn ang="0">
                  <a:pos x="0" y="90"/>
                </a:cxn>
                <a:cxn ang="0">
                  <a:pos x="106" y="130"/>
                </a:cxn>
                <a:cxn ang="0">
                  <a:pos x="213" y="90"/>
                </a:cxn>
                <a:cxn ang="0">
                  <a:pos x="181" y="61"/>
                </a:cxn>
              </a:cxnLst>
              <a:rect l="0" t="0" r="r" b="b"/>
              <a:pathLst>
                <a:path w="213" h="130">
                  <a:moveTo>
                    <a:pt x="181" y="61"/>
                  </a:moveTo>
                  <a:cubicBezTo>
                    <a:pt x="181" y="59"/>
                    <a:pt x="181" y="57"/>
                    <a:pt x="181" y="54"/>
                  </a:cubicBezTo>
                  <a:cubicBezTo>
                    <a:pt x="181" y="24"/>
                    <a:pt x="149" y="0"/>
                    <a:pt x="108" y="0"/>
                  </a:cubicBezTo>
                  <a:cubicBezTo>
                    <a:pt x="68" y="0"/>
                    <a:pt x="36" y="24"/>
                    <a:pt x="36" y="54"/>
                  </a:cubicBezTo>
                  <a:cubicBezTo>
                    <a:pt x="36" y="56"/>
                    <a:pt x="36" y="58"/>
                    <a:pt x="36" y="60"/>
                  </a:cubicBezTo>
                  <a:cubicBezTo>
                    <a:pt x="14" y="67"/>
                    <a:pt x="0" y="78"/>
                    <a:pt x="0" y="90"/>
                  </a:cubicBezTo>
                  <a:cubicBezTo>
                    <a:pt x="0" y="112"/>
                    <a:pt x="48" y="130"/>
                    <a:pt x="106" y="130"/>
                  </a:cubicBezTo>
                  <a:cubicBezTo>
                    <a:pt x="165" y="130"/>
                    <a:pt x="213" y="112"/>
                    <a:pt x="213" y="90"/>
                  </a:cubicBezTo>
                  <a:cubicBezTo>
                    <a:pt x="213" y="78"/>
                    <a:pt x="200" y="68"/>
                    <a:pt x="181"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sp>
          <p:nvSpPr>
            <p:cNvPr id="129" name="Freeform 469">
              <a:extLst>
                <a:ext uri="{FF2B5EF4-FFF2-40B4-BE49-F238E27FC236}">
                  <a16:creationId xmlns:a16="http://schemas.microsoft.com/office/drawing/2014/main" id="{E4824D0F-6171-4E28-9F51-7F0F15100B41}"/>
                </a:ext>
              </a:extLst>
            </p:cNvPr>
            <p:cNvSpPr>
              <a:spLocks/>
            </p:cNvSpPr>
            <p:nvPr/>
          </p:nvSpPr>
          <p:spPr bwMode="auto">
            <a:xfrm>
              <a:off x="4653757" y="4190487"/>
              <a:ext cx="145202" cy="19897"/>
            </a:xfrm>
            <a:custGeom>
              <a:avLst/>
              <a:gdLst/>
              <a:ahLst/>
              <a:cxnLst>
                <a:cxn ang="0">
                  <a:pos x="145" y="0"/>
                </a:cxn>
                <a:cxn ang="0">
                  <a:pos x="81" y="14"/>
                </a:cxn>
                <a:cxn ang="0">
                  <a:pos x="79" y="14"/>
                </a:cxn>
                <a:cxn ang="0">
                  <a:pos x="73" y="14"/>
                </a:cxn>
                <a:cxn ang="0">
                  <a:pos x="66" y="14"/>
                </a:cxn>
                <a:cxn ang="0">
                  <a:pos x="64" y="14"/>
                </a:cxn>
                <a:cxn ang="0">
                  <a:pos x="0" y="0"/>
                </a:cxn>
                <a:cxn ang="0">
                  <a:pos x="1" y="7"/>
                </a:cxn>
                <a:cxn ang="0">
                  <a:pos x="60" y="19"/>
                </a:cxn>
                <a:cxn ang="0">
                  <a:pos x="60" y="19"/>
                </a:cxn>
                <a:cxn ang="0">
                  <a:pos x="63" y="19"/>
                </a:cxn>
                <a:cxn ang="0">
                  <a:pos x="67" y="19"/>
                </a:cxn>
                <a:cxn ang="0">
                  <a:pos x="70" y="20"/>
                </a:cxn>
                <a:cxn ang="0">
                  <a:pos x="73" y="19"/>
                </a:cxn>
                <a:cxn ang="0">
                  <a:pos x="75" y="20"/>
                </a:cxn>
                <a:cxn ang="0">
                  <a:pos x="78" y="19"/>
                </a:cxn>
                <a:cxn ang="0">
                  <a:pos x="82" y="19"/>
                </a:cxn>
                <a:cxn ang="0">
                  <a:pos x="85" y="19"/>
                </a:cxn>
                <a:cxn ang="0">
                  <a:pos x="85" y="19"/>
                </a:cxn>
                <a:cxn ang="0">
                  <a:pos x="145" y="7"/>
                </a:cxn>
                <a:cxn ang="0">
                  <a:pos x="145" y="0"/>
                </a:cxn>
              </a:cxnLst>
              <a:rect l="0" t="0" r="r" b="b"/>
              <a:pathLst>
                <a:path w="145" h="20">
                  <a:moveTo>
                    <a:pt x="145" y="0"/>
                  </a:moveTo>
                  <a:cubicBezTo>
                    <a:pt x="141" y="5"/>
                    <a:pt x="129" y="13"/>
                    <a:pt x="81" y="14"/>
                  </a:cubicBezTo>
                  <a:cubicBezTo>
                    <a:pt x="81" y="14"/>
                    <a:pt x="80" y="14"/>
                    <a:pt x="79" y="14"/>
                  </a:cubicBezTo>
                  <a:cubicBezTo>
                    <a:pt x="77" y="14"/>
                    <a:pt x="75" y="14"/>
                    <a:pt x="73" y="14"/>
                  </a:cubicBezTo>
                  <a:cubicBezTo>
                    <a:pt x="70" y="14"/>
                    <a:pt x="68" y="14"/>
                    <a:pt x="66" y="14"/>
                  </a:cubicBezTo>
                  <a:cubicBezTo>
                    <a:pt x="65" y="14"/>
                    <a:pt x="64" y="14"/>
                    <a:pt x="64" y="14"/>
                  </a:cubicBezTo>
                  <a:cubicBezTo>
                    <a:pt x="17" y="13"/>
                    <a:pt x="4" y="5"/>
                    <a:pt x="0" y="0"/>
                  </a:cubicBezTo>
                  <a:cubicBezTo>
                    <a:pt x="0" y="0"/>
                    <a:pt x="0" y="7"/>
                    <a:pt x="1" y="7"/>
                  </a:cubicBezTo>
                  <a:cubicBezTo>
                    <a:pt x="4" y="10"/>
                    <a:pt x="14" y="18"/>
                    <a:pt x="60" y="19"/>
                  </a:cubicBezTo>
                  <a:cubicBezTo>
                    <a:pt x="60" y="19"/>
                    <a:pt x="60" y="19"/>
                    <a:pt x="60" y="19"/>
                  </a:cubicBezTo>
                  <a:cubicBezTo>
                    <a:pt x="61" y="19"/>
                    <a:pt x="62" y="19"/>
                    <a:pt x="63" y="19"/>
                  </a:cubicBezTo>
                  <a:cubicBezTo>
                    <a:pt x="65" y="19"/>
                    <a:pt x="66" y="19"/>
                    <a:pt x="67" y="19"/>
                  </a:cubicBezTo>
                  <a:cubicBezTo>
                    <a:pt x="68" y="19"/>
                    <a:pt x="69" y="20"/>
                    <a:pt x="70" y="20"/>
                  </a:cubicBezTo>
                  <a:cubicBezTo>
                    <a:pt x="71" y="20"/>
                    <a:pt x="72" y="19"/>
                    <a:pt x="73" y="19"/>
                  </a:cubicBezTo>
                  <a:cubicBezTo>
                    <a:pt x="73" y="19"/>
                    <a:pt x="74" y="20"/>
                    <a:pt x="75" y="20"/>
                  </a:cubicBezTo>
                  <a:cubicBezTo>
                    <a:pt x="76" y="20"/>
                    <a:pt x="77" y="19"/>
                    <a:pt x="78" y="19"/>
                  </a:cubicBezTo>
                  <a:cubicBezTo>
                    <a:pt x="80" y="19"/>
                    <a:pt x="81" y="19"/>
                    <a:pt x="82" y="19"/>
                  </a:cubicBezTo>
                  <a:cubicBezTo>
                    <a:pt x="83" y="19"/>
                    <a:pt x="84" y="19"/>
                    <a:pt x="85" y="19"/>
                  </a:cubicBezTo>
                  <a:cubicBezTo>
                    <a:pt x="85" y="19"/>
                    <a:pt x="85" y="19"/>
                    <a:pt x="85" y="19"/>
                  </a:cubicBezTo>
                  <a:cubicBezTo>
                    <a:pt x="131" y="18"/>
                    <a:pt x="141" y="10"/>
                    <a:pt x="145" y="7"/>
                  </a:cubicBezTo>
                  <a:cubicBezTo>
                    <a:pt x="145" y="7"/>
                    <a:pt x="145" y="0"/>
                    <a:pt x="14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grpSp>
      <p:grpSp>
        <p:nvGrpSpPr>
          <p:cNvPr id="130" name="Group 218">
            <a:extLst>
              <a:ext uri="{FF2B5EF4-FFF2-40B4-BE49-F238E27FC236}">
                <a16:creationId xmlns:a16="http://schemas.microsoft.com/office/drawing/2014/main" id="{250A23E2-4E9D-48D1-8CC7-CF80DF72AEBE}"/>
              </a:ext>
            </a:extLst>
          </p:cNvPr>
          <p:cNvGrpSpPr>
            <a:grpSpLocks noChangeAspect="1"/>
          </p:cNvGrpSpPr>
          <p:nvPr/>
        </p:nvGrpSpPr>
        <p:grpSpPr>
          <a:xfrm>
            <a:off x="5178990" y="2106995"/>
            <a:ext cx="329322" cy="439269"/>
            <a:chOff x="-1057148" y="4409794"/>
            <a:chExt cx="776088" cy="1035190"/>
          </a:xfrm>
          <a:solidFill>
            <a:schemeClr val="tx1"/>
          </a:solidFill>
        </p:grpSpPr>
        <p:sp>
          <p:nvSpPr>
            <p:cNvPr id="131" name="Freeform 94">
              <a:extLst>
                <a:ext uri="{FF2B5EF4-FFF2-40B4-BE49-F238E27FC236}">
                  <a16:creationId xmlns:a16="http://schemas.microsoft.com/office/drawing/2014/main" id="{A723C8C0-F6FC-4AA2-8B7E-D4EC0AC5EDE2}"/>
                </a:ext>
              </a:extLst>
            </p:cNvPr>
            <p:cNvSpPr>
              <a:spLocks/>
            </p:cNvSpPr>
            <p:nvPr/>
          </p:nvSpPr>
          <p:spPr bwMode="auto">
            <a:xfrm>
              <a:off x="-1057148" y="4446982"/>
              <a:ext cx="776088" cy="998002"/>
            </a:xfrm>
            <a:custGeom>
              <a:avLst/>
              <a:gdLst/>
              <a:ahLst/>
              <a:cxnLst>
                <a:cxn ang="0">
                  <a:pos x="531" y="13"/>
                </a:cxn>
                <a:cxn ang="0">
                  <a:pos x="498" y="7"/>
                </a:cxn>
                <a:cxn ang="0">
                  <a:pos x="357" y="106"/>
                </a:cxn>
                <a:cxn ang="0">
                  <a:pos x="271" y="120"/>
                </a:cxn>
                <a:cxn ang="0">
                  <a:pos x="271" y="120"/>
                </a:cxn>
                <a:cxn ang="0">
                  <a:pos x="270" y="120"/>
                </a:cxn>
                <a:cxn ang="0">
                  <a:pos x="268" y="120"/>
                </a:cxn>
                <a:cxn ang="0">
                  <a:pos x="268" y="120"/>
                </a:cxn>
                <a:cxn ang="0">
                  <a:pos x="182" y="106"/>
                </a:cxn>
                <a:cxn ang="0">
                  <a:pos x="41" y="7"/>
                </a:cxn>
                <a:cxn ang="0">
                  <a:pos x="8" y="13"/>
                </a:cxn>
                <a:cxn ang="0">
                  <a:pos x="14" y="47"/>
                </a:cxn>
                <a:cxn ang="0">
                  <a:pos x="141" y="136"/>
                </a:cxn>
                <a:cxn ang="0">
                  <a:pos x="193" y="178"/>
                </a:cxn>
                <a:cxn ang="0">
                  <a:pos x="193" y="358"/>
                </a:cxn>
                <a:cxn ang="0">
                  <a:pos x="193" y="359"/>
                </a:cxn>
                <a:cxn ang="0">
                  <a:pos x="193" y="656"/>
                </a:cxn>
                <a:cxn ang="0">
                  <a:pos x="230" y="693"/>
                </a:cxn>
                <a:cxn ang="0">
                  <a:pos x="266" y="656"/>
                </a:cxn>
                <a:cxn ang="0">
                  <a:pos x="266" y="407"/>
                </a:cxn>
                <a:cxn ang="0">
                  <a:pos x="271" y="407"/>
                </a:cxn>
                <a:cxn ang="0">
                  <a:pos x="271" y="656"/>
                </a:cxn>
                <a:cxn ang="0">
                  <a:pos x="307" y="693"/>
                </a:cxn>
                <a:cxn ang="0">
                  <a:pos x="344" y="656"/>
                </a:cxn>
                <a:cxn ang="0">
                  <a:pos x="344" y="359"/>
                </a:cxn>
                <a:cxn ang="0">
                  <a:pos x="344" y="358"/>
                </a:cxn>
                <a:cxn ang="0">
                  <a:pos x="344" y="181"/>
                </a:cxn>
                <a:cxn ang="0">
                  <a:pos x="398" y="136"/>
                </a:cxn>
                <a:cxn ang="0">
                  <a:pos x="525" y="47"/>
                </a:cxn>
                <a:cxn ang="0">
                  <a:pos x="531" y="13"/>
                </a:cxn>
              </a:cxnLst>
              <a:rect l="0" t="0" r="r" b="b"/>
              <a:pathLst>
                <a:path w="539" h="693">
                  <a:moveTo>
                    <a:pt x="531" y="13"/>
                  </a:moveTo>
                  <a:cubicBezTo>
                    <a:pt x="524" y="2"/>
                    <a:pt x="509" y="0"/>
                    <a:pt x="498" y="7"/>
                  </a:cubicBezTo>
                  <a:cubicBezTo>
                    <a:pt x="357" y="106"/>
                    <a:pt x="357" y="106"/>
                    <a:pt x="357" y="106"/>
                  </a:cubicBezTo>
                  <a:cubicBezTo>
                    <a:pt x="332" y="122"/>
                    <a:pt x="318" y="121"/>
                    <a:pt x="271" y="120"/>
                  </a:cubicBezTo>
                  <a:cubicBezTo>
                    <a:pt x="271" y="120"/>
                    <a:pt x="271" y="120"/>
                    <a:pt x="271" y="120"/>
                  </a:cubicBezTo>
                  <a:cubicBezTo>
                    <a:pt x="270" y="120"/>
                    <a:pt x="270" y="120"/>
                    <a:pt x="270" y="120"/>
                  </a:cubicBezTo>
                  <a:cubicBezTo>
                    <a:pt x="269" y="120"/>
                    <a:pt x="269" y="120"/>
                    <a:pt x="268" y="120"/>
                  </a:cubicBezTo>
                  <a:cubicBezTo>
                    <a:pt x="268" y="120"/>
                    <a:pt x="268" y="120"/>
                    <a:pt x="268" y="120"/>
                  </a:cubicBezTo>
                  <a:cubicBezTo>
                    <a:pt x="222" y="121"/>
                    <a:pt x="207" y="122"/>
                    <a:pt x="182" y="106"/>
                  </a:cubicBezTo>
                  <a:cubicBezTo>
                    <a:pt x="41" y="7"/>
                    <a:pt x="41" y="7"/>
                    <a:pt x="41" y="7"/>
                  </a:cubicBezTo>
                  <a:cubicBezTo>
                    <a:pt x="31" y="0"/>
                    <a:pt x="16" y="2"/>
                    <a:pt x="8" y="13"/>
                  </a:cubicBezTo>
                  <a:cubicBezTo>
                    <a:pt x="0" y="24"/>
                    <a:pt x="3" y="39"/>
                    <a:pt x="14" y="47"/>
                  </a:cubicBezTo>
                  <a:cubicBezTo>
                    <a:pt x="141" y="136"/>
                    <a:pt x="141" y="136"/>
                    <a:pt x="141" y="136"/>
                  </a:cubicBezTo>
                  <a:cubicBezTo>
                    <a:pt x="162" y="154"/>
                    <a:pt x="186" y="170"/>
                    <a:pt x="193" y="178"/>
                  </a:cubicBezTo>
                  <a:cubicBezTo>
                    <a:pt x="193" y="358"/>
                    <a:pt x="193" y="358"/>
                    <a:pt x="193" y="358"/>
                  </a:cubicBezTo>
                  <a:cubicBezTo>
                    <a:pt x="193" y="359"/>
                    <a:pt x="193" y="359"/>
                    <a:pt x="193" y="359"/>
                  </a:cubicBezTo>
                  <a:cubicBezTo>
                    <a:pt x="193" y="656"/>
                    <a:pt x="193" y="656"/>
                    <a:pt x="193" y="656"/>
                  </a:cubicBezTo>
                  <a:cubicBezTo>
                    <a:pt x="193" y="676"/>
                    <a:pt x="209" y="693"/>
                    <a:pt x="230" y="693"/>
                  </a:cubicBezTo>
                  <a:cubicBezTo>
                    <a:pt x="250" y="693"/>
                    <a:pt x="266" y="676"/>
                    <a:pt x="266" y="656"/>
                  </a:cubicBezTo>
                  <a:cubicBezTo>
                    <a:pt x="266" y="407"/>
                    <a:pt x="266" y="407"/>
                    <a:pt x="266" y="407"/>
                  </a:cubicBezTo>
                  <a:cubicBezTo>
                    <a:pt x="271" y="407"/>
                    <a:pt x="271" y="407"/>
                    <a:pt x="271" y="407"/>
                  </a:cubicBezTo>
                  <a:cubicBezTo>
                    <a:pt x="271" y="656"/>
                    <a:pt x="271" y="656"/>
                    <a:pt x="271" y="656"/>
                  </a:cubicBezTo>
                  <a:cubicBezTo>
                    <a:pt x="271" y="676"/>
                    <a:pt x="287" y="693"/>
                    <a:pt x="307" y="693"/>
                  </a:cubicBezTo>
                  <a:cubicBezTo>
                    <a:pt x="327" y="693"/>
                    <a:pt x="344" y="676"/>
                    <a:pt x="344" y="656"/>
                  </a:cubicBezTo>
                  <a:cubicBezTo>
                    <a:pt x="344" y="359"/>
                    <a:pt x="344" y="359"/>
                    <a:pt x="344" y="359"/>
                  </a:cubicBezTo>
                  <a:cubicBezTo>
                    <a:pt x="344" y="358"/>
                    <a:pt x="344" y="358"/>
                    <a:pt x="344" y="358"/>
                  </a:cubicBezTo>
                  <a:cubicBezTo>
                    <a:pt x="344" y="181"/>
                    <a:pt x="344" y="181"/>
                    <a:pt x="344" y="181"/>
                  </a:cubicBezTo>
                  <a:cubicBezTo>
                    <a:pt x="344" y="176"/>
                    <a:pt x="373" y="157"/>
                    <a:pt x="398" y="136"/>
                  </a:cubicBezTo>
                  <a:cubicBezTo>
                    <a:pt x="525" y="47"/>
                    <a:pt x="525" y="47"/>
                    <a:pt x="525" y="47"/>
                  </a:cubicBezTo>
                  <a:cubicBezTo>
                    <a:pt x="536" y="39"/>
                    <a:pt x="539" y="24"/>
                    <a:pt x="531"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sp>
          <p:nvSpPr>
            <p:cNvPr id="132" name="Oval 95">
              <a:extLst>
                <a:ext uri="{FF2B5EF4-FFF2-40B4-BE49-F238E27FC236}">
                  <a16:creationId xmlns:a16="http://schemas.microsoft.com/office/drawing/2014/main" id="{45A6F67F-4F01-40A4-9704-CD17483B4E45}"/>
                </a:ext>
              </a:extLst>
            </p:cNvPr>
            <p:cNvSpPr>
              <a:spLocks noChangeArrowheads="1"/>
            </p:cNvSpPr>
            <p:nvPr/>
          </p:nvSpPr>
          <p:spPr bwMode="auto">
            <a:xfrm>
              <a:off x="-777317" y="4409794"/>
              <a:ext cx="196918" cy="19691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grpSp>
      <p:grpSp>
        <p:nvGrpSpPr>
          <p:cNvPr id="133" name="Group 17">
            <a:extLst>
              <a:ext uri="{FF2B5EF4-FFF2-40B4-BE49-F238E27FC236}">
                <a16:creationId xmlns:a16="http://schemas.microsoft.com/office/drawing/2014/main" id="{0A0B5E5D-4AC9-4D79-8ECF-F31392F05332}"/>
              </a:ext>
            </a:extLst>
          </p:cNvPr>
          <p:cNvGrpSpPr>
            <a:grpSpLocks noChangeAspect="1"/>
          </p:cNvGrpSpPr>
          <p:nvPr/>
        </p:nvGrpSpPr>
        <p:grpSpPr>
          <a:xfrm>
            <a:off x="5254431" y="2593479"/>
            <a:ext cx="178440" cy="475481"/>
            <a:chOff x="3543300" y="1363663"/>
            <a:chExt cx="1552575" cy="4137026"/>
          </a:xfrm>
          <a:solidFill>
            <a:schemeClr val="tx1"/>
          </a:solidFill>
        </p:grpSpPr>
        <p:sp>
          <p:nvSpPr>
            <p:cNvPr id="134" name="Freeform 6">
              <a:extLst>
                <a:ext uri="{FF2B5EF4-FFF2-40B4-BE49-F238E27FC236}">
                  <a16:creationId xmlns:a16="http://schemas.microsoft.com/office/drawing/2014/main" id="{54836ADA-6D8A-4887-9F3C-C5323AE8FB1B}"/>
                </a:ext>
              </a:extLst>
            </p:cNvPr>
            <p:cNvSpPr>
              <a:spLocks/>
            </p:cNvSpPr>
            <p:nvPr/>
          </p:nvSpPr>
          <p:spPr bwMode="auto">
            <a:xfrm>
              <a:off x="3978275" y="1363663"/>
              <a:ext cx="671513"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 name="Freeform 7">
              <a:extLst>
                <a:ext uri="{FF2B5EF4-FFF2-40B4-BE49-F238E27FC236}">
                  <a16:creationId xmlns:a16="http://schemas.microsoft.com/office/drawing/2014/main" id="{0C381E19-4862-4498-87DE-CFC8998E6F01}"/>
                </a:ext>
              </a:extLst>
            </p:cNvPr>
            <p:cNvSpPr>
              <a:spLocks/>
            </p:cNvSpPr>
            <p:nvPr/>
          </p:nvSpPr>
          <p:spPr bwMode="auto">
            <a:xfrm>
              <a:off x="3543300" y="2136776"/>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6" name="Textfeld 135">
            <a:extLst>
              <a:ext uri="{FF2B5EF4-FFF2-40B4-BE49-F238E27FC236}">
                <a16:creationId xmlns:a16="http://schemas.microsoft.com/office/drawing/2014/main" id="{1461FF6C-6E33-46DA-B94C-866B835CE50C}"/>
              </a:ext>
            </a:extLst>
          </p:cNvPr>
          <p:cNvSpPr txBox="1"/>
          <p:nvPr/>
        </p:nvSpPr>
        <p:spPr>
          <a:xfrm>
            <a:off x="486604" y="6040171"/>
            <a:ext cx="6253018" cy="286232"/>
          </a:xfrm>
          <a:prstGeom prst="rect">
            <a:avLst/>
          </a:prstGeom>
          <a:noFill/>
        </p:spPr>
        <p:txBody>
          <a:bodyPr wrap="square">
            <a:spAutoFit/>
          </a:bodyPr>
          <a:lstStyle/>
          <a:p>
            <a:pPr>
              <a:lnSpc>
                <a:spcPct val="90000"/>
              </a:lnSpc>
            </a:pPr>
            <a:r>
              <a:rPr lang="de-DE" sz="1400" dirty="0"/>
              <a:t>*Signifikanztests bei 95% Konfidenzintervall durchgeführt </a:t>
            </a:r>
          </a:p>
        </p:txBody>
      </p:sp>
      <p:graphicFrame>
        <p:nvGraphicFramePr>
          <p:cNvPr id="7" name="Tabelle 7">
            <a:extLst>
              <a:ext uri="{FF2B5EF4-FFF2-40B4-BE49-F238E27FC236}">
                <a16:creationId xmlns:a16="http://schemas.microsoft.com/office/drawing/2014/main" id="{759B39E7-39E7-4403-88E9-1E0914BE6EDE}"/>
              </a:ext>
            </a:extLst>
          </p:cNvPr>
          <p:cNvGraphicFramePr>
            <a:graphicFrameLocks noGrp="1"/>
          </p:cNvGraphicFramePr>
          <p:nvPr>
            <p:extLst>
              <p:ext uri="{D42A27DB-BD31-4B8C-83A1-F6EECF244321}">
                <p14:modId xmlns:p14="http://schemas.microsoft.com/office/powerpoint/2010/main" val="3883938021"/>
              </p:ext>
            </p:extLst>
          </p:nvPr>
        </p:nvGraphicFramePr>
        <p:xfrm>
          <a:off x="540865" y="2101808"/>
          <a:ext cx="4517661" cy="3847475"/>
        </p:xfrm>
        <a:graphic>
          <a:graphicData uri="http://schemas.openxmlformats.org/drawingml/2006/table">
            <a:tbl>
              <a:tblPr firstRow="1" bandRow="1"/>
              <a:tblGrid>
                <a:gridCol w="2070968">
                  <a:extLst>
                    <a:ext uri="{9D8B030D-6E8A-4147-A177-3AD203B41FA5}">
                      <a16:colId xmlns:a16="http://schemas.microsoft.com/office/drawing/2014/main" val="336488126"/>
                    </a:ext>
                  </a:extLst>
                </a:gridCol>
                <a:gridCol w="2446693">
                  <a:extLst>
                    <a:ext uri="{9D8B030D-6E8A-4147-A177-3AD203B41FA5}">
                      <a16:colId xmlns:a16="http://schemas.microsoft.com/office/drawing/2014/main" val="2803604314"/>
                    </a:ext>
                  </a:extLst>
                </a:gridCol>
              </a:tblGrid>
              <a:tr h="471885">
                <a:tc rowSpan="3">
                  <a:txBody>
                    <a:bodyPr/>
                    <a:lstStyle/>
                    <a:p>
                      <a:r>
                        <a:rPr lang="de-DE" sz="1600" noProof="0"/>
                        <a:t>Alter</a:t>
                      </a:r>
                    </a:p>
                  </a:txBody>
                  <a:tcPr/>
                </a:tc>
                <a:tc>
                  <a:txBody>
                    <a:bodyPr/>
                    <a:lstStyle/>
                    <a:p>
                      <a:r>
                        <a:rPr lang="de-DE" sz="1600" noProof="0" dirty="0"/>
                        <a:t>5-25 Jahre</a:t>
                      </a:r>
                    </a:p>
                  </a:txBody>
                  <a:tcPr/>
                </a:tc>
                <a:extLst>
                  <a:ext uri="{0D108BD9-81ED-4DB2-BD59-A6C34878D82A}">
                    <a16:rowId xmlns:a16="http://schemas.microsoft.com/office/drawing/2014/main" val="3614946953"/>
                  </a:ext>
                </a:extLst>
              </a:tr>
              <a:tr h="471885">
                <a:tc vMerge="1">
                  <a:txBody>
                    <a:bodyPr/>
                    <a:lstStyle/>
                    <a:p>
                      <a:endParaRPr lang="en-GB" dirty="0"/>
                    </a:p>
                  </a:txBody>
                  <a:tcPr/>
                </a:tc>
                <a:tc>
                  <a:txBody>
                    <a:bodyPr/>
                    <a:lstStyle/>
                    <a:p>
                      <a:r>
                        <a:rPr lang="de-DE" sz="1600" noProof="0"/>
                        <a:t>26-54 Jahre</a:t>
                      </a:r>
                    </a:p>
                  </a:txBody>
                  <a:tcPr/>
                </a:tc>
                <a:extLst>
                  <a:ext uri="{0D108BD9-81ED-4DB2-BD59-A6C34878D82A}">
                    <a16:rowId xmlns:a16="http://schemas.microsoft.com/office/drawing/2014/main" val="700021908"/>
                  </a:ext>
                </a:extLst>
              </a:tr>
              <a:tr h="471885">
                <a:tc vMerge="1">
                  <a:txBody>
                    <a:bodyPr/>
                    <a:lstStyle/>
                    <a:p>
                      <a:endParaRPr lang="en-GB" dirty="0"/>
                    </a:p>
                  </a:txBody>
                  <a:tcPr/>
                </a:tc>
                <a:tc>
                  <a:txBody>
                    <a:bodyPr/>
                    <a:lstStyle/>
                    <a:p>
                      <a:r>
                        <a:rPr lang="de-DE" sz="1600" noProof="0"/>
                        <a:t>55 Jahre und älter</a:t>
                      </a:r>
                    </a:p>
                  </a:txBody>
                  <a:tcPr/>
                </a:tc>
                <a:extLst>
                  <a:ext uri="{0D108BD9-81ED-4DB2-BD59-A6C34878D82A}">
                    <a16:rowId xmlns:a16="http://schemas.microsoft.com/office/drawing/2014/main" val="278231375"/>
                  </a:ext>
                </a:extLst>
              </a:tr>
              <a:tr h="471885">
                <a:tc rowSpan="2">
                  <a:txBody>
                    <a:bodyPr/>
                    <a:lstStyle/>
                    <a:p>
                      <a:r>
                        <a:rPr lang="de-DE" sz="1600" noProof="0"/>
                        <a:t>Geschlecht</a:t>
                      </a:r>
                    </a:p>
                  </a:txBody>
                  <a:tcPr/>
                </a:tc>
                <a:tc>
                  <a:txBody>
                    <a:bodyPr/>
                    <a:lstStyle/>
                    <a:p>
                      <a:r>
                        <a:rPr lang="de-DE" sz="1600" noProof="0" dirty="0"/>
                        <a:t>Männlich</a:t>
                      </a:r>
                    </a:p>
                  </a:txBody>
                  <a:tcPr/>
                </a:tc>
                <a:extLst>
                  <a:ext uri="{0D108BD9-81ED-4DB2-BD59-A6C34878D82A}">
                    <a16:rowId xmlns:a16="http://schemas.microsoft.com/office/drawing/2014/main" val="2081853258"/>
                  </a:ext>
                </a:extLst>
              </a:tr>
              <a:tr h="471885">
                <a:tc vMerge="1">
                  <a:txBody>
                    <a:bodyPr/>
                    <a:lstStyle/>
                    <a:p>
                      <a:endParaRPr lang="en-GB" dirty="0"/>
                    </a:p>
                  </a:txBody>
                  <a:tcPr/>
                </a:tc>
                <a:tc>
                  <a:txBody>
                    <a:bodyPr/>
                    <a:lstStyle/>
                    <a:p>
                      <a:r>
                        <a:rPr lang="de-DE" sz="1600" noProof="0" dirty="0"/>
                        <a:t>Weiblich</a:t>
                      </a:r>
                    </a:p>
                  </a:txBody>
                  <a:tcPr/>
                </a:tc>
                <a:extLst>
                  <a:ext uri="{0D108BD9-81ED-4DB2-BD59-A6C34878D82A}">
                    <a16:rowId xmlns:a16="http://schemas.microsoft.com/office/drawing/2014/main" val="2167539824"/>
                  </a:ext>
                </a:extLst>
              </a:tr>
              <a:tr h="744025">
                <a:tc rowSpan="2">
                  <a:txBody>
                    <a:bodyPr/>
                    <a:lstStyle/>
                    <a:p>
                      <a:r>
                        <a:rPr lang="de-DE" sz="1600" noProof="0" dirty="0"/>
                        <a:t>Gentest</a:t>
                      </a:r>
                    </a:p>
                  </a:txBody>
                  <a:tcPr/>
                </a:tc>
                <a:tc>
                  <a:txBody>
                    <a:bodyPr/>
                    <a:lstStyle/>
                    <a:p>
                      <a:r>
                        <a:rPr lang="de-DE" sz="1600" noProof="0"/>
                        <a:t>Mind. 1 Gentest veranlasst</a:t>
                      </a:r>
                    </a:p>
                  </a:txBody>
                  <a:tcPr/>
                </a:tc>
                <a:extLst>
                  <a:ext uri="{0D108BD9-81ED-4DB2-BD59-A6C34878D82A}">
                    <a16:rowId xmlns:a16="http://schemas.microsoft.com/office/drawing/2014/main" val="2345901767"/>
                  </a:ext>
                </a:extLst>
              </a:tr>
              <a:tr h="744025">
                <a:tc vMerge="1">
                  <a:txBody>
                    <a:bodyPr/>
                    <a:lstStyle/>
                    <a:p>
                      <a:endParaRPr lang="en-GB" dirty="0"/>
                    </a:p>
                  </a:txBody>
                  <a:tcPr/>
                </a:tc>
                <a:tc>
                  <a:txBody>
                    <a:bodyPr/>
                    <a:lstStyle/>
                    <a:p>
                      <a:r>
                        <a:rPr lang="de-DE" sz="1600" noProof="0" dirty="0"/>
                        <a:t>Noch keinen Gentest veranlasst</a:t>
                      </a:r>
                    </a:p>
                  </a:txBody>
                  <a:tcPr/>
                </a:tc>
                <a:extLst>
                  <a:ext uri="{0D108BD9-81ED-4DB2-BD59-A6C34878D82A}">
                    <a16:rowId xmlns:a16="http://schemas.microsoft.com/office/drawing/2014/main" val="2493916629"/>
                  </a:ext>
                </a:extLst>
              </a:tr>
            </a:tbl>
          </a:graphicData>
        </a:graphic>
      </p:graphicFrame>
      <p:graphicFrame>
        <p:nvGraphicFramePr>
          <p:cNvPr id="119" name="Tabelle 7">
            <a:extLst>
              <a:ext uri="{FF2B5EF4-FFF2-40B4-BE49-F238E27FC236}">
                <a16:creationId xmlns:a16="http://schemas.microsoft.com/office/drawing/2014/main" id="{7BDF0150-5B6F-44FC-99BF-44881A96F595}"/>
              </a:ext>
            </a:extLst>
          </p:cNvPr>
          <p:cNvGraphicFramePr>
            <a:graphicFrameLocks noGrp="1"/>
          </p:cNvGraphicFramePr>
          <p:nvPr>
            <p:extLst>
              <p:ext uri="{D42A27DB-BD31-4B8C-83A1-F6EECF244321}">
                <p14:modId xmlns:p14="http://schemas.microsoft.com/office/powerpoint/2010/main" val="4056814727"/>
              </p:ext>
            </p:extLst>
          </p:nvPr>
        </p:nvGraphicFramePr>
        <p:xfrm>
          <a:off x="6064479" y="2079398"/>
          <a:ext cx="4946784" cy="3847476"/>
        </p:xfrm>
        <a:graphic>
          <a:graphicData uri="http://schemas.openxmlformats.org/drawingml/2006/table">
            <a:tbl>
              <a:tblPr firstRow="1" bandRow="1"/>
              <a:tblGrid>
                <a:gridCol w="2267685">
                  <a:extLst>
                    <a:ext uri="{9D8B030D-6E8A-4147-A177-3AD203B41FA5}">
                      <a16:colId xmlns:a16="http://schemas.microsoft.com/office/drawing/2014/main" val="336488126"/>
                    </a:ext>
                  </a:extLst>
                </a:gridCol>
                <a:gridCol w="2679099">
                  <a:extLst>
                    <a:ext uri="{9D8B030D-6E8A-4147-A177-3AD203B41FA5}">
                      <a16:colId xmlns:a16="http://schemas.microsoft.com/office/drawing/2014/main" val="2803604314"/>
                    </a:ext>
                  </a:extLst>
                </a:gridCol>
              </a:tblGrid>
              <a:tr h="497725">
                <a:tc rowSpan="2">
                  <a:txBody>
                    <a:bodyPr/>
                    <a:lstStyle/>
                    <a:p>
                      <a:r>
                        <a:rPr lang="de-DE" sz="1600" noProof="0" dirty="0"/>
                        <a:t>Humangenetische Beratung</a:t>
                      </a:r>
                    </a:p>
                  </a:txBody>
                  <a:tcPr/>
                </a:tc>
                <a:tc>
                  <a:txBody>
                    <a:bodyPr/>
                    <a:lstStyle/>
                    <a:p>
                      <a:r>
                        <a:rPr lang="de-DE" sz="1600" noProof="0" dirty="0"/>
                        <a:t>In Anspruch genommen</a:t>
                      </a:r>
                    </a:p>
                  </a:txBody>
                  <a:tcPr/>
                </a:tc>
                <a:extLst>
                  <a:ext uri="{0D108BD9-81ED-4DB2-BD59-A6C34878D82A}">
                    <a16:rowId xmlns:a16="http://schemas.microsoft.com/office/drawing/2014/main" val="2662075180"/>
                  </a:ext>
                </a:extLst>
              </a:tr>
              <a:tr h="784767">
                <a:tc vMerge="1">
                  <a:txBody>
                    <a:bodyPr/>
                    <a:lstStyle/>
                    <a:p>
                      <a:endParaRPr lang="de-DE"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u="none" strike="noStrike" dirty="0">
                          <a:effectLst/>
                        </a:rPr>
                        <a:t>Nicht in Anspruch genommen</a:t>
                      </a:r>
                      <a:endParaRPr lang="de-DE" sz="1600" b="0" i="0" u="none" strike="noStrike" dirty="0">
                        <a:effectLst/>
                        <a:latin typeface="Arial" panose="020B0604020202020204" pitchFamily="34" charset="0"/>
                      </a:endParaRPr>
                    </a:p>
                  </a:txBody>
                  <a:tcPr/>
                </a:tc>
                <a:extLst>
                  <a:ext uri="{0D108BD9-81ED-4DB2-BD59-A6C34878D82A}">
                    <a16:rowId xmlns:a16="http://schemas.microsoft.com/office/drawing/2014/main" val="3168162226"/>
                  </a:ext>
                </a:extLst>
              </a:tr>
              <a:tr h="497725">
                <a:tc rowSpan="4">
                  <a:txBody>
                    <a:bodyPr/>
                    <a:lstStyle/>
                    <a:p>
                      <a:r>
                        <a:rPr lang="de-DE" sz="1600" noProof="0" dirty="0"/>
                        <a:t>Ort der finalen Diagnosestellung</a:t>
                      </a:r>
                    </a:p>
                  </a:txBody>
                  <a:tcPr/>
                </a:tc>
                <a:tc>
                  <a:txBody>
                    <a:bodyPr/>
                    <a:lstStyle/>
                    <a:p>
                      <a:r>
                        <a:rPr lang="de-DE" sz="1600" noProof="0" dirty="0"/>
                        <a:t>Ndgl. Ophthalmologe</a:t>
                      </a:r>
                    </a:p>
                  </a:txBody>
                  <a:tcPr/>
                </a:tc>
                <a:extLst>
                  <a:ext uri="{0D108BD9-81ED-4DB2-BD59-A6C34878D82A}">
                    <a16:rowId xmlns:a16="http://schemas.microsoft.com/office/drawing/2014/main" val="3614946953"/>
                  </a:ext>
                </a:extLst>
              </a:tr>
              <a:tr h="497725">
                <a:tc vMerge="1">
                  <a:txBody>
                    <a:bodyPr/>
                    <a:lstStyle/>
                    <a:p>
                      <a:endParaRPr lang="en-GB" dirty="0"/>
                    </a:p>
                  </a:txBody>
                  <a:tcPr/>
                </a:tc>
                <a:tc>
                  <a:txBody>
                    <a:bodyPr/>
                    <a:lstStyle/>
                    <a:p>
                      <a:r>
                        <a:rPr lang="de-DE" sz="1600" noProof="0" dirty="0"/>
                        <a:t>Universitäts-Augenklinik</a:t>
                      </a:r>
                    </a:p>
                  </a:txBody>
                  <a:tcPr/>
                </a:tc>
                <a:extLst>
                  <a:ext uri="{0D108BD9-81ED-4DB2-BD59-A6C34878D82A}">
                    <a16:rowId xmlns:a16="http://schemas.microsoft.com/office/drawing/2014/main" val="700021908"/>
                  </a:ext>
                </a:extLst>
              </a:tr>
              <a:tr h="784767">
                <a:tc vMerge="1">
                  <a:txBody>
                    <a:bodyPr/>
                    <a:lstStyle/>
                    <a:p>
                      <a:endParaRPr lang="en-GB" dirty="0"/>
                    </a:p>
                  </a:txBody>
                  <a:tcPr/>
                </a:tc>
                <a:tc>
                  <a:txBody>
                    <a:bodyPr/>
                    <a:lstStyle/>
                    <a:p>
                      <a:r>
                        <a:rPr lang="de-DE" sz="1600" noProof="0" dirty="0"/>
                        <a:t>Spez. Augenzentrum /Retinaspezialist</a:t>
                      </a:r>
                    </a:p>
                  </a:txBody>
                  <a:tcPr/>
                </a:tc>
                <a:extLst>
                  <a:ext uri="{0D108BD9-81ED-4DB2-BD59-A6C34878D82A}">
                    <a16:rowId xmlns:a16="http://schemas.microsoft.com/office/drawing/2014/main" val="278231375"/>
                  </a:ext>
                </a:extLst>
              </a:tr>
              <a:tr h="784767">
                <a:tc vMerge="1">
                  <a:txBody>
                    <a:bodyPr/>
                    <a:lstStyle/>
                    <a:p>
                      <a:r>
                        <a:rPr lang="de-DE" noProof="0"/>
                        <a:t>Geschlecht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u="none" strike="noStrike" dirty="0">
                          <a:effectLst/>
                        </a:rPr>
                        <a:t>Humangenetisches Zentrum</a:t>
                      </a:r>
                      <a:endParaRPr lang="de-DE" sz="1600" b="0" i="0" u="none" strike="noStrike" dirty="0">
                        <a:effectLst/>
                        <a:latin typeface="Arial" panose="020B0604020202020204" pitchFamily="34" charset="0"/>
                      </a:endParaRPr>
                    </a:p>
                  </a:txBody>
                  <a:tcPr/>
                </a:tc>
                <a:extLst>
                  <a:ext uri="{0D108BD9-81ED-4DB2-BD59-A6C34878D82A}">
                    <a16:rowId xmlns:a16="http://schemas.microsoft.com/office/drawing/2014/main" val="2081853258"/>
                  </a:ext>
                </a:extLst>
              </a:tr>
            </a:tbl>
          </a:graphicData>
        </a:graphic>
      </p:graphicFrame>
    </p:spTree>
    <p:extLst>
      <p:ext uri="{BB962C8B-B14F-4D97-AF65-F5344CB8AC3E}">
        <p14:creationId xmlns:p14="http://schemas.microsoft.com/office/powerpoint/2010/main" val="22557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107387BA-9528-4C8C-A549-6086883A103B}"/>
              </a:ext>
            </a:extLst>
          </p:cNvPr>
          <p:cNvSpPr txBox="1">
            <a:spLocks/>
          </p:cNvSpPr>
          <p:nvPr/>
        </p:nvSpPr>
        <p:spPr>
          <a:xfrm>
            <a:off x="448386" y="484632"/>
            <a:ext cx="11292840" cy="424732"/>
          </a:xfrm>
          <a:prstGeom prst="rect">
            <a:avLst/>
          </a:prstGeom>
        </p:spPr>
        <p:txBody>
          <a:bodyPr vert="horz" wrap="square" lIns="72000" tIns="45720" rIns="72000" bIns="45720" rtlCol="0" anchor="t">
            <a:spAutoFit/>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r>
              <a:rPr lang="de-DE" sz="2400" cap="none" dirty="0">
                <a:solidFill>
                  <a:schemeClr val="tx1"/>
                </a:solidFill>
              </a:rPr>
              <a:t>Patienten – Kerndaten (1/2)</a:t>
            </a:r>
            <a:endParaRPr lang="en-US" sz="2400" cap="none" dirty="0">
              <a:solidFill>
                <a:schemeClr val="tx1"/>
              </a:solidFill>
            </a:endParaRPr>
          </a:p>
        </p:txBody>
      </p:sp>
      <p:graphicFrame>
        <p:nvGraphicFramePr>
          <p:cNvPr id="101" name="Diagramm 100">
            <a:extLst>
              <a:ext uri="{FF2B5EF4-FFF2-40B4-BE49-F238E27FC236}">
                <a16:creationId xmlns:a16="http://schemas.microsoft.com/office/drawing/2014/main" id="{1D70E226-BC77-4B3C-BB6A-9B7D28580A57}"/>
              </a:ext>
            </a:extLst>
          </p:cNvPr>
          <p:cNvGraphicFramePr/>
          <p:nvPr>
            <p:extLst>
              <p:ext uri="{D42A27DB-BD31-4B8C-83A1-F6EECF244321}">
                <p14:modId xmlns:p14="http://schemas.microsoft.com/office/powerpoint/2010/main" val="1660713258"/>
              </p:ext>
            </p:extLst>
          </p:nvPr>
        </p:nvGraphicFramePr>
        <p:xfrm>
          <a:off x="5177154" y="2299299"/>
          <a:ext cx="5546227" cy="3447740"/>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hteck: abgerundete Ecken 26">
            <a:extLst>
              <a:ext uri="{FF2B5EF4-FFF2-40B4-BE49-F238E27FC236}">
                <a16:creationId xmlns:a16="http://schemas.microsoft.com/office/drawing/2014/main" id="{93C37C34-005F-4819-9910-04464EFDC2CF}"/>
              </a:ext>
            </a:extLst>
          </p:cNvPr>
          <p:cNvSpPr/>
          <p:nvPr/>
        </p:nvSpPr>
        <p:spPr>
          <a:xfrm>
            <a:off x="1019436" y="3130569"/>
            <a:ext cx="3728764" cy="2616930"/>
          </a:xfrm>
          <a:prstGeom prst="roundRect">
            <a:avLst/>
          </a:prstGeom>
          <a:solidFill>
            <a:sysClr val="window" lastClr="FFFFFF"/>
          </a:solidFill>
          <a:ln w="12700" cap="flat" cmpd="sng" algn="ctr">
            <a:solidFill>
              <a:sysClr val="window" lastClr="FFFFFF">
                <a:lumMod val="50000"/>
              </a:sysClr>
            </a:solidFill>
            <a:prstDash val="solid"/>
            <a:miter lim="800000"/>
          </a:ln>
          <a:effectLst/>
        </p:spPr>
        <p:txBody>
          <a:bodyPr rtlCol="0" anchor="ctr"/>
          <a:lstStyle/>
          <a:p>
            <a:pPr algn="ctr">
              <a:defRPr/>
            </a:pPr>
            <a:endParaRPr lang="de-DE" kern="0" dirty="0">
              <a:solidFill>
                <a:prstClr val="white"/>
              </a:solidFill>
              <a:latin typeface="Arial"/>
            </a:endParaRPr>
          </a:p>
        </p:txBody>
      </p:sp>
      <p:sp>
        <p:nvSpPr>
          <p:cNvPr id="29" name="Rechteck: abgerundete Ecken 28">
            <a:extLst>
              <a:ext uri="{FF2B5EF4-FFF2-40B4-BE49-F238E27FC236}">
                <a16:creationId xmlns:a16="http://schemas.microsoft.com/office/drawing/2014/main" id="{39CDA305-3CCD-4AA1-BC3E-B303EFE5C8C1}"/>
              </a:ext>
            </a:extLst>
          </p:cNvPr>
          <p:cNvSpPr/>
          <p:nvPr/>
        </p:nvSpPr>
        <p:spPr>
          <a:xfrm>
            <a:off x="1126100" y="1258319"/>
            <a:ext cx="3385861" cy="1729884"/>
          </a:xfrm>
          <a:prstGeom prst="roundRect">
            <a:avLst/>
          </a:prstGeom>
          <a:solidFill>
            <a:sysClr val="window" lastClr="FFFFFF"/>
          </a:solidFill>
          <a:ln w="12700" cap="flat" cmpd="sng" algn="ctr">
            <a:solidFill>
              <a:sysClr val="window" lastClr="FFFFFF">
                <a:lumMod val="50000"/>
              </a:sysClr>
            </a:solidFill>
            <a:prstDash val="solid"/>
            <a:miter lim="800000"/>
          </a:ln>
          <a:effectLst/>
        </p:spPr>
        <p:txBody>
          <a:bodyPr rtlCol="0" anchor="ctr"/>
          <a:lstStyle/>
          <a:p>
            <a:pPr algn="ctr">
              <a:defRPr/>
            </a:pPr>
            <a:endParaRPr lang="de-DE" kern="0" dirty="0">
              <a:solidFill>
                <a:srgbClr val="009D9C"/>
              </a:solidFill>
              <a:latin typeface="Arial"/>
            </a:endParaRPr>
          </a:p>
        </p:txBody>
      </p:sp>
      <p:sp>
        <p:nvSpPr>
          <p:cNvPr id="30" name="Textfeld 29">
            <a:extLst>
              <a:ext uri="{FF2B5EF4-FFF2-40B4-BE49-F238E27FC236}">
                <a16:creationId xmlns:a16="http://schemas.microsoft.com/office/drawing/2014/main" id="{F12E034B-0EC7-47DB-9388-F932D279627E}"/>
              </a:ext>
            </a:extLst>
          </p:cNvPr>
          <p:cNvSpPr txBox="1"/>
          <p:nvPr/>
        </p:nvSpPr>
        <p:spPr>
          <a:xfrm>
            <a:off x="1180888" y="1296301"/>
            <a:ext cx="3385860" cy="202808"/>
          </a:xfrm>
          <a:prstGeom prst="rect">
            <a:avLst/>
          </a:prstGeom>
          <a:noFill/>
        </p:spPr>
        <p:txBody>
          <a:bodyPr wrap="square" lIns="0" tIns="0" rIns="0" bIns="0" rtlCol="0" anchor="t">
            <a:noAutofit/>
          </a:bodyPr>
          <a:lstStyle/>
          <a:p>
            <a:pPr algn="ctr">
              <a:spcBef>
                <a:spcPts val="300"/>
              </a:spcBef>
              <a:defRPr/>
            </a:pPr>
            <a:r>
              <a:rPr lang="de-DE" sz="1600" spc="120" dirty="0">
                <a:ea typeface="+mj-ea"/>
                <a:cs typeface="+mj-cs"/>
              </a:rPr>
              <a:t>Geschlecht</a:t>
            </a:r>
          </a:p>
        </p:txBody>
      </p:sp>
      <p:sp>
        <p:nvSpPr>
          <p:cNvPr id="33" name="Oval 8">
            <a:extLst>
              <a:ext uri="{FF2B5EF4-FFF2-40B4-BE49-F238E27FC236}">
                <a16:creationId xmlns:a16="http://schemas.microsoft.com/office/drawing/2014/main" id="{ADFBDEE0-21A4-41A5-A8A0-D2623F62768E}"/>
              </a:ext>
            </a:extLst>
          </p:cNvPr>
          <p:cNvSpPr/>
          <p:nvPr/>
        </p:nvSpPr>
        <p:spPr>
          <a:xfrm>
            <a:off x="1345870" y="2745914"/>
            <a:ext cx="403066" cy="177201"/>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1232345">
              <a:defRPr/>
            </a:pPr>
            <a:r>
              <a:rPr lang="de-DE" sz="1400" i="1" kern="0" dirty="0">
                <a:latin typeface="Arial"/>
              </a:rPr>
              <a:t>Q2</a:t>
            </a:r>
            <a:endParaRPr lang="de-DE" sz="1100" i="1" kern="0" dirty="0">
              <a:latin typeface="Arial"/>
            </a:endParaRPr>
          </a:p>
        </p:txBody>
      </p:sp>
      <p:grpSp>
        <p:nvGrpSpPr>
          <p:cNvPr id="36" name="Group 667">
            <a:extLst>
              <a:ext uri="{FF2B5EF4-FFF2-40B4-BE49-F238E27FC236}">
                <a16:creationId xmlns:a16="http://schemas.microsoft.com/office/drawing/2014/main" id="{BF0DD227-F7BA-47E9-B671-452B8F88F13D}"/>
              </a:ext>
            </a:extLst>
          </p:cNvPr>
          <p:cNvGrpSpPr>
            <a:grpSpLocks noChangeAspect="1"/>
          </p:cNvGrpSpPr>
          <p:nvPr/>
        </p:nvGrpSpPr>
        <p:grpSpPr>
          <a:xfrm>
            <a:off x="2268307" y="1904975"/>
            <a:ext cx="192934" cy="394324"/>
            <a:chOff x="7886701" y="4729164"/>
            <a:chExt cx="217488" cy="444500"/>
          </a:xfrm>
          <a:solidFill>
            <a:schemeClr val="tx1"/>
          </a:solidFill>
        </p:grpSpPr>
        <p:sp>
          <p:nvSpPr>
            <p:cNvPr id="37" name="Freeform 283">
              <a:extLst>
                <a:ext uri="{FF2B5EF4-FFF2-40B4-BE49-F238E27FC236}">
                  <a16:creationId xmlns:a16="http://schemas.microsoft.com/office/drawing/2014/main" id="{9302A950-0813-4BAF-8DD8-BEAF3280E32E}"/>
                </a:ext>
              </a:extLst>
            </p:cNvPr>
            <p:cNvSpPr>
              <a:spLocks noEditPoints="1"/>
            </p:cNvSpPr>
            <p:nvPr/>
          </p:nvSpPr>
          <p:spPr bwMode="auto">
            <a:xfrm>
              <a:off x="7886701" y="4729164"/>
              <a:ext cx="217488" cy="217488"/>
            </a:xfrm>
            <a:custGeom>
              <a:avLst/>
              <a:gdLst/>
              <a:ahLst/>
              <a:cxnLst>
                <a:cxn ang="0">
                  <a:pos x="98" y="196"/>
                </a:cxn>
                <a:cxn ang="0">
                  <a:pos x="0" y="98"/>
                </a:cxn>
                <a:cxn ang="0">
                  <a:pos x="98" y="0"/>
                </a:cxn>
                <a:cxn ang="0">
                  <a:pos x="196" y="98"/>
                </a:cxn>
                <a:cxn ang="0">
                  <a:pos x="98" y="196"/>
                </a:cxn>
                <a:cxn ang="0">
                  <a:pos x="98" y="36"/>
                </a:cxn>
                <a:cxn ang="0">
                  <a:pos x="36" y="98"/>
                </a:cxn>
                <a:cxn ang="0">
                  <a:pos x="98" y="159"/>
                </a:cxn>
                <a:cxn ang="0">
                  <a:pos x="159" y="98"/>
                </a:cxn>
                <a:cxn ang="0">
                  <a:pos x="98" y="36"/>
                </a:cxn>
              </a:cxnLst>
              <a:rect l="0" t="0" r="r" b="b"/>
              <a:pathLst>
                <a:path w="196" h="196">
                  <a:moveTo>
                    <a:pt x="98" y="196"/>
                  </a:moveTo>
                  <a:cubicBezTo>
                    <a:pt x="44" y="196"/>
                    <a:pt x="0" y="152"/>
                    <a:pt x="0" y="98"/>
                  </a:cubicBezTo>
                  <a:cubicBezTo>
                    <a:pt x="0" y="44"/>
                    <a:pt x="44" y="0"/>
                    <a:pt x="98" y="0"/>
                  </a:cubicBezTo>
                  <a:cubicBezTo>
                    <a:pt x="152" y="0"/>
                    <a:pt x="196" y="44"/>
                    <a:pt x="196" y="98"/>
                  </a:cubicBezTo>
                  <a:cubicBezTo>
                    <a:pt x="196" y="152"/>
                    <a:pt x="152" y="196"/>
                    <a:pt x="98" y="196"/>
                  </a:cubicBezTo>
                  <a:close/>
                  <a:moveTo>
                    <a:pt x="98" y="36"/>
                  </a:moveTo>
                  <a:cubicBezTo>
                    <a:pt x="64" y="36"/>
                    <a:pt x="36" y="64"/>
                    <a:pt x="36" y="98"/>
                  </a:cubicBezTo>
                  <a:cubicBezTo>
                    <a:pt x="36" y="132"/>
                    <a:pt x="64" y="159"/>
                    <a:pt x="98" y="159"/>
                  </a:cubicBezTo>
                  <a:cubicBezTo>
                    <a:pt x="132" y="159"/>
                    <a:pt x="159" y="132"/>
                    <a:pt x="159" y="98"/>
                  </a:cubicBezTo>
                  <a:cubicBezTo>
                    <a:pt x="159" y="64"/>
                    <a:pt x="132" y="36"/>
                    <a:pt x="98"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kern="0" dirty="0">
                <a:solidFill>
                  <a:prstClr val="black"/>
                </a:solidFill>
              </a:endParaRPr>
            </a:p>
          </p:txBody>
        </p:sp>
        <p:sp>
          <p:nvSpPr>
            <p:cNvPr id="38" name="Freeform 284">
              <a:extLst>
                <a:ext uri="{FF2B5EF4-FFF2-40B4-BE49-F238E27FC236}">
                  <a16:creationId xmlns:a16="http://schemas.microsoft.com/office/drawing/2014/main" id="{6AE23D5F-E690-4F21-8F3E-0BA15D8724EE}"/>
                </a:ext>
              </a:extLst>
            </p:cNvPr>
            <p:cNvSpPr>
              <a:spLocks/>
            </p:cNvSpPr>
            <p:nvPr/>
          </p:nvSpPr>
          <p:spPr bwMode="auto">
            <a:xfrm>
              <a:off x="7886701" y="4975226"/>
              <a:ext cx="215900" cy="198438"/>
            </a:xfrm>
            <a:custGeom>
              <a:avLst/>
              <a:gdLst/>
              <a:ahLst/>
              <a:cxnLst>
                <a:cxn ang="0">
                  <a:pos x="177" y="62"/>
                </a:cxn>
                <a:cxn ang="0">
                  <a:pos x="116" y="62"/>
                </a:cxn>
                <a:cxn ang="0">
                  <a:pos x="116" y="1"/>
                </a:cxn>
                <a:cxn ang="0">
                  <a:pos x="116" y="0"/>
                </a:cxn>
                <a:cxn ang="0">
                  <a:pos x="98" y="2"/>
                </a:cxn>
                <a:cxn ang="0">
                  <a:pos x="80" y="0"/>
                </a:cxn>
                <a:cxn ang="0">
                  <a:pos x="80" y="1"/>
                </a:cxn>
                <a:cxn ang="0">
                  <a:pos x="80" y="62"/>
                </a:cxn>
                <a:cxn ang="0">
                  <a:pos x="18" y="62"/>
                </a:cxn>
                <a:cxn ang="0">
                  <a:pos x="0" y="81"/>
                </a:cxn>
                <a:cxn ang="0">
                  <a:pos x="18" y="99"/>
                </a:cxn>
                <a:cxn ang="0">
                  <a:pos x="80" y="99"/>
                </a:cxn>
                <a:cxn ang="0">
                  <a:pos x="80" y="160"/>
                </a:cxn>
                <a:cxn ang="0">
                  <a:pos x="98" y="178"/>
                </a:cxn>
                <a:cxn ang="0">
                  <a:pos x="116" y="160"/>
                </a:cxn>
                <a:cxn ang="0">
                  <a:pos x="116" y="99"/>
                </a:cxn>
                <a:cxn ang="0">
                  <a:pos x="177" y="99"/>
                </a:cxn>
                <a:cxn ang="0">
                  <a:pos x="195" y="81"/>
                </a:cxn>
                <a:cxn ang="0">
                  <a:pos x="177" y="62"/>
                </a:cxn>
              </a:cxnLst>
              <a:rect l="0" t="0" r="r" b="b"/>
              <a:pathLst>
                <a:path w="195" h="178">
                  <a:moveTo>
                    <a:pt x="177" y="62"/>
                  </a:moveTo>
                  <a:cubicBezTo>
                    <a:pt x="116" y="62"/>
                    <a:pt x="116" y="62"/>
                    <a:pt x="116" y="62"/>
                  </a:cubicBezTo>
                  <a:cubicBezTo>
                    <a:pt x="116" y="1"/>
                    <a:pt x="116" y="1"/>
                    <a:pt x="116" y="1"/>
                  </a:cubicBezTo>
                  <a:cubicBezTo>
                    <a:pt x="116" y="1"/>
                    <a:pt x="116" y="1"/>
                    <a:pt x="116" y="0"/>
                  </a:cubicBezTo>
                  <a:cubicBezTo>
                    <a:pt x="110" y="1"/>
                    <a:pt x="104" y="2"/>
                    <a:pt x="98" y="2"/>
                  </a:cubicBezTo>
                  <a:cubicBezTo>
                    <a:pt x="92" y="2"/>
                    <a:pt x="86" y="1"/>
                    <a:pt x="80" y="0"/>
                  </a:cubicBezTo>
                  <a:cubicBezTo>
                    <a:pt x="80" y="1"/>
                    <a:pt x="80" y="1"/>
                    <a:pt x="80" y="1"/>
                  </a:cubicBezTo>
                  <a:cubicBezTo>
                    <a:pt x="80" y="62"/>
                    <a:pt x="80" y="62"/>
                    <a:pt x="80" y="62"/>
                  </a:cubicBezTo>
                  <a:cubicBezTo>
                    <a:pt x="18" y="62"/>
                    <a:pt x="18" y="62"/>
                    <a:pt x="18" y="62"/>
                  </a:cubicBezTo>
                  <a:cubicBezTo>
                    <a:pt x="8" y="62"/>
                    <a:pt x="0" y="71"/>
                    <a:pt x="0" y="81"/>
                  </a:cubicBezTo>
                  <a:cubicBezTo>
                    <a:pt x="0" y="91"/>
                    <a:pt x="8" y="99"/>
                    <a:pt x="18" y="99"/>
                  </a:cubicBezTo>
                  <a:cubicBezTo>
                    <a:pt x="80" y="99"/>
                    <a:pt x="80" y="99"/>
                    <a:pt x="80" y="99"/>
                  </a:cubicBezTo>
                  <a:cubicBezTo>
                    <a:pt x="80" y="160"/>
                    <a:pt x="80" y="160"/>
                    <a:pt x="80" y="160"/>
                  </a:cubicBezTo>
                  <a:cubicBezTo>
                    <a:pt x="80" y="170"/>
                    <a:pt x="88" y="178"/>
                    <a:pt x="98" y="178"/>
                  </a:cubicBezTo>
                  <a:cubicBezTo>
                    <a:pt x="108" y="178"/>
                    <a:pt x="116" y="170"/>
                    <a:pt x="116" y="160"/>
                  </a:cubicBezTo>
                  <a:cubicBezTo>
                    <a:pt x="116" y="99"/>
                    <a:pt x="116" y="99"/>
                    <a:pt x="116" y="99"/>
                  </a:cubicBezTo>
                  <a:cubicBezTo>
                    <a:pt x="177" y="99"/>
                    <a:pt x="177" y="99"/>
                    <a:pt x="177" y="99"/>
                  </a:cubicBezTo>
                  <a:cubicBezTo>
                    <a:pt x="187" y="99"/>
                    <a:pt x="195" y="91"/>
                    <a:pt x="195" y="81"/>
                  </a:cubicBezTo>
                  <a:cubicBezTo>
                    <a:pt x="195" y="71"/>
                    <a:pt x="187" y="62"/>
                    <a:pt x="177"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kern="0" dirty="0">
                <a:solidFill>
                  <a:prstClr val="black"/>
                </a:solidFill>
              </a:endParaRPr>
            </a:p>
          </p:txBody>
        </p:sp>
      </p:grpSp>
      <p:grpSp>
        <p:nvGrpSpPr>
          <p:cNvPr id="39" name="Group 647">
            <a:extLst>
              <a:ext uri="{FF2B5EF4-FFF2-40B4-BE49-F238E27FC236}">
                <a16:creationId xmlns:a16="http://schemas.microsoft.com/office/drawing/2014/main" id="{603CC283-07F4-4C68-A406-A0D0F3DF47DC}"/>
              </a:ext>
            </a:extLst>
          </p:cNvPr>
          <p:cNvGrpSpPr>
            <a:grpSpLocks noChangeAspect="1"/>
          </p:cNvGrpSpPr>
          <p:nvPr/>
        </p:nvGrpSpPr>
        <p:grpSpPr>
          <a:xfrm>
            <a:off x="3070469" y="1904975"/>
            <a:ext cx="396044" cy="394324"/>
            <a:chOff x="7807326" y="3911601"/>
            <a:chExt cx="365126" cy="363538"/>
          </a:xfrm>
          <a:solidFill>
            <a:schemeClr val="tx1"/>
          </a:solidFill>
        </p:grpSpPr>
        <p:sp>
          <p:nvSpPr>
            <p:cNvPr id="40" name="Freeform 285">
              <a:extLst>
                <a:ext uri="{FF2B5EF4-FFF2-40B4-BE49-F238E27FC236}">
                  <a16:creationId xmlns:a16="http://schemas.microsoft.com/office/drawing/2014/main" id="{6DC2729E-6772-4FE1-83F4-550701FB383C}"/>
                </a:ext>
              </a:extLst>
            </p:cNvPr>
            <p:cNvSpPr>
              <a:spLocks noEditPoints="1"/>
            </p:cNvSpPr>
            <p:nvPr/>
          </p:nvSpPr>
          <p:spPr bwMode="auto">
            <a:xfrm>
              <a:off x="7807326" y="4035426"/>
              <a:ext cx="238125" cy="239713"/>
            </a:xfrm>
            <a:custGeom>
              <a:avLst/>
              <a:gdLst/>
              <a:ahLst/>
              <a:cxnLst>
                <a:cxn ang="0">
                  <a:pos x="177" y="38"/>
                </a:cxn>
                <a:cxn ang="0">
                  <a:pos x="177" y="177"/>
                </a:cxn>
                <a:cxn ang="0">
                  <a:pos x="39" y="177"/>
                </a:cxn>
                <a:cxn ang="0">
                  <a:pos x="39" y="38"/>
                </a:cxn>
                <a:cxn ang="0">
                  <a:pos x="177" y="38"/>
                </a:cxn>
                <a:cxn ang="0">
                  <a:pos x="64" y="151"/>
                </a:cxn>
                <a:cxn ang="0">
                  <a:pos x="151" y="151"/>
                </a:cxn>
                <a:cxn ang="0">
                  <a:pos x="151" y="64"/>
                </a:cxn>
                <a:cxn ang="0">
                  <a:pos x="64" y="64"/>
                </a:cxn>
                <a:cxn ang="0">
                  <a:pos x="64" y="151"/>
                </a:cxn>
              </a:cxnLst>
              <a:rect l="0" t="0" r="r" b="b"/>
              <a:pathLst>
                <a:path w="215" h="215">
                  <a:moveTo>
                    <a:pt x="177" y="38"/>
                  </a:moveTo>
                  <a:cubicBezTo>
                    <a:pt x="215" y="77"/>
                    <a:pt x="215" y="139"/>
                    <a:pt x="177" y="177"/>
                  </a:cubicBezTo>
                  <a:cubicBezTo>
                    <a:pt x="139" y="215"/>
                    <a:pt x="77" y="215"/>
                    <a:pt x="39" y="177"/>
                  </a:cubicBezTo>
                  <a:cubicBezTo>
                    <a:pt x="0" y="139"/>
                    <a:pt x="0" y="77"/>
                    <a:pt x="39" y="38"/>
                  </a:cubicBezTo>
                  <a:cubicBezTo>
                    <a:pt x="77" y="0"/>
                    <a:pt x="139" y="0"/>
                    <a:pt x="177" y="38"/>
                  </a:cubicBezTo>
                  <a:close/>
                  <a:moveTo>
                    <a:pt x="64" y="151"/>
                  </a:moveTo>
                  <a:cubicBezTo>
                    <a:pt x="88" y="175"/>
                    <a:pt x="127" y="175"/>
                    <a:pt x="151" y="151"/>
                  </a:cubicBezTo>
                  <a:cubicBezTo>
                    <a:pt x="175" y="127"/>
                    <a:pt x="175" y="88"/>
                    <a:pt x="151" y="64"/>
                  </a:cubicBezTo>
                  <a:cubicBezTo>
                    <a:pt x="127" y="40"/>
                    <a:pt x="88" y="40"/>
                    <a:pt x="64" y="64"/>
                  </a:cubicBezTo>
                  <a:cubicBezTo>
                    <a:pt x="40" y="88"/>
                    <a:pt x="40" y="127"/>
                    <a:pt x="64" y="1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kern="0" dirty="0">
                <a:solidFill>
                  <a:schemeClr val="accent1"/>
                </a:solidFill>
              </a:endParaRPr>
            </a:p>
          </p:txBody>
        </p:sp>
        <p:sp>
          <p:nvSpPr>
            <p:cNvPr id="41" name="Freeform 286">
              <a:extLst>
                <a:ext uri="{FF2B5EF4-FFF2-40B4-BE49-F238E27FC236}">
                  <a16:creationId xmlns:a16="http://schemas.microsoft.com/office/drawing/2014/main" id="{37546072-54BE-4C39-B2D4-57AB03E83704}"/>
                </a:ext>
              </a:extLst>
            </p:cNvPr>
            <p:cNvSpPr>
              <a:spLocks/>
            </p:cNvSpPr>
            <p:nvPr/>
          </p:nvSpPr>
          <p:spPr bwMode="auto">
            <a:xfrm>
              <a:off x="8002589" y="3911601"/>
              <a:ext cx="169863" cy="168275"/>
            </a:xfrm>
            <a:custGeom>
              <a:avLst/>
              <a:gdLst/>
              <a:ahLst/>
              <a:cxnLst>
                <a:cxn ang="0">
                  <a:pos x="146" y="5"/>
                </a:cxn>
                <a:cxn ang="0">
                  <a:pos x="133" y="0"/>
                </a:cxn>
                <a:cxn ang="0">
                  <a:pos x="18" y="0"/>
                </a:cxn>
                <a:cxn ang="0">
                  <a:pos x="0" y="18"/>
                </a:cxn>
                <a:cxn ang="0">
                  <a:pos x="18" y="36"/>
                </a:cxn>
                <a:cxn ang="0">
                  <a:pos x="90" y="36"/>
                </a:cxn>
                <a:cxn ang="0">
                  <a:pos x="7" y="119"/>
                </a:cxn>
                <a:cxn ang="0">
                  <a:pos x="21" y="131"/>
                </a:cxn>
                <a:cxn ang="0">
                  <a:pos x="33" y="145"/>
                </a:cxn>
                <a:cxn ang="0">
                  <a:pos x="115" y="62"/>
                </a:cxn>
                <a:cxn ang="0">
                  <a:pos x="115" y="133"/>
                </a:cxn>
                <a:cxn ang="0">
                  <a:pos x="133" y="151"/>
                </a:cxn>
                <a:cxn ang="0">
                  <a:pos x="152" y="133"/>
                </a:cxn>
                <a:cxn ang="0">
                  <a:pos x="152" y="18"/>
                </a:cxn>
                <a:cxn ang="0">
                  <a:pos x="146" y="5"/>
                </a:cxn>
              </a:cxnLst>
              <a:rect l="0" t="0" r="r" b="b"/>
              <a:pathLst>
                <a:path w="152" h="151">
                  <a:moveTo>
                    <a:pt x="146" y="5"/>
                  </a:moveTo>
                  <a:cubicBezTo>
                    <a:pt x="143" y="2"/>
                    <a:pt x="138" y="0"/>
                    <a:pt x="133" y="0"/>
                  </a:cubicBezTo>
                  <a:cubicBezTo>
                    <a:pt x="18" y="0"/>
                    <a:pt x="18" y="0"/>
                    <a:pt x="18" y="0"/>
                  </a:cubicBezTo>
                  <a:cubicBezTo>
                    <a:pt x="8" y="0"/>
                    <a:pt x="0" y="8"/>
                    <a:pt x="0" y="18"/>
                  </a:cubicBezTo>
                  <a:cubicBezTo>
                    <a:pt x="0" y="28"/>
                    <a:pt x="8" y="36"/>
                    <a:pt x="18" y="36"/>
                  </a:cubicBezTo>
                  <a:cubicBezTo>
                    <a:pt x="90" y="36"/>
                    <a:pt x="90" y="36"/>
                    <a:pt x="90" y="36"/>
                  </a:cubicBezTo>
                  <a:cubicBezTo>
                    <a:pt x="7" y="119"/>
                    <a:pt x="7" y="119"/>
                    <a:pt x="7" y="119"/>
                  </a:cubicBezTo>
                  <a:cubicBezTo>
                    <a:pt x="12" y="122"/>
                    <a:pt x="16" y="126"/>
                    <a:pt x="21" y="131"/>
                  </a:cubicBezTo>
                  <a:cubicBezTo>
                    <a:pt x="25" y="135"/>
                    <a:pt x="29" y="140"/>
                    <a:pt x="33" y="145"/>
                  </a:cubicBezTo>
                  <a:cubicBezTo>
                    <a:pt x="115" y="62"/>
                    <a:pt x="115" y="62"/>
                    <a:pt x="115" y="62"/>
                  </a:cubicBezTo>
                  <a:cubicBezTo>
                    <a:pt x="115" y="133"/>
                    <a:pt x="115" y="133"/>
                    <a:pt x="115" y="133"/>
                  </a:cubicBezTo>
                  <a:cubicBezTo>
                    <a:pt x="115" y="143"/>
                    <a:pt x="123" y="151"/>
                    <a:pt x="133" y="151"/>
                  </a:cubicBezTo>
                  <a:cubicBezTo>
                    <a:pt x="143" y="151"/>
                    <a:pt x="152" y="143"/>
                    <a:pt x="152" y="133"/>
                  </a:cubicBezTo>
                  <a:cubicBezTo>
                    <a:pt x="152" y="18"/>
                    <a:pt x="152" y="18"/>
                    <a:pt x="152" y="18"/>
                  </a:cubicBezTo>
                  <a:cubicBezTo>
                    <a:pt x="152" y="13"/>
                    <a:pt x="150" y="8"/>
                    <a:pt x="146"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kern="0" dirty="0">
                <a:solidFill>
                  <a:schemeClr val="accent1"/>
                </a:solidFill>
              </a:endParaRPr>
            </a:p>
          </p:txBody>
        </p:sp>
      </p:grpSp>
      <p:sp>
        <p:nvSpPr>
          <p:cNvPr id="42" name="Oval 8">
            <a:extLst>
              <a:ext uri="{FF2B5EF4-FFF2-40B4-BE49-F238E27FC236}">
                <a16:creationId xmlns:a16="http://schemas.microsoft.com/office/drawing/2014/main" id="{BB0D7F71-01B9-4E53-97A7-8B1323556AA4}"/>
              </a:ext>
            </a:extLst>
          </p:cNvPr>
          <p:cNvSpPr/>
          <p:nvPr/>
        </p:nvSpPr>
        <p:spPr>
          <a:xfrm>
            <a:off x="2085142" y="2300251"/>
            <a:ext cx="654136" cy="435280"/>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232345">
              <a:defRPr/>
            </a:pPr>
            <a:r>
              <a:rPr lang="de-DE" sz="1600" kern="0" dirty="0">
                <a:latin typeface="Arial"/>
              </a:rPr>
              <a:t>Ø 48%</a:t>
            </a:r>
          </a:p>
        </p:txBody>
      </p:sp>
      <p:sp>
        <p:nvSpPr>
          <p:cNvPr id="43" name="Oval 8">
            <a:extLst>
              <a:ext uri="{FF2B5EF4-FFF2-40B4-BE49-F238E27FC236}">
                <a16:creationId xmlns:a16="http://schemas.microsoft.com/office/drawing/2014/main" id="{2E5EB7B3-C32C-4EFA-A896-5F2B37C68E25}"/>
              </a:ext>
            </a:extLst>
          </p:cNvPr>
          <p:cNvSpPr/>
          <p:nvPr/>
        </p:nvSpPr>
        <p:spPr>
          <a:xfrm>
            <a:off x="2925721" y="2300251"/>
            <a:ext cx="654136" cy="435280"/>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232345">
              <a:defRPr/>
            </a:pPr>
            <a:r>
              <a:rPr lang="de-DE" sz="1600" kern="0" dirty="0">
                <a:latin typeface="Arial"/>
              </a:rPr>
              <a:t>Ø 52%</a:t>
            </a:r>
          </a:p>
        </p:txBody>
      </p:sp>
      <p:sp>
        <p:nvSpPr>
          <p:cNvPr id="49" name="Textfeld 48">
            <a:extLst>
              <a:ext uri="{FF2B5EF4-FFF2-40B4-BE49-F238E27FC236}">
                <a16:creationId xmlns:a16="http://schemas.microsoft.com/office/drawing/2014/main" id="{FF19DFFE-F727-41F9-992B-88256C10C9B8}"/>
              </a:ext>
            </a:extLst>
          </p:cNvPr>
          <p:cNvSpPr txBox="1"/>
          <p:nvPr/>
        </p:nvSpPr>
        <p:spPr>
          <a:xfrm>
            <a:off x="1019436" y="3182089"/>
            <a:ext cx="3728764" cy="278029"/>
          </a:xfrm>
          <a:prstGeom prst="rect">
            <a:avLst/>
          </a:prstGeom>
          <a:noFill/>
        </p:spPr>
        <p:txBody>
          <a:bodyPr wrap="square" lIns="0" tIns="0" rIns="0" bIns="0" rtlCol="0" anchor="t">
            <a:noAutofit/>
          </a:bodyPr>
          <a:lstStyle/>
          <a:p>
            <a:pPr algn="ctr">
              <a:spcBef>
                <a:spcPts val="300"/>
              </a:spcBef>
              <a:defRPr/>
            </a:pPr>
            <a:r>
              <a:rPr lang="de-DE" sz="1600" spc="120" dirty="0">
                <a:ea typeface="+mj-ea"/>
                <a:cs typeface="+mj-cs"/>
              </a:rPr>
              <a:t>Alter</a:t>
            </a:r>
          </a:p>
          <a:p>
            <a:pPr algn="ctr">
              <a:defRPr/>
            </a:pPr>
            <a:endParaRPr lang="de-DE" sz="1050" kern="0" dirty="0">
              <a:solidFill>
                <a:srgbClr val="4D4E4D"/>
              </a:solidFill>
              <a:cs typeface="Arial" pitchFamily="34" charset="0"/>
            </a:endParaRPr>
          </a:p>
        </p:txBody>
      </p:sp>
      <p:sp>
        <p:nvSpPr>
          <p:cNvPr id="50" name="Freeform 5">
            <a:extLst>
              <a:ext uri="{FF2B5EF4-FFF2-40B4-BE49-F238E27FC236}">
                <a16:creationId xmlns:a16="http://schemas.microsoft.com/office/drawing/2014/main" id="{CE77E40D-83C9-42EA-85CC-C17BB852EC52}"/>
              </a:ext>
            </a:extLst>
          </p:cNvPr>
          <p:cNvSpPr>
            <a:spLocks noChangeAspect="1" noEditPoints="1"/>
          </p:cNvSpPr>
          <p:nvPr/>
        </p:nvSpPr>
        <p:spPr bwMode="auto">
          <a:xfrm>
            <a:off x="2701917" y="3568130"/>
            <a:ext cx="363802" cy="436654"/>
          </a:xfrm>
          <a:custGeom>
            <a:avLst/>
            <a:gdLst>
              <a:gd name="T0" fmla="*/ 94 w 253"/>
              <a:gd name="T1" fmla="*/ 33 h 277"/>
              <a:gd name="T2" fmla="*/ 94 w 253"/>
              <a:gd name="T3" fmla="*/ 0 h 277"/>
              <a:gd name="T4" fmla="*/ 104 w 253"/>
              <a:gd name="T5" fmla="*/ 38 h 277"/>
              <a:gd name="T6" fmla="*/ 84 w 253"/>
              <a:gd name="T7" fmla="*/ 83 h 277"/>
              <a:gd name="T8" fmla="*/ 104 w 253"/>
              <a:gd name="T9" fmla="*/ 38 h 277"/>
              <a:gd name="T10" fmla="*/ 117 w 253"/>
              <a:gd name="T11" fmla="*/ 24 h 277"/>
              <a:gd name="T12" fmla="*/ 136 w 253"/>
              <a:gd name="T13" fmla="*/ 24 h 277"/>
              <a:gd name="T14" fmla="*/ 136 w 253"/>
              <a:gd name="T15" fmla="*/ 38 h 277"/>
              <a:gd name="T16" fmla="*/ 116 w 253"/>
              <a:gd name="T17" fmla="*/ 83 h 277"/>
              <a:gd name="T18" fmla="*/ 136 w 253"/>
              <a:gd name="T19" fmla="*/ 38 h 277"/>
              <a:gd name="T20" fmla="*/ 150 w 253"/>
              <a:gd name="T21" fmla="*/ 24 h 277"/>
              <a:gd name="T22" fmla="*/ 168 w 253"/>
              <a:gd name="T23" fmla="*/ 24 h 277"/>
              <a:gd name="T24" fmla="*/ 168 w 253"/>
              <a:gd name="T25" fmla="*/ 38 h 277"/>
              <a:gd name="T26" fmla="*/ 149 w 253"/>
              <a:gd name="T27" fmla="*/ 83 h 277"/>
              <a:gd name="T28" fmla="*/ 168 w 253"/>
              <a:gd name="T29" fmla="*/ 38 h 277"/>
              <a:gd name="T30" fmla="*/ 32 w 253"/>
              <a:gd name="T31" fmla="*/ 233 h 277"/>
              <a:gd name="T32" fmla="*/ 79 w 253"/>
              <a:gd name="T33" fmla="*/ 205 h 277"/>
              <a:gd name="T34" fmla="*/ 124 w 253"/>
              <a:gd name="T35" fmla="*/ 233 h 277"/>
              <a:gd name="T36" fmla="*/ 166 w 253"/>
              <a:gd name="T37" fmla="*/ 208 h 277"/>
              <a:gd name="T38" fmla="*/ 171 w 253"/>
              <a:gd name="T39" fmla="*/ 205 h 277"/>
              <a:gd name="T40" fmla="*/ 216 w 253"/>
              <a:gd name="T41" fmla="*/ 233 h 277"/>
              <a:gd name="T42" fmla="*/ 253 w 253"/>
              <a:gd name="T43" fmla="*/ 216 h 277"/>
              <a:gd name="T44" fmla="*/ 238 w 253"/>
              <a:gd name="T45" fmla="*/ 163 h 277"/>
              <a:gd name="T46" fmla="*/ 0 w 253"/>
              <a:gd name="T47" fmla="*/ 177 h 277"/>
              <a:gd name="T48" fmla="*/ 32 w 253"/>
              <a:gd name="T49" fmla="*/ 233 h 277"/>
              <a:gd name="T50" fmla="*/ 171 w 253"/>
              <a:gd name="T51" fmla="*/ 220 h 277"/>
              <a:gd name="T52" fmla="*/ 79 w 253"/>
              <a:gd name="T53" fmla="*/ 220 h 277"/>
              <a:gd name="T54" fmla="*/ 32 w 253"/>
              <a:gd name="T55" fmla="*/ 242 h 277"/>
              <a:gd name="T56" fmla="*/ 0 w 253"/>
              <a:gd name="T57" fmla="*/ 262 h 277"/>
              <a:gd name="T58" fmla="*/ 238 w 253"/>
              <a:gd name="T59" fmla="*/ 277 h 277"/>
              <a:gd name="T60" fmla="*/ 253 w 253"/>
              <a:gd name="T61" fmla="*/ 230 h 277"/>
              <a:gd name="T62" fmla="*/ 46 w 253"/>
              <a:gd name="T63" fmla="*/ 112 h 277"/>
              <a:gd name="T64" fmla="*/ 85 w 253"/>
              <a:gd name="T65" fmla="*/ 136 h 277"/>
              <a:gd name="T66" fmla="*/ 130 w 253"/>
              <a:gd name="T67" fmla="*/ 109 h 277"/>
              <a:gd name="T68" fmla="*/ 135 w 253"/>
              <a:gd name="T69" fmla="*/ 112 h 277"/>
              <a:gd name="T70" fmla="*/ 173 w 253"/>
              <a:gd name="T71" fmla="*/ 136 h 277"/>
              <a:gd name="T72" fmla="*/ 207 w 253"/>
              <a:gd name="T73" fmla="*/ 101 h 277"/>
              <a:gd name="T74" fmla="*/ 57 w 253"/>
              <a:gd name="T75" fmla="*/ 89 h 277"/>
              <a:gd name="T76" fmla="*/ 45 w 253"/>
              <a:gd name="T77" fmla="*/ 110 h 277"/>
              <a:gd name="T78" fmla="*/ 173 w 253"/>
              <a:gd name="T79" fmla="*/ 146 h 277"/>
              <a:gd name="T80" fmla="*/ 85 w 253"/>
              <a:gd name="T81" fmla="*/ 146 h 277"/>
              <a:gd name="T82" fmla="*/ 45 w 253"/>
              <a:gd name="T83" fmla="*/ 145 h 277"/>
              <a:gd name="T84" fmla="*/ 195 w 253"/>
              <a:gd name="T85" fmla="*/ 157 h 277"/>
              <a:gd name="T86" fmla="*/ 207 w 253"/>
              <a:gd name="T87" fmla="*/ 13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3" h="277">
                <a:moveTo>
                  <a:pt x="104" y="24"/>
                </a:moveTo>
                <a:cubicBezTo>
                  <a:pt x="104" y="29"/>
                  <a:pt x="99" y="33"/>
                  <a:pt x="94" y="33"/>
                </a:cubicBezTo>
                <a:cubicBezTo>
                  <a:pt x="89" y="33"/>
                  <a:pt x="85" y="29"/>
                  <a:pt x="85" y="24"/>
                </a:cubicBezTo>
                <a:cubicBezTo>
                  <a:pt x="85" y="19"/>
                  <a:pt x="91" y="0"/>
                  <a:pt x="94" y="0"/>
                </a:cubicBezTo>
                <a:cubicBezTo>
                  <a:pt x="97" y="0"/>
                  <a:pt x="104" y="19"/>
                  <a:pt x="104" y="24"/>
                </a:cubicBezTo>
                <a:close/>
                <a:moveTo>
                  <a:pt x="104" y="38"/>
                </a:moveTo>
                <a:cubicBezTo>
                  <a:pt x="84" y="38"/>
                  <a:pt x="84" y="38"/>
                  <a:pt x="84" y="38"/>
                </a:cubicBezTo>
                <a:cubicBezTo>
                  <a:pt x="84" y="83"/>
                  <a:pt x="84" y="83"/>
                  <a:pt x="84" y="83"/>
                </a:cubicBezTo>
                <a:cubicBezTo>
                  <a:pt x="104" y="83"/>
                  <a:pt x="104" y="83"/>
                  <a:pt x="104" y="83"/>
                </a:cubicBezTo>
                <a:lnTo>
                  <a:pt x="104" y="38"/>
                </a:lnTo>
                <a:close/>
                <a:moveTo>
                  <a:pt x="127" y="0"/>
                </a:moveTo>
                <a:cubicBezTo>
                  <a:pt x="124" y="0"/>
                  <a:pt x="117" y="19"/>
                  <a:pt x="117" y="24"/>
                </a:cubicBezTo>
                <a:cubicBezTo>
                  <a:pt x="117" y="29"/>
                  <a:pt x="121" y="33"/>
                  <a:pt x="127" y="33"/>
                </a:cubicBezTo>
                <a:cubicBezTo>
                  <a:pt x="132" y="33"/>
                  <a:pt x="136" y="29"/>
                  <a:pt x="136" y="24"/>
                </a:cubicBezTo>
                <a:cubicBezTo>
                  <a:pt x="136" y="19"/>
                  <a:pt x="129" y="0"/>
                  <a:pt x="127" y="0"/>
                </a:cubicBezTo>
                <a:close/>
                <a:moveTo>
                  <a:pt x="136" y="38"/>
                </a:moveTo>
                <a:cubicBezTo>
                  <a:pt x="116" y="38"/>
                  <a:pt x="116" y="38"/>
                  <a:pt x="116" y="38"/>
                </a:cubicBezTo>
                <a:cubicBezTo>
                  <a:pt x="116" y="83"/>
                  <a:pt x="116" y="83"/>
                  <a:pt x="116" y="83"/>
                </a:cubicBezTo>
                <a:cubicBezTo>
                  <a:pt x="136" y="83"/>
                  <a:pt x="136" y="83"/>
                  <a:pt x="136" y="83"/>
                </a:cubicBezTo>
                <a:lnTo>
                  <a:pt x="136" y="38"/>
                </a:lnTo>
                <a:close/>
                <a:moveTo>
                  <a:pt x="159" y="0"/>
                </a:moveTo>
                <a:cubicBezTo>
                  <a:pt x="156" y="0"/>
                  <a:pt x="150" y="19"/>
                  <a:pt x="150" y="24"/>
                </a:cubicBezTo>
                <a:cubicBezTo>
                  <a:pt x="150" y="29"/>
                  <a:pt x="154" y="33"/>
                  <a:pt x="159" y="33"/>
                </a:cubicBezTo>
                <a:cubicBezTo>
                  <a:pt x="164" y="33"/>
                  <a:pt x="168" y="29"/>
                  <a:pt x="168" y="24"/>
                </a:cubicBezTo>
                <a:cubicBezTo>
                  <a:pt x="168" y="19"/>
                  <a:pt x="162" y="0"/>
                  <a:pt x="159" y="0"/>
                </a:cubicBezTo>
                <a:close/>
                <a:moveTo>
                  <a:pt x="168" y="38"/>
                </a:moveTo>
                <a:cubicBezTo>
                  <a:pt x="149" y="38"/>
                  <a:pt x="149" y="38"/>
                  <a:pt x="149" y="38"/>
                </a:cubicBezTo>
                <a:cubicBezTo>
                  <a:pt x="149" y="83"/>
                  <a:pt x="149" y="83"/>
                  <a:pt x="149" y="83"/>
                </a:cubicBezTo>
                <a:cubicBezTo>
                  <a:pt x="168" y="83"/>
                  <a:pt x="168" y="83"/>
                  <a:pt x="168" y="83"/>
                </a:cubicBezTo>
                <a:lnTo>
                  <a:pt x="168" y="38"/>
                </a:lnTo>
                <a:close/>
                <a:moveTo>
                  <a:pt x="32" y="233"/>
                </a:moveTo>
                <a:cubicBezTo>
                  <a:pt x="32" y="233"/>
                  <a:pt x="32" y="233"/>
                  <a:pt x="32" y="233"/>
                </a:cubicBezTo>
                <a:cubicBezTo>
                  <a:pt x="33" y="233"/>
                  <a:pt x="62" y="233"/>
                  <a:pt x="74" y="208"/>
                </a:cubicBezTo>
                <a:cubicBezTo>
                  <a:pt x="75" y="207"/>
                  <a:pt x="77" y="205"/>
                  <a:pt x="79" y="205"/>
                </a:cubicBezTo>
                <a:cubicBezTo>
                  <a:pt x="81" y="205"/>
                  <a:pt x="83" y="207"/>
                  <a:pt x="84" y="209"/>
                </a:cubicBezTo>
                <a:cubicBezTo>
                  <a:pt x="85" y="211"/>
                  <a:pt x="96" y="233"/>
                  <a:pt x="124" y="233"/>
                </a:cubicBezTo>
                <a:cubicBezTo>
                  <a:pt x="124" y="233"/>
                  <a:pt x="124" y="233"/>
                  <a:pt x="124" y="233"/>
                </a:cubicBezTo>
                <a:cubicBezTo>
                  <a:pt x="125" y="233"/>
                  <a:pt x="154" y="233"/>
                  <a:pt x="166" y="208"/>
                </a:cubicBezTo>
                <a:cubicBezTo>
                  <a:pt x="167" y="207"/>
                  <a:pt x="169" y="205"/>
                  <a:pt x="171" y="205"/>
                </a:cubicBezTo>
                <a:cubicBezTo>
                  <a:pt x="171" y="205"/>
                  <a:pt x="171" y="205"/>
                  <a:pt x="171" y="205"/>
                </a:cubicBezTo>
                <a:cubicBezTo>
                  <a:pt x="173" y="205"/>
                  <a:pt x="175" y="207"/>
                  <a:pt x="176" y="208"/>
                </a:cubicBezTo>
                <a:cubicBezTo>
                  <a:pt x="176" y="209"/>
                  <a:pt x="187" y="233"/>
                  <a:pt x="216" y="233"/>
                </a:cubicBezTo>
                <a:cubicBezTo>
                  <a:pt x="216" y="233"/>
                  <a:pt x="216" y="233"/>
                  <a:pt x="216" y="233"/>
                </a:cubicBezTo>
                <a:cubicBezTo>
                  <a:pt x="216" y="233"/>
                  <a:pt x="239" y="233"/>
                  <a:pt x="253" y="216"/>
                </a:cubicBezTo>
                <a:cubicBezTo>
                  <a:pt x="253" y="177"/>
                  <a:pt x="253" y="177"/>
                  <a:pt x="253" y="177"/>
                </a:cubicBezTo>
                <a:cubicBezTo>
                  <a:pt x="253" y="169"/>
                  <a:pt x="246" y="163"/>
                  <a:pt x="238" y="163"/>
                </a:cubicBezTo>
                <a:cubicBezTo>
                  <a:pt x="14" y="163"/>
                  <a:pt x="14" y="163"/>
                  <a:pt x="14" y="163"/>
                </a:cubicBezTo>
                <a:cubicBezTo>
                  <a:pt x="6" y="163"/>
                  <a:pt x="0" y="169"/>
                  <a:pt x="0" y="177"/>
                </a:cubicBezTo>
                <a:cubicBezTo>
                  <a:pt x="0" y="219"/>
                  <a:pt x="0" y="219"/>
                  <a:pt x="0" y="219"/>
                </a:cubicBezTo>
                <a:cubicBezTo>
                  <a:pt x="6" y="226"/>
                  <a:pt x="17" y="233"/>
                  <a:pt x="32" y="233"/>
                </a:cubicBezTo>
                <a:close/>
                <a:moveTo>
                  <a:pt x="216" y="242"/>
                </a:moveTo>
                <a:cubicBezTo>
                  <a:pt x="192" y="242"/>
                  <a:pt x="178" y="229"/>
                  <a:pt x="171" y="220"/>
                </a:cubicBezTo>
                <a:cubicBezTo>
                  <a:pt x="155" y="243"/>
                  <a:pt x="126" y="242"/>
                  <a:pt x="124" y="242"/>
                </a:cubicBezTo>
                <a:cubicBezTo>
                  <a:pt x="100" y="242"/>
                  <a:pt x="86" y="229"/>
                  <a:pt x="79" y="220"/>
                </a:cubicBezTo>
                <a:cubicBezTo>
                  <a:pt x="64" y="241"/>
                  <a:pt x="38" y="242"/>
                  <a:pt x="33" y="242"/>
                </a:cubicBezTo>
                <a:cubicBezTo>
                  <a:pt x="32" y="242"/>
                  <a:pt x="32" y="242"/>
                  <a:pt x="32" y="242"/>
                </a:cubicBezTo>
                <a:cubicBezTo>
                  <a:pt x="18" y="242"/>
                  <a:pt x="7" y="238"/>
                  <a:pt x="0" y="232"/>
                </a:cubicBezTo>
                <a:cubicBezTo>
                  <a:pt x="0" y="262"/>
                  <a:pt x="0" y="262"/>
                  <a:pt x="0" y="262"/>
                </a:cubicBezTo>
                <a:cubicBezTo>
                  <a:pt x="0" y="270"/>
                  <a:pt x="6" y="277"/>
                  <a:pt x="14" y="277"/>
                </a:cubicBezTo>
                <a:cubicBezTo>
                  <a:pt x="238" y="277"/>
                  <a:pt x="238" y="277"/>
                  <a:pt x="238" y="277"/>
                </a:cubicBezTo>
                <a:cubicBezTo>
                  <a:pt x="246" y="277"/>
                  <a:pt x="253" y="270"/>
                  <a:pt x="253" y="262"/>
                </a:cubicBezTo>
                <a:cubicBezTo>
                  <a:pt x="253" y="230"/>
                  <a:pt x="253" y="230"/>
                  <a:pt x="253" y="230"/>
                </a:cubicBezTo>
                <a:cubicBezTo>
                  <a:pt x="237" y="242"/>
                  <a:pt x="217" y="242"/>
                  <a:pt x="216" y="242"/>
                </a:cubicBezTo>
                <a:close/>
                <a:moveTo>
                  <a:pt x="46" y="112"/>
                </a:moveTo>
                <a:cubicBezTo>
                  <a:pt x="47" y="114"/>
                  <a:pt x="58" y="136"/>
                  <a:pt x="85" y="136"/>
                </a:cubicBezTo>
                <a:cubicBezTo>
                  <a:pt x="85" y="136"/>
                  <a:pt x="85" y="136"/>
                  <a:pt x="85" y="136"/>
                </a:cubicBezTo>
                <a:cubicBezTo>
                  <a:pt x="86" y="136"/>
                  <a:pt x="114" y="137"/>
                  <a:pt x="126" y="112"/>
                </a:cubicBezTo>
                <a:cubicBezTo>
                  <a:pt x="126" y="110"/>
                  <a:pt x="128" y="109"/>
                  <a:pt x="130" y="109"/>
                </a:cubicBezTo>
                <a:cubicBezTo>
                  <a:pt x="130" y="109"/>
                  <a:pt x="130" y="109"/>
                  <a:pt x="130" y="109"/>
                </a:cubicBezTo>
                <a:cubicBezTo>
                  <a:pt x="132" y="109"/>
                  <a:pt x="134" y="110"/>
                  <a:pt x="135" y="112"/>
                </a:cubicBezTo>
                <a:cubicBezTo>
                  <a:pt x="135" y="113"/>
                  <a:pt x="146" y="136"/>
                  <a:pt x="173" y="136"/>
                </a:cubicBezTo>
                <a:cubicBezTo>
                  <a:pt x="173" y="136"/>
                  <a:pt x="173" y="136"/>
                  <a:pt x="173" y="136"/>
                </a:cubicBezTo>
                <a:cubicBezTo>
                  <a:pt x="173" y="136"/>
                  <a:pt x="194" y="136"/>
                  <a:pt x="207" y="121"/>
                </a:cubicBezTo>
                <a:cubicBezTo>
                  <a:pt x="207" y="101"/>
                  <a:pt x="207" y="101"/>
                  <a:pt x="207" y="101"/>
                </a:cubicBezTo>
                <a:cubicBezTo>
                  <a:pt x="207" y="94"/>
                  <a:pt x="202" y="89"/>
                  <a:pt x="195" y="89"/>
                </a:cubicBezTo>
                <a:cubicBezTo>
                  <a:pt x="57" y="89"/>
                  <a:pt x="57" y="89"/>
                  <a:pt x="57" y="89"/>
                </a:cubicBezTo>
                <a:cubicBezTo>
                  <a:pt x="50" y="89"/>
                  <a:pt x="45" y="94"/>
                  <a:pt x="45" y="101"/>
                </a:cubicBezTo>
                <a:cubicBezTo>
                  <a:pt x="45" y="110"/>
                  <a:pt x="45" y="110"/>
                  <a:pt x="45" y="110"/>
                </a:cubicBezTo>
                <a:cubicBezTo>
                  <a:pt x="45" y="110"/>
                  <a:pt x="46" y="111"/>
                  <a:pt x="46" y="112"/>
                </a:cubicBezTo>
                <a:close/>
                <a:moveTo>
                  <a:pt x="173" y="146"/>
                </a:moveTo>
                <a:cubicBezTo>
                  <a:pt x="150" y="146"/>
                  <a:pt x="137" y="132"/>
                  <a:pt x="130" y="123"/>
                </a:cubicBezTo>
                <a:cubicBezTo>
                  <a:pt x="115" y="146"/>
                  <a:pt x="87" y="146"/>
                  <a:pt x="85" y="146"/>
                </a:cubicBezTo>
                <a:cubicBezTo>
                  <a:pt x="65" y="146"/>
                  <a:pt x="52" y="136"/>
                  <a:pt x="45" y="127"/>
                </a:cubicBezTo>
                <a:cubicBezTo>
                  <a:pt x="45" y="145"/>
                  <a:pt x="45" y="145"/>
                  <a:pt x="45" y="145"/>
                </a:cubicBezTo>
                <a:cubicBezTo>
                  <a:pt x="45" y="152"/>
                  <a:pt x="50" y="157"/>
                  <a:pt x="57" y="157"/>
                </a:cubicBezTo>
                <a:cubicBezTo>
                  <a:pt x="195" y="157"/>
                  <a:pt x="195" y="157"/>
                  <a:pt x="195" y="157"/>
                </a:cubicBezTo>
                <a:cubicBezTo>
                  <a:pt x="202" y="157"/>
                  <a:pt x="207" y="152"/>
                  <a:pt x="207" y="145"/>
                </a:cubicBezTo>
                <a:cubicBezTo>
                  <a:pt x="207" y="134"/>
                  <a:pt x="207" y="134"/>
                  <a:pt x="207" y="134"/>
                </a:cubicBezTo>
                <a:cubicBezTo>
                  <a:pt x="192" y="146"/>
                  <a:pt x="175" y="146"/>
                  <a:pt x="173" y="14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defRPr/>
            </a:pPr>
            <a:endParaRPr lang="de-DE" kern="0" dirty="0">
              <a:solidFill>
                <a:prstClr val="black"/>
              </a:solidFill>
            </a:endParaRPr>
          </a:p>
        </p:txBody>
      </p:sp>
      <p:sp>
        <p:nvSpPr>
          <p:cNvPr id="51" name="Oval 8">
            <a:extLst>
              <a:ext uri="{FF2B5EF4-FFF2-40B4-BE49-F238E27FC236}">
                <a16:creationId xmlns:a16="http://schemas.microsoft.com/office/drawing/2014/main" id="{63F0702D-40AA-45A4-9206-24E6FC793C45}"/>
              </a:ext>
            </a:extLst>
          </p:cNvPr>
          <p:cNvSpPr/>
          <p:nvPr/>
        </p:nvSpPr>
        <p:spPr>
          <a:xfrm>
            <a:off x="2088356" y="3928170"/>
            <a:ext cx="1590925" cy="504183"/>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232345">
              <a:defRPr/>
            </a:pPr>
            <a:r>
              <a:rPr lang="de-DE" b="1" kern="0" dirty="0">
                <a:latin typeface="Arial"/>
              </a:rPr>
              <a:t>Ø 56 </a:t>
            </a:r>
            <a:r>
              <a:rPr lang="de-DE" sz="1600" kern="0" dirty="0">
                <a:latin typeface="Arial"/>
              </a:rPr>
              <a:t>Jahre alt</a:t>
            </a:r>
            <a:endParaRPr lang="de-DE" sz="1100" kern="0" dirty="0">
              <a:latin typeface="Arial"/>
            </a:endParaRPr>
          </a:p>
        </p:txBody>
      </p:sp>
      <p:sp>
        <p:nvSpPr>
          <p:cNvPr id="54" name="Oval 8">
            <a:extLst>
              <a:ext uri="{FF2B5EF4-FFF2-40B4-BE49-F238E27FC236}">
                <a16:creationId xmlns:a16="http://schemas.microsoft.com/office/drawing/2014/main" id="{7440A64F-A428-4073-B1E8-C5F082AC20AA}"/>
              </a:ext>
            </a:extLst>
          </p:cNvPr>
          <p:cNvSpPr/>
          <p:nvPr/>
        </p:nvSpPr>
        <p:spPr>
          <a:xfrm>
            <a:off x="1182065" y="5440338"/>
            <a:ext cx="403066" cy="20280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1232345">
              <a:defRPr/>
            </a:pPr>
            <a:r>
              <a:rPr lang="de-DE" sz="1400" i="1" kern="0" dirty="0">
                <a:latin typeface="Arial"/>
              </a:rPr>
              <a:t>Q1</a:t>
            </a:r>
            <a:endParaRPr lang="de-DE" sz="1100" i="1" kern="0" dirty="0">
              <a:latin typeface="Arial"/>
            </a:endParaRPr>
          </a:p>
        </p:txBody>
      </p:sp>
      <p:sp>
        <p:nvSpPr>
          <p:cNvPr id="68" name="Text Placeholder 27">
            <a:extLst>
              <a:ext uri="{FF2B5EF4-FFF2-40B4-BE49-F238E27FC236}">
                <a16:creationId xmlns:a16="http://schemas.microsoft.com/office/drawing/2014/main" id="{68B89485-2E72-4048-B36C-47C5F9843836}"/>
              </a:ext>
            </a:extLst>
          </p:cNvPr>
          <p:cNvSpPr txBox="1">
            <a:spLocks/>
          </p:cNvSpPr>
          <p:nvPr/>
        </p:nvSpPr>
        <p:spPr bwMode="gray">
          <a:xfrm>
            <a:off x="442142" y="5747037"/>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endParaRPr lang="de-DE" dirty="0">
              <a:solidFill>
                <a:srgbClr val="4D4E4D"/>
              </a:solidFill>
              <a:latin typeface="Arial"/>
            </a:endParaRPr>
          </a:p>
          <a:p>
            <a:pPr marL="0" indent="0" defTabSz="914126">
              <a:buClr>
                <a:srgbClr val="F8971D"/>
              </a:buClr>
              <a:tabLst>
                <a:tab pos="173038" algn="r"/>
              </a:tabLst>
            </a:pPr>
            <a:endParaRPr lang="de-DE" dirty="0">
              <a:solidFill>
                <a:srgbClr val="4D4E4D"/>
              </a:solidFill>
              <a:latin typeface="Arial"/>
            </a:endParaRPr>
          </a:p>
          <a:p>
            <a:pPr marL="0" indent="0" defTabSz="914126">
              <a:buClr>
                <a:srgbClr val="F8971D"/>
              </a:buClr>
              <a:tabLst>
                <a:tab pos="173038" algn="r"/>
              </a:tabLst>
            </a:pPr>
            <a:r>
              <a:rPr lang="de-DE" sz="1400" dirty="0">
                <a:solidFill>
                  <a:schemeClr val="tx1"/>
                </a:solidFill>
                <a:latin typeface="Arial"/>
              </a:rPr>
              <a:t>Basis: Alle Patienten n=246</a:t>
            </a:r>
          </a:p>
        </p:txBody>
      </p:sp>
      <p:sp>
        <p:nvSpPr>
          <p:cNvPr id="4" name="Foliennummernplatzhalter 3">
            <a:extLst>
              <a:ext uri="{FF2B5EF4-FFF2-40B4-BE49-F238E27FC236}">
                <a16:creationId xmlns:a16="http://schemas.microsoft.com/office/drawing/2014/main" id="{5C5DD608-28CF-46BB-8D82-D5056AE3F2B0}"/>
              </a:ext>
            </a:extLst>
          </p:cNvPr>
          <p:cNvSpPr>
            <a:spLocks noGrp="1"/>
          </p:cNvSpPr>
          <p:nvPr>
            <p:ph type="sldNum" sz="quarter" idx="18"/>
          </p:nvPr>
        </p:nvSpPr>
        <p:spPr/>
        <p:txBody>
          <a:bodyPr/>
          <a:lstStyle/>
          <a:p>
            <a:fld id="{D61AABEC-672F-4B68-B914-690DA978312C}" type="slidenum">
              <a:rPr lang="de-DE" smtClean="0"/>
              <a:pPr/>
              <a:t>7</a:t>
            </a:fld>
            <a:r>
              <a:rPr lang="de-DE" dirty="0"/>
              <a:t> ‒ </a:t>
            </a:r>
          </a:p>
        </p:txBody>
      </p:sp>
      <p:sp>
        <p:nvSpPr>
          <p:cNvPr id="97" name="Rechteck: abgerundete Ecken 96">
            <a:extLst>
              <a:ext uri="{FF2B5EF4-FFF2-40B4-BE49-F238E27FC236}">
                <a16:creationId xmlns:a16="http://schemas.microsoft.com/office/drawing/2014/main" id="{2F7278ED-B0A6-48E2-8D45-7317DE20EAAC}"/>
              </a:ext>
            </a:extLst>
          </p:cNvPr>
          <p:cNvSpPr/>
          <p:nvPr/>
        </p:nvSpPr>
        <p:spPr>
          <a:xfrm>
            <a:off x="5011614" y="1258319"/>
            <a:ext cx="5816562" cy="4488719"/>
          </a:xfrm>
          <a:prstGeom prst="roundRect">
            <a:avLst/>
          </a:prstGeom>
          <a:noFill/>
          <a:ln w="12700" cap="flat" cmpd="sng" algn="ctr">
            <a:solidFill>
              <a:sysClr val="window" lastClr="FFFFFF">
                <a:lumMod val="50000"/>
              </a:sysClr>
            </a:solidFill>
            <a:prstDash val="solid"/>
            <a:miter lim="800000"/>
          </a:ln>
          <a:effectLst/>
        </p:spPr>
        <p:txBody>
          <a:bodyPr rtlCol="0" anchor="ctr"/>
          <a:lstStyle/>
          <a:p>
            <a:pPr algn="ctr">
              <a:defRPr/>
            </a:pPr>
            <a:endParaRPr lang="de-DE" kern="0" dirty="0">
              <a:solidFill>
                <a:prstClr val="white"/>
              </a:solidFill>
              <a:latin typeface="Arial"/>
            </a:endParaRPr>
          </a:p>
        </p:txBody>
      </p:sp>
      <p:sp>
        <p:nvSpPr>
          <p:cNvPr id="99" name="Textfeld 98">
            <a:extLst>
              <a:ext uri="{FF2B5EF4-FFF2-40B4-BE49-F238E27FC236}">
                <a16:creationId xmlns:a16="http://schemas.microsoft.com/office/drawing/2014/main" id="{751BC7E2-CB23-41C8-8517-370D86F3D538}"/>
              </a:ext>
            </a:extLst>
          </p:cNvPr>
          <p:cNvSpPr txBox="1"/>
          <p:nvPr/>
        </p:nvSpPr>
        <p:spPr>
          <a:xfrm>
            <a:off x="5539146" y="1322315"/>
            <a:ext cx="4761498" cy="242099"/>
          </a:xfrm>
          <a:prstGeom prst="rect">
            <a:avLst/>
          </a:prstGeom>
          <a:noFill/>
        </p:spPr>
        <p:txBody>
          <a:bodyPr wrap="square" lIns="0" tIns="0" rIns="0" bIns="0" rtlCol="0" anchor="t">
            <a:noAutofit/>
          </a:bodyPr>
          <a:lstStyle>
            <a:defPPr>
              <a:defRPr lang="fr-FR"/>
            </a:defPPr>
            <a:lvl1pPr algn="ctr">
              <a:spcBef>
                <a:spcPts val="300"/>
              </a:spcBef>
              <a:defRPr sz="1400" b="1" cap="small">
                <a:solidFill>
                  <a:schemeClr val="bg1">
                    <a:lumMod val="50000"/>
                  </a:schemeClr>
                </a:solidFill>
              </a:defRPr>
            </a:lvl1pPr>
          </a:lstStyle>
          <a:p>
            <a:pPr>
              <a:lnSpc>
                <a:spcPct val="90000"/>
              </a:lnSpc>
              <a:spcBef>
                <a:spcPct val="0"/>
              </a:spcBef>
              <a:defRPr/>
            </a:pPr>
            <a:r>
              <a:rPr lang="de-DE" sz="1600" b="0" cap="none" spc="120" dirty="0">
                <a:solidFill>
                  <a:schemeClr val="tx1"/>
                </a:solidFill>
                <a:ea typeface="+mj-ea"/>
                <a:cs typeface="+mj-cs"/>
              </a:rPr>
              <a:t>Diagnose erbliche Netzhaut Erkrankung bei oder kurz nach der Geburt bekannt?</a:t>
            </a:r>
          </a:p>
        </p:txBody>
      </p:sp>
      <p:sp>
        <p:nvSpPr>
          <p:cNvPr id="100" name="Oval 8">
            <a:extLst>
              <a:ext uri="{FF2B5EF4-FFF2-40B4-BE49-F238E27FC236}">
                <a16:creationId xmlns:a16="http://schemas.microsoft.com/office/drawing/2014/main" id="{8AD6B64D-C60D-434F-A0EB-79B513743510}"/>
              </a:ext>
            </a:extLst>
          </p:cNvPr>
          <p:cNvSpPr/>
          <p:nvPr/>
        </p:nvSpPr>
        <p:spPr>
          <a:xfrm>
            <a:off x="5591944" y="5465646"/>
            <a:ext cx="595014" cy="177500"/>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1232345">
              <a:defRPr/>
            </a:pPr>
            <a:r>
              <a:rPr lang="de-DE" sz="1400" i="1" kern="0" dirty="0">
                <a:latin typeface="Arial"/>
              </a:rPr>
              <a:t>Q3</a:t>
            </a:r>
          </a:p>
        </p:txBody>
      </p:sp>
      <p:graphicFrame>
        <p:nvGraphicFramePr>
          <p:cNvPr id="55" name="Tabelle 12">
            <a:extLst>
              <a:ext uri="{FF2B5EF4-FFF2-40B4-BE49-F238E27FC236}">
                <a16:creationId xmlns:a16="http://schemas.microsoft.com/office/drawing/2014/main" id="{396648D7-21BA-44D4-8D2A-61B05D86319C}"/>
              </a:ext>
            </a:extLst>
          </p:cNvPr>
          <p:cNvGraphicFramePr>
            <a:graphicFrameLocks noGrp="1"/>
          </p:cNvGraphicFramePr>
          <p:nvPr>
            <p:extLst>
              <p:ext uri="{D42A27DB-BD31-4B8C-83A1-F6EECF244321}">
                <p14:modId xmlns:p14="http://schemas.microsoft.com/office/powerpoint/2010/main" val="2003094085"/>
              </p:ext>
            </p:extLst>
          </p:nvPr>
        </p:nvGraphicFramePr>
        <p:xfrm>
          <a:off x="1281640" y="4336811"/>
          <a:ext cx="3204357" cy="1068884"/>
        </p:xfrm>
        <a:graphic>
          <a:graphicData uri="http://schemas.openxmlformats.org/drawingml/2006/table">
            <a:tbl>
              <a:tblPr bandRow="1">
                <a:tableStyleId>{5C22544A-7EE6-4342-B048-85BDC9FD1C3A}</a:tableStyleId>
              </a:tblPr>
              <a:tblGrid>
                <a:gridCol w="1068119">
                  <a:extLst>
                    <a:ext uri="{9D8B030D-6E8A-4147-A177-3AD203B41FA5}">
                      <a16:colId xmlns:a16="http://schemas.microsoft.com/office/drawing/2014/main" val="1351760562"/>
                    </a:ext>
                  </a:extLst>
                </a:gridCol>
                <a:gridCol w="1068119">
                  <a:extLst>
                    <a:ext uri="{9D8B030D-6E8A-4147-A177-3AD203B41FA5}">
                      <a16:colId xmlns:a16="http://schemas.microsoft.com/office/drawing/2014/main" val="1102116984"/>
                    </a:ext>
                  </a:extLst>
                </a:gridCol>
                <a:gridCol w="1068119">
                  <a:extLst>
                    <a:ext uri="{9D8B030D-6E8A-4147-A177-3AD203B41FA5}">
                      <a16:colId xmlns:a16="http://schemas.microsoft.com/office/drawing/2014/main" val="4239984663"/>
                    </a:ext>
                  </a:extLst>
                </a:gridCol>
              </a:tblGrid>
              <a:tr h="534442">
                <a:tc>
                  <a:txBody>
                    <a:bodyPr/>
                    <a:lstStyle/>
                    <a:p>
                      <a:pPr algn="ctr" fontAlgn="ctr"/>
                      <a:r>
                        <a:rPr lang="de-DE" sz="1600" b="0" i="0" u="none" strike="noStrike" dirty="0">
                          <a:solidFill>
                            <a:schemeClr val="tx1"/>
                          </a:solidFill>
                          <a:effectLst/>
                          <a:latin typeface="Tahoma" panose="020B0604030504040204" pitchFamily="34" charset="0"/>
                        </a:rPr>
                        <a:t>5 bis 25 Jahre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600" b="0" i="0" u="none" strike="noStrike" dirty="0">
                          <a:solidFill>
                            <a:schemeClr val="tx1"/>
                          </a:solidFill>
                          <a:effectLst/>
                          <a:latin typeface="Tahoma" panose="020B0604030504040204" pitchFamily="34" charset="0"/>
                        </a:rPr>
                        <a:t>26 bis 54 Jahre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600" b="0" i="0" u="none" strike="noStrike" dirty="0">
                          <a:solidFill>
                            <a:schemeClr val="tx1"/>
                          </a:solidFill>
                          <a:effectLst/>
                          <a:latin typeface="Tahoma" panose="020B0604030504040204" pitchFamily="34" charset="0"/>
                        </a:rPr>
                        <a:t>55 Jahre und älter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3621363"/>
                  </a:ext>
                </a:extLst>
              </a:tr>
              <a:tr h="534442">
                <a:tc>
                  <a:txBody>
                    <a:bodyPr/>
                    <a:lstStyle/>
                    <a:p>
                      <a:pPr algn="ctr" fontAlgn="ctr"/>
                      <a:r>
                        <a:rPr lang="de-DE" sz="1600" b="0" i="0" u="none" strike="noStrike" dirty="0">
                          <a:solidFill>
                            <a:schemeClr val="tx1"/>
                          </a:solidFill>
                          <a:effectLst/>
                          <a:latin typeface="Tahoma" panose="020B0604030504040204" pitchFamily="34" charset="0"/>
                        </a:rPr>
                        <a:t>6% </a:t>
                      </a:r>
                    </a:p>
                    <a:p>
                      <a:pPr algn="ctr" fontAlgn="ctr"/>
                      <a:r>
                        <a:rPr lang="de-DE" sz="1600" b="0" i="0" u="none" strike="noStrike" dirty="0">
                          <a:solidFill>
                            <a:schemeClr val="tx1"/>
                          </a:solidFill>
                          <a:effectLst/>
                          <a:latin typeface="Tahoma" panose="020B0604030504040204" pitchFamily="34" charset="0"/>
                        </a:rPr>
                        <a:t>(n=16)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600" b="0" i="0" u="none" strike="noStrike" dirty="0">
                          <a:solidFill>
                            <a:schemeClr val="tx1"/>
                          </a:solidFill>
                          <a:effectLst/>
                          <a:latin typeface="Tahoma" panose="020B0604030504040204" pitchFamily="34" charset="0"/>
                        </a:rPr>
                        <a:t>37% (n=91)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de-DE" sz="1600" b="0" i="0" u="none" strike="noStrike" dirty="0">
                          <a:solidFill>
                            <a:schemeClr val="tx1"/>
                          </a:solidFill>
                          <a:effectLst/>
                          <a:latin typeface="Tahoma" panose="020B0604030504040204" pitchFamily="34" charset="0"/>
                        </a:rPr>
                        <a:t>57% (n=139)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197256"/>
                  </a:ext>
                </a:extLst>
              </a:tr>
            </a:tbl>
          </a:graphicData>
        </a:graphic>
      </p:graphicFrame>
    </p:spTree>
    <p:extLst>
      <p:ext uri="{BB962C8B-B14F-4D97-AF65-F5344CB8AC3E}">
        <p14:creationId xmlns:p14="http://schemas.microsoft.com/office/powerpoint/2010/main" val="33909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107387BA-9528-4C8C-A549-6086883A103B}"/>
              </a:ext>
            </a:extLst>
          </p:cNvPr>
          <p:cNvSpPr txBox="1">
            <a:spLocks/>
          </p:cNvSpPr>
          <p:nvPr/>
        </p:nvSpPr>
        <p:spPr>
          <a:xfrm>
            <a:off x="448386" y="484632"/>
            <a:ext cx="11292840" cy="424732"/>
          </a:xfrm>
          <a:prstGeom prst="rect">
            <a:avLst/>
          </a:prstGeom>
        </p:spPr>
        <p:txBody>
          <a:bodyPr vert="horz" wrap="square" lIns="72000" tIns="45720" rIns="72000" bIns="45720" rtlCol="0" anchor="t">
            <a:spAutoFit/>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r>
              <a:rPr lang="de-DE" sz="2400" cap="none" dirty="0">
                <a:solidFill>
                  <a:schemeClr val="tx1"/>
                </a:solidFill>
              </a:rPr>
              <a:t>Patienten – Kerndaten (2/2)</a:t>
            </a:r>
            <a:endParaRPr lang="en-US" sz="2400" cap="none" dirty="0">
              <a:solidFill>
                <a:schemeClr val="tx1"/>
              </a:solidFill>
            </a:endParaRPr>
          </a:p>
        </p:txBody>
      </p:sp>
      <p:sp>
        <p:nvSpPr>
          <p:cNvPr id="26" name="Rechteck: abgerundete Ecken 25">
            <a:extLst>
              <a:ext uri="{FF2B5EF4-FFF2-40B4-BE49-F238E27FC236}">
                <a16:creationId xmlns:a16="http://schemas.microsoft.com/office/drawing/2014/main" id="{9267CF2A-B20F-4F2C-AF12-5EBC865ECF43}"/>
              </a:ext>
            </a:extLst>
          </p:cNvPr>
          <p:cNvSpPr/>
          <p:nvPr/>
        </p:nvSpPr>
        <p:spPr>
          <a:xfrm>
            <a:off x="1512775" y="1385481"/>
            <a:ext cx="3684029" cy="2013833"/>
          </a:xfrm>
          <a:prstGeom prst="roundRect">
            <a:avLst/>
          </a:prstGeom>
          <a:solidFill>
            <a:sysClr val="window" lastClr="FFFFFF"/>
          </a:solidFill>
          <a:ln w="12700" cap="flat" cmpd="sng" algn="ctr">
            <a:solidFill>
              <a:sysClr val="window" lastClr="FFFFFF">
                <a:lumMod val="50000"/>
              </a:sysClr>
            </a:solidFill>
            <a:prstDash val="solid"/>
            <a:miter lim="800000"/>
          </a:ln>
          <a:effectLst/>
        </p:spPr>
        <p:txBody>
          <a:bodyPr rtlCol="0" anchor="ctr"/>
          <a:lstStyle/>
          <a:p>
            <a:pPr algn="ctr">
              <a:defRPr/>
            </a:pPr>
            <a:endParaRPr lang="de-DE" kern="0" dirty="0">
              <a:solidFill>
                <a:prstClr val="white"/>
              </a:solidFill>
              <a:latin typeface="Arial"/>
            </a:endParaRPr>
          </a:p>
        </p:txBody>
      </p:sp>
      <p:sp>
        <p:nvSpPr>
          <p:cNvPr id="31" name="Textfeld 30">
            <a:extLst>
              <a:ext uri="{FF2B5EF4-FFF2-40B4-BE49-F238E27FC236}">
                <a16:creationId xmlns:a16="http://schemas.microsoft.com/office/drawing/2014/main" id="{AB7DEB32-227E-4745-8FC1-AB24642951EC}"/>
              </a:ext>
            </a:extLst>
          </p:cNvPr>
          <p:cNvSpPr txBox="1"/>
          <p:nvPr/>
        </p:nvSpPr>
        <p:spPr>
          <a:xfrm>
            <a:off x="1615160" y="1451676"/>
            <a:ext cx="3581644" cy="237232"/>
          </a:xfrm>
          <a:prstGeom prst="rect">
            <a:avLst/>
          </a:prstGeom>
          <a:noFill/>
        </p:spPr>
        <p:txBody>
          <a:bodyPr wrap="square" lIns="0" tIns="0" rIns="0" bIns="0" rtlCol="0" anchor="t">
            <a:noAutofit/>
          </a:bodyPr>
          <a:lstStyle/>
          <a:p>
            <a:pPr algn="ctr">
              <a:spcBef>
                <a:spcPts val="300"/>
              </a:spcBef>
              <a:defRPr/>
            </a:pPr>
            <a:r>
              <a:rPr lang="de-DE" spc="120" dirty="0">
                <a:ea typeface="+mj-ea"/>
                <a:cs typeface="+mj-cs"/>
              </a:rPr>
              <a:t>Gentest</a:t>
            </a:r>
          </a:p>
        </p:txBody>
      </p:sp>
      <p:sp>
        <p:nvSpPr>
          <p:cNvPr id="32" name="Rechteck: abgerundete Ecken 31">
            <a:extLst>
              <a:ext uri="{FF2B5EF4-FFF2-40B4-BE49-F238E27FC236}">
                <a16:creationId xmlns:a16="http://schemas.microsoft.com/office/drawing/2014/main" id="{A04FA40E-4DA7-4134-BE6B-E046D6120D23}"/>
              </a:ext>
            </a:extLst>
          </p:cNvPr>
          <p:cNvSpPr/>
          <p:nvPr/>
        </p:nvSpPr>
        <p:spPr>
          <a:xfrm>
            <a:off x="1559496" y="3526592"/>
            <a:ext cx="3637308" cy="1900560"/>
          </a:xfrm>
          <a:prstGeom prst="roundRect">
            <a:avLst/>
          </a:prstGeom>
          <a:noFill/>
          <a:ln w="12700" cap="flat" cmpd="sng" algn="ctr">
            <a:solidFill>
              <a:sysClr val="window" lastClr="FFFFFF">
                <a:lumMod val="50000"/>
              </a:sysClr>
            </a:solidFill>
            <a:prstDash val="solid"/>
            <a:miter lim="800000"/>
          </a:ln>
          <a:effectLst/>
        </p:spPr>
        <p:txBody>
          <a:bodyPr rtlCol="0" anchor="ctr"/>
          <a:lstStyle/>
          <a:p>
            <a:pPr algn="ctr">
              <a:defRPr/>
            </a:pPr>
            <a:endParaRPr lang="de-DE" kern="0" dirty="0">
              <a:solidFill>
                <a:prstClr val="white"/>
              </a:solidFill>
              <a:latin typeface="Arial"/>
            </a:endParaRPr>
          </a:p>
        </p:txBody>
      </p:sp>
      <p:sp>
        <p:nvSpPr>
          <p:cNvPr id="52" name="Textfeld 51">
            <a:extLst>
              <a:ext uri="{FF2B5EF4-FFF2-40B4-BE49-F238E27FC236}">
                <a16:creationId xmlns:a16="http://schemas.microsoft.com/office/drawing/2014/main" id="{C2EDF55B-15BE-420E-BF2B-8C2563912BCC}"/>
              </a:ext>
            </a:extLst>
          </p:cNvPr>
          <p:cNvSpPr txBox="1"/>
          <p:nvPr/>
        </p:nvSpPr>
        <p:spPr>
          <a:xfrm>
            <a:off x="1640997" y="3584059"/>
            <a:ext cx="3534655" cy="260669"/>
          </a:xfrm>
          <a:prstGeom prst="rect">
            <a:avLst/>
          </a:prstGeom>
          <a:noFill/>
        </p:spPr>
        <p:txBody>
          <a:bodyPr wrap="square" lIns="0" tIns="0" rIns="0" bIns="0" rtlCol="0" anchor="t">
            <a:noAutofit/>
          </a:bodyPr>
          <a:lstStyle>
            <a:defPPr>
              <a:defRPr lang="fr-FR"/>
            </a:defPPr>
            <a:lvl1pPr algn="ctr">
              <a:spcBef>
                <a:spcPts val="300"/>
              </a:spcBef>
              <a:defRPr sz="1400" b="1" cap="small">
                <a:solidFill>
                  <a:schemeClr val="bg1">
                    <a:lumMod val="50000"/>
                  </a:schemeClr>
                </a:solidFill>
              </a:defRPr>
            </a:lvl1pPr>
          </a:lstStyle>
          <a:p>
            <a:pPr>
              <a:defRPr/>
            </a:pPr>
            <a:r>
              <a:rPr lang="de-DE" sz="1800" b="0" cap="none" spc="120" dirty="0">
                <a:solidFill>
                  <a:schemeClr val="tx1"/>
                </a:solidFill>
                <a:ea typeface="+mj-ea"/>
                <a:cs typeface="+mj-cs"/>
              </a:rPr>
              <a:t>Humangenetische Beratung</a:t>
            </a:r>
          </a:p>
        </p:txBody>
      </p:sp>
      <p:sp>
        <p:nvSpPr>
          <p:cNvPr id="68" name="Text Placeholder 27">
            <a:extLst>
              <a:ext uri="{FF2B5EF4-FFF2-40B4-BE49-F238E27FC236}">
                <a16:creationId xmlns:a16="http://schemas.microsoft.com/office/drawing/2014/main" id="{68B89485-2E72-4048-B36C-47C5F9843836}"/>
              </a:ext>
            </a:extLst>
          </p:cNvPr>
          <p:cNvSpPr txBox="1">
            <a:spLocks/>
          </p:cNvSpPr>
          <p:nvPr/>
        </p:nvSpPr>
        <p:spPr bwMode="gray">
          <a:xfrm>
            <a:off x="442142" y="5747037"/>
            <a:ext cx="11282482" cy="373662"/>
          </a:xfrm>
          <a:prstGeom prst="rect">
            <a:avLst/>
          </a:prstGeom>
        </p:spPr>
        <p:txBody>
          <a:bodyPr vert="horz" wrap="square" lIns="89977" tIns="0" rIns="10797" bIns="0" rtlCol="0" anchor="t">
            <a:noAutofit/>
          </a:bodyPr>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900" kern="1200" dirty="0">
                <a:solidFill>
                  <a:srgbClr val="000000"/>
                </a:solidFill>
                <a:latin typeface="+mn-lt"/>
                <a:ea typeface="+mn-ea"/>
                <a:cs typeface="Arial" pitchFamily="34" charset="0"/>
              </a:defRPr>
            </a:lvl1pPr>
            <a:lvl2pPr marL="511162" indent="-173034" algn="l" defTabSz="914377" rtl="0" eaLnBrk="1" latinLnBrk="0" hangingPunct="1">
              <a:lnSpc>
                <a:spcPct val="90000"/>
              </a:lnSpc>
              <a:spcBef>
                <a:spcPts val="1000"/>
              </a:spcBef>
              <a:buClrTx/>
              <a:buFont typeface="Arial" pitchFamily="34" charset="0"/>
              <a:buChar char="•"/>
              <a:defRPr sz="1800" kern="1200">
                <a:solidFill>
                  <a:srgbClr val="000000"/>
                </a:solidFill>
                <a:latin typeface="+mn-lt"/>
                <a:ea typeface="+mn-ea"/>
                <a:cs typeface="+mn-cs"/>
              </a:defRPr>
            </a:lvl2pPr>
            <a:lvl3pPr marL="747695" indent="-168270" algn="l" defTabSz="914377" rtl="0" eaLnBrk="1" latinLnBrk="0" hangingPunct="1">
              <a:lnSpc>
                <a:spcPct val="90000"/>
              </a:lnSpc>
              <a:spcBef>
                <a:spcPts val="500"/>
              </a:spcBef>
              <a:buClrTx/>
              <a:buFont typeface="Arial" pitchFamily="34" charset="0"/>
              <a:buChar char="•"/>
              <a:defRPr sz="1600" kern="1200">
                <a:solidFill>
                  <a:srgbClr val="000000"/>
                </a:solidFill>
                <a:latin typeface="+mn-lt"/>
                <a:ea typeface="+mn-ea"/>
                <a:cs typeface="+mn-cs"/>
              </a:defRPr>
            </a:lvl3pPr>
            <a:lvl4pPr marL="973114" indent="-163509" algn="l" defTabSz="914377" rtl="0" eaLnBrk="1" latinLnBrk="0" hangingPunct="1">
              <a:lnSpc>
                <a:spcPct val="90000"/>
              </a:lnSpc>
              <a:spcBef>
                <a:spcPts val="200"/>
              </a:spcBef>
              <a:buClrTx/>
              <a:buFont typeface="Arial" panose="020B0604020202020204" pitchFamily="34" charset="0"/>
              <a:buChar char="•"/>
              <a:defRPr sz="1400" kern="1200">
                <a:solidFill>
                  <a:srgbClr val="000000"/>
                </a:solidFill>
                <a:latin typeface="+mn-lt"/>
                <a:ea typeface="+mn-ea"/>
                <a:cs typeface="+mn-cs"/>
              </a:defRPr>
            </a:lvl4pPr>
            <a:lvl5pPr marL="1139797" indent="-115885" algn="l" defTabSz="914377" rtl="0" eaLnBrk="1" latinLnBrk="0" hangingPunct="1">
              <a:lnSpc>
                <a:spcPct val="90000"/>
              </a:lnSpc>
              <a:spcBef>
                <a:spcPts val="100"/>
              </a:spcBef>
              <a:buClrTx/>
              <a:buFont typeface="Arial" pitchFamily="34" charset="0"/>
              <a:buChar char="•"/>
              <a:defRPr sz="1200" kern="1200">
                <a:solidFill>
                  <a:srgbClr val="00000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26">
              <a:buClr>
                <a:srgbClr val="F8971D"/>
              </a:buClr>
              <a:tabLst>
                <a:tab pos="173038" algn="r"/>
              </a:tabLst>
            </a:pPr>
            <a:endParaRPr lang="de-DE" dirty="0">
              <a:solidFill>
                <a:srgbClr val="4D4E4D"/>
              </a:solidFill>
              <a:latin typeface="Arial"/>
            </a:endParaRPr>
          </a:p>
          <a:p>
            <a:pPr marL="0" indent="0" defTabSz="914126">
              <a:buClr>
                <a:srgbClr val="F8971D"/>
              </a:buClr>
              <a:tabLst>
                <a:tab pos="173038" algn="r"/>
              </a:tabLst>
            </a:pPr>
            <a:endParaRPr lang="de-DE" dirty="0">
              <a:solidFill>
                <a:srgbClr val="4D4E4D"/>
              </a:solidFill>
              <a:latin typeface="Arial"/>
            </a:endParaRPr>
          </a:p>
          <a:p>
            <a:pPr marL="0" indent="0" defTabSz="914126">
              <a:buClr>
                <a:srgbClr val="F8971D"/>
              </a:buClr>
              <a:tabLst>
                <a:tab pos="173038" algn="r"/>
              </a:tabLst>
            </a:pPr>
            <a:r>
              <a:rPr lang="de-DE" sz="1400" dirty="0">
                <a:solidFill>
                  <a:schemeClr val="tx1"/>
                </a:solidFill>
                <a:latin typeface="Arial"/>
              </a:rPr>
              <a:t>Basis: Alle Patienten n=246</a:t>
            </a:r>
          </a:p>
        </p:txBody>
      </p:sp>
      <p:sp>
        <p:nvSpPr>
          <p:cNvPr id="4" name="Foliennummernplatzhalter 3">
            <a:extLst>
              <a:ext uri="{FF2B5EF4-FFF2-40B4-BE49-F238E27FC236}">
                <a16:creationId xmlns:a16="http://schemas.microsoft.com/office/drawing/2014/main" id="{5C5DD608-28CF-46BB-8D82-D5056AE3F2B0}"/>
              </a:ext>
            </a:extLst>
          </p:cNvPr>
          <p:cNvSpPr>
            <a:spLocks noGrp="1"/>
          </p:cNvSpPr>
          <p:nvPr>
            <p:ph type="sldNum" sz="quarter" idx="18"/>
          </p:nvPr>
        </p:nvSpPr>
        <p:spPr/>
        <p:txBody>
          <a:bodyPr/>
          <a:lstStyle/>
          <a:p>
            <a:fld id="{D61AABEC-672F-4B68-B914-690DA978312C}" type="slidenum">
              <a:rPr lang="de-DE" smtClean="0"/>
              <a:pPr/>
              <a:t>8</a:t>
            </a:fld>
            <a:r>
              <a:rPr lang="de-DE" dirty="0"/>
              <a:t> ‒ </a:t>
            </a:r>
          </a:p>
        </p:txBody>
      </p:sp>
      <p:sp>
        <p:nvSpPr>
          <p:cNvPr id="67" name="Textfeld 66">
            <a:extLst>
              <a:ext uri="{FF2B5EF4-FFF2-40B4-BE49-F238E27FC236}">
                <a16:creationId xmlns:a16="http://schemas.microsoft.com/office/drawing/2014/main" id="{00A775AE-9464-4E55-8B59-982DAA6D69B0}"/>
              </a:ext>
            </a:extLst>
          </p:cNvPr>
          <p:cNvSpPr txBox="1"/>
          <p:nvPr/>
        </p:nvSpPr>
        <p:spPr bwMode="gray">
          <a:xfrm>
            <a:off x="2393154" y="1929427"/>
            <a:ext cx="2225324" cy="861774"/>
          </a:xfrm>
          <a:prstGeom prst="rect">
            <a:avLst/>
          </a:prstGeom>
        </p:spPr>
        <p:txBody>
          <a:bodyPr wrap="square" rtlCol="0">
            <a:spAutoFit/>
          </a:bodyPr>
          <a:lstStyle/>
          <a:p>
            <a:pPr algn="ctr">
              <a:buClr>
                <a:schemeClr val="tx1"/>
              </a:buClr>
              <a:buSzPct val="100000"/>
            </a:pPr>
            <a:r>
              <a:rPr lang="de-DE" b="1" kern="0" dirty="0">
                <a:latin typeface="Arial"/>
              </a:rPr>
              <a:t>63 % </a:t>
            </a:r>
            <a:r>
              <a:rPr lang="de-DE" sz="1600" kern="0" dirty="0">
                <a:latin typeface="Arial"/>
              </a:rPr>
              <a:t>haben mindestens einen Gentest veranlasst </a:t>
            </a:r>
            <a:endParaRPr lang="de-DE" sz="1400" dirty="0"/>
          </a:p>
        </p:txBody>
      </p:sp>
      <p:sp>
        <p:nvSpPr>
          <p:cNvPr id="82" name="Freeform 131">
            <a:extLst>
              <a:ext uri="{FF2B5EF4-FFF2-40B4-BE49-F238E27FC236}">
                <a16:creationId xmlns:a16="http://schemas.microsoft.com/office/drawing/2014/main" id="{2612F023-3F5C-4751-BB05-1F44CA3EC6C3}"/>
              </a:ext>
            </a:extLst>
          </p:cNvPr>
          <p:cNvSpPr>
            <a:spLocks noEditPoints="1"/>
          </p:cNvSpPr>
          <p:nvPr/>
        </p:nvSpPr>
        <p:spPr bwMode="auto">
          <a:xfrm>
            <a:off x="2231998" y="2030168"/>
            <a:ext cx="232684" cy="623984"/>
          </a:xfrm>
          <a:custGeom>
            <a:avLst/>
            <a:gdLst>
              <a:gd name="T0" fmla="*/ 45 w 56"/>
              <a:gd name="T1" fmla="*/ 121 h 157"/>
              <a:gd name="T2" fmla="*/ 53 w 56"/>
              <a:gd name="T3" fmla="*/ 94 h 157"/>
              <a:gd name="T4" fmla="*/ 31 w 56"/>
              <a:gd name="T5" fmla="*/ 77 h 157"/>
              <a:gd name="T6" fmla="*/ 35 w 56"/>
              <a:gd name="T7" fmla="*/ 75 h 157"/>
              <a:gd name="T8" fmla="*/ 39 w 56"/>
              <a:gd name="T9" fmla="*/ 72 h 157"/>
              <a:gd name="T10" fmla="*/ 45 w 56"/>
              <a:gd name="T11" fmla="*/ 68 h 157"/>
              <a:gd name="T12" fmla="*/ 49 w 56"/>
              <a:gd name="T13" fmla="*/ 64 h 157"/>
              <a:gd name="T14" fmla="*/ 52 w 56"/>
              <a:gd name="T15" fmla="*/ 60 h 157"/>
              <a:gd name="T16" fmla="*/ 55 w 56"/>
              <a:gd name="T17" fmla="*/ 54 h 157"/>
              <a:gd name="T18" fmla="*/ 48 w 56"/>
              <a:gd name="T19" fmla="*/ 36 h 157"/>
              <a:gd name="T20" fmla="*/ 54 w 56"/>
              <a:gd name="T21" fmla="*/ 4 h 157"/>
              <a:gd name="T22" fmla="*/ 10 w 56"/>
              <a:gd name="T23" fmla="*/ 13 h 157"/>
              <a:gd name="T24" fmla="*/ 0 w 56"/>
              <a:gd name="T25" fmla="*/ 47 h 157"/>
              <a:gd name="T26" fmla="*/ 14 w 56"/>
              <a:gd name="T27" fmla="*/ 71 h 157"/>
              <a:gd name="T28" fmla="*/ 4 w 56"/>
              <a:gd name="T29" fmla="*/ 94 h 157"/>
              <a:gd name="T30" fmla="*/ 1 w 56"/>
              <a:gd name="T31" fmla="*/ 107 h 157"/>
              <a:gd name="T32" fmla="*/ 4 w 56"/>
              <a:gd name="T33" fmla="*/ 114 h 157"/>
              <a:gd name="T34" fmla="*/ 8 w 56"/>
              <a:gd name="T35" fmla="*/ 118 h 157"/>
              <a:gd name="T36" fmla="*/ 13 w 56"/>
              <a:gd name="T37" fmla="*/ 122 h 157"/>
              <a:gd name="T38" fmla="*/ 18 w 56"/>
              <a:gd name="T39" fmla="*/ 126 h 157"/>
              <a:gd name="T40" fmla="*/ 22 w 56"/>
              <a:gd name="T41" fmla="*/ 128 h 157"/>
              <a:gd name="T42" fmla="*/ 25 w 56"/>
              <a:gd name="T43" fmla="*/ 130 h 157"/>
              <a:gd name="T44" fmla="*/ 1 w 56"/>
              <a:gd name="T45" fmla="*/ 153 h 157"/>
              <a:gd name="T46" fmla="*/ 55 w 56"/>
              <a:gd name="T47" fmla="*/ 153 h 157"/>
              <a:gd name="T48" fmla="*/ 45 w 56"/>
              <a:gd name="T49" fmla="*/ 117 h 157"/>
              <a:gd name="T50" fmla="*/ 52 w 56"/>
              <a:gd name="T51" fmla="*/ 110 h 157"/>
              <a:gd name="T52" fmla="*/ 3 w 56"/>
              <a:gd name="T53" fmla="*/ 103 h 157"/>
              <a:gd name="T54" fmla="*/ 4 w 56"/>
              <a:gd name="T55" fmla="*/ 98 h 157"/>
              <a:gd name="T56" fmla="*/ 6 w 56"/>
              <a:gd name="T57" fmla="*/ 94 h 157"/>
              <a:gd name="T58" fmla="*/ 10 w 56"/>
              <a:gd name="T59" fmla="*/ 90 h 157"/>
              <a:gd name="T60" fmla="*/ 41 w 56"/>
              <a:gd name="T61" fmla="*/ 86 h 157"/>
              <a:gd name="T62" fmla="*/ 18 w 56"/>
              <a:gd name="T63" fmla="*/ 84 h 157"/>
              <a:gd name="T64" fmla="*/ 23 w 56"/>
              <a:gd name="T65" fmla="*/ 81 h 157"/>
              <a:gd name="T66" fmla="*/ 26 w 56"/>
              <a:gd name="T67" fmla="*/ 79 h 157"/>
              <a:gd name="T68" fmla="*/ 54 w 56"/>
              <a:gd name="T69" fmla="*/ 49 h 157"/>
              <a:gd name="T70" fmla="*/ 53 w 56"/>
              <a:gd name="T71" fmla="*/ 54 h 157"/>
              <a:gd name="T72" fmla="*/ 4 w 56"/>
              <a:gd name="T73" fmla="*/ 56 h 157"/>
              <a:gd name="T74" fmla="*/ 12 w 56"/>
              <a:gd name="T75" fmla="*/ 11 h 157"/>
              <a:gd name="T76" fmla="*/ 28 w 56"/>
              <a:gd name="T77" fmla="*/ 25 h 157"/>
              <a:gd name="T78" fmla="*/ 32 w 56"/>
              <a:gd name="T79" fmla="*/ 27 h 157"/>
              <a:gd name="T80" fmla="*/ 34 w 56"/>
              <a:gd name="T81" fmla="*/ 28 h 157"/>
              <a:gd name="T82" fmla="*/ 37 w 56"/>
              <a:gd name="T83" fmla="*/ 29 h 157"/>
              <a:gd name="T84" fmla="*/ 39 w 56"/>
              <a:gd name="T85" fmla="*/ 31 h 157"/>
              <a:gd name="T86" fmla="*/ 42 w 56"/>
              <a:gd name="T87" fmla="*/ 33 h 157"/>
              <a:gd name="T88" fmla="*/ 44 w 56"/>
              <a:gd name="T89" fmla="*/ 35 h 157"/>
              <a:gd name="T90" fmla="*/ 44 w 56"/>
              <a:gd name="T91" fmla="*/ 36 h 157"/>
              <a:gd name="T92" fmla="*/ 49 w 56"/>
              <a:gd name="T93" fmla="*/ 39 h 157"/>
              <a:gd name="T94" fmla="*/ 51 w 56"/>
              <a:gd name="T95" fmla="*/ 42 h 157"/>
              <a:gd name="T96" fmla="*/ 52 w 56"/>
              <a:gd name="T97" fmla="*/ 44 h 157"/>
              <a:gd name="T98" fmla="*/ 4 w 56"/>
              <a:gd name="T99" fmla="*/ 45 h 157"/>
              <a:gd name="T100" fmla="*/ 50 w 56"/>
              <a:gd name="T101" fmla="*/ 60 h 157"/>
              <a:gd name="T102" fmla="*/ 45 w 56"/>
              <a:gd name="T103" fmla="*/ 65 h 157"/>
              <a:gd name="T104" fmla="*/ 14 w 56"/>
              <a:gd name="T105" fmla="*/ 67 h 157"/>
              <a:gd name="T106" fmla="*/ 36 w 56"/>
              <a:gd name="T107" fmla="*/ 71 h 157"/>
              <a:gd name="T108" fmla="*/ 32 w 56"/>
              <a:gd name="T109" fmla="*/ 73 h 157"/>
              <a:gd name="T110" fmla="*/ 17 w 56"/>
              <a:gd name="T111" fmla="*/ 69 h 157"/>
              <a:gd name="T112" fmla="*/ 45 w 56"/>
              <a:gd name="T113" fmla="*/ 14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 h="157">
                <a:moveTo>
                  <a:pt x="56" y="152"/>
                </a:moveTo>
                <a:cubicBezTo>
                  <a:pt x="56" y="151"/>
                  <a:pt x="55" y="150"/>
                  <a:pt x="54" y="150"/>
                </a:cubicBezTo>
                <a:cubicBezTo>
                  <a:pt x="53" y="147"/>
                  <a:pt x="50" y="144"/>
                  <a:pt x="48" y="141"/>
                </a:cubicBezTo>
                <a:cubicBezTo>
                  <a:pt x="48" y="141"/>
                  <a:pt x="48" y="141"/>
                  <a:pt x="48" y="141"/>
                </a:cubicBezTo>
                <a:cubicBezTo>
                  <a:pt x="48" y="140"/>
                  <a:pt x="47" y="139"/>
                  <a:pt x="45" y="139"/>
                </a:cubicBezTo>
                <a:cubicBezTo>
                  <a:pt x="45" y="139"/>
                  <a:pt x="45" y="139"/>
                  <a:pt x="45" y="139"/>
                </a:cubicBezTo>
                <a:cubicBezTo>
                  <a:pt x="40" y="135"/>
                  <a:pt x="34" y="132"/>
                  <a:pt x="31" y="130"/>
                </a:cubicBezTo>
                <a:cubicBezTo>
                  <a:pt x="34" y="129"/>
                  <a:pt x="40" y="125"/>
                  <a:pt x="45" y="121"/>
                </a:cubicBezTo>
                <a:cubicBezTo>
                  <a:pt x="45" y="121"/>
                  <a:pt x="45" y="121"/>
                  <a:pt x="45" y="121"/>
                </a:cubicBezTo>
                <a:cubicBezTo>
                  <a:pt x="47" y="121"/>
                  <a:pt x="48" y="120"/>
                  <a:pt x="48" y="119"/>
                </a:cubicBezTo>
                <a:cubicBezTo>
                  <a:pt x="48" y="119"/>
                  <a:pt x="48" y="119"/>
                  <a:pt x="48" y="119"/>
                </a:cubicBezTo>
                <a:cubicBezTo>
                  <a:pt x="50" y="116"/>
                  <a:pt x="53" y="113"/>
                  <a:pt x="54" y="110"/>
                </a:cubicBezTo>
                <a:cubicBezTo>
                  <a:pt x="55" y="110"/>
                  <a:pt x="56" y="109"/>
                  <a:pt x="56" y="108"/>
                </a:cubicBezTo>
                <a:cubicBezTo>
                  <a:pt x="56" y="108"/>
                  <a:pt x="56" y="107"/>
                  <a:pt x="55" y="107"/>
                </a:cubicBezTo>
                <a:cubicBezTo>
                  <a:pt x="56" y="106"/>
                  <a:pt x="56" y="105"/>
                  <a:pt x="56" y="103"/>
                </a:cubicBezTo>
                <a:cubicBezTo>
                  <a:pt x="56" y="101"/>
                  <a:pt x="55" y="99"/>
                  <a:pt x="54" y="97"/>
                </a:cubicBezTo>
                <a:cubicBezTo>
                  <a:pt x="55" y="97"/>
                  <a:pt x="55" y="96"/>
                  <a:pt x="55" y="96"/>
                </a:cubicBezTo>
                <a:cubicBezTo>
                  <a:pt x="55" y="95"/>
                  <a:pt x="54" y="94"/>
                  <a:pt x="53" y="94"/>
                </a:cubicBezTo>
                <a:cubicBezTo>
                  <a:pt x="51" y="91"/>
                  <a:pt x="48" y="88"/>
                  <a:pt x="45" y="86"/>
                </a:cubicBezTo>
                <a:cubicBezTo>
                  <a:pt x="45" y="86"/>
                  <a:pt x="45" y="86"/>
                  <a:pt x="45" y="85"/>
                </a:cubicBezTo>
                <a:cubicBezTo>
                  <a:pt x="45" y="84"/>
                  <a:pt x="44" y="83"/>
                  <a:pt x="43" y="83"/>
                </a:cubicBezTo>
                <a:cubicBezTo>
                  <a:pt x="42" y="83"/>
                  <a:pt x="42" y="83"/>
                  <a:pt x="42" y="84"/>
                </a:cubicBezTo>
                <a:cubicBezTo>
                  <a:pt x="37" y="80"/>
                  <a:pt x="33" y="78"/>
                  <a:pt x="31" y="77"/>
                </a:cubicBezTo>
                <a:cubicBezTo>
                  <a:pt x="31" y="77"/>
                  <a:pt x="31" y="77"/>
                  <a:pt x="31" y="77"/>
                </a:cubicBezTo>
                <a:cubicBezTo>
                  <a:pt x="31" y="77"/>
                  <a:pt x="31" y="77"/>
                  <a:pt x="31" y="77"/>
                </a:cubicBezTo>
                <a:cubicBezTo>
                  <a:pt x="31" y="77"/>
                  <a:pt x="31" y="77"/>
                  <a:pt x="31" y="77"/>
                </a:cubicBezTo>
                <a:cubicBezTo>
                  <a:pt x="31" y="77"/>
                  <a:pt x="31" y="77"/>
                  <a:pt x="31" y="77"/>
                </a:cubicBezTo>
                <a:cubicBezTo>
                  <a:pt x="31" y="76"/>
                  <a:pt x="32" y="76"/>
                  <a:pt x="32" y="76"/>
                </a:cubicBezTo>
                <a:cubicBezTo>
                  <a:pt x="32" y="76"/>
                  <a:pt x="32" y="76"/>
                  <a:pt x="32" y="76"/>
                </a:cubicBezTo>
                <a:cubicBezTo>
                  <a:pt x="32" y="76"/>
                  <a:pt x="32" y="76"/>
                  <a:pt x="32" y="76"/>
                </a:cubicBezTo>
                <a:cubicBezTo>
                  <a:pt x="33" y="76"/>
                  <a:pt x="33" y="76"/>
                  <a:pt x="33" y="76"/>
                </a:cubicBezTo>
                <a:cubicBezTo>
                  <a:pt x="33" y="76"/>
                  <a:pt x="33" y="76"/>
                  <a:pt x="33" y="76"/>
                </a:cubicBezTo>
                <a:cubicBezTo>
                  <a:pt x="33" y="75"/>
                  <a:pt x="34" y="75"/>
                  <a:pt x="34" y="75"/>
                </a:cubicBezTo>
                <a:cubicBezTo>
                  <a:pt x="34" y="75"/>
                  <a:pt x="34" y="75"/>
                  <a:pt x="34" y="75"/>
                </a:cubicBezTo>
                <a:cubicBezTo>
                  <a:pt x="34" y="75"/>
                  <a:pt x="34" y="75"/>
                  <a:pt x="35" y="75"/>
                </a:cubicBezTo>
                <a:cubicBezTo>
                  <a:pt x="35" y="75"/>
                  <a:pt x="35" y="75"/>
                  <a:pt x="35" y="75"/>
                </a:cubicBezTo>
                <a:cubicBezTo>
                  <a:pt x="35" y="74"/>
                  <a:pt x="35" y="74"/>
                  <a:pt x="35" y="74"/>
                </a:cubicBezTo>
                <a:cubicBezTo>
                  <a:pt x="36" y="74"/>
                  <a:pt x="36" y="74"/>
                  <a:pt x="36" y="74"/>
                </a:cubicBezTo>
                <a:cubicBezTo>
                  <a:pt x="36" y="74"/>
                  <a:pt x="36" y="74"/>
                  <a:pt x="36" y="74"/>
                </a:cubicBezTo>
                <a:cubicBezTo>
                  <a:pt x="37" y="74"/>
                  <a:pt x="37" y="73"/>
                  <a:pt x="37" y="73"/>
                </a:cubicBezTo>
                <a:cubicBezTo>
                  <a:pt x="37" y="73"/>
                  <a:pt x="37" y="73"/>
                  <a:pt x="37" y="73"/>
                </a:cubicBezTo>
                <a:cubicBezTo>
                  <a:pt x="38" y="73"/>
                  <a:pt x="38" y="73"/>
                  <a:pt x="38" y="73"/>
                </a:cubicBezTo>
                <a:cubicBezTo>
                  <a:pt x="38" y="73"/>
                  <a:pt x="38" y="73"/>
                  <a:pt x="38" y="72"/>
                </a:cubicBezTo>
                <a:cubicBezTo>
                  <a:pt x="39" y="72"/>
                  <a:pt x="39" y="72"/>
                  <a:pt x="39" y="72"/>
                </a:cubicBezTo>
                <a:cubicBezTo>
                  <a:pt x="39" y="72"/>
                  <a:pt x="39" y="72"/>
                  <a:pt x="39" y="72"/>
                </a:cubicBezTo>
                <a:cubicBezTo>
                  <a:pt x="40" y="72"/>
                  <a:pt x="40" y="71"/>
                  <a:pt x="40" y="71"/>
                </a:cubicBezTo>
                <a:cubicBezTo>
                  <a:pt x="40" y="71"/>
                  <a:pt x="40" y="71"/>
                  <a:pt x="40" y="71"/>
                </a:cubicBezTo>
                <a:cubicBezTo>
                  <a:pt x="41" y="71"/>
                  <a:pt x="41" y="71"/>
                  <a:pt x="41" y="71"/>
                </a:cubicBezTo>
                <a:cubicBezTo>
                  <a:pt x="41" y="71"/>
                  <a:pt x="41" y="71"/>
                  <a:pt x="41" y="71"/>
                </a:cubicBezTo>
                <a:cubicBezTo>
                  <a:pt x="42" y="71"/>
                  <a:pt x="43" y="70"/>
                  <a:pt x="43" y="69"/>
                </a:cubicBezTo>
                <a:cubicBezTo>
                  <a:pt x="43" y="69"/>
                  <a:pt x="43" y="69"/>
                  <a:pt x="43" y="69"/>
                </a:cubicBezTo>
                <a:cubicBezTo>
                  <a:pt x="43" y="69"/>
                  <a:pt x="44" y="69"/>
                  <a:pt x="44" y="69"/>
                </a:cubicBezTo>
                <a:cubicBezTo>
                  <a:pt x="44" y="69"/>
                  <a:pt x="44" y="68"/>
                  <a:pt x="44" y="68"/>
                </a:cubicBezTo>
                <a:cubicBezTo>
                  <a:pt x="45" y="68"/>
                  <a:pt x="45" y="68"/>
                  <a:pt x="45" y="68"/>
                </a:cubicBezTo>
                <a:cubicBezTo>
                  <a:pt x="45" y="68"/>
                  <a:pt x="45" y="68"/>
                  <a:pt x="45" y="67"/>
                </a:cubicBezTo>
                <a:cubicBezTo>
                  <a:pt x="46" y="67"/>
                  <a:pt x="46" y="67"/>
                  <a:pt x="46" y="67"/>
                </a:cubicBezTo>
                <a:cubicBezTo>
                  <a:pt x="46" y="67"/>
                  <a:pt x="46" y="67"/>
                  <a:pt x="47" y="66"/>
                </a:cubicBezTo>
                <a:cubicBezTo>
                  <a:pt x="47" y="66"/>
                  <a:pt x="47" y="66"/>
                  <a:pt x="47" y="66"/>
                </a:cubicBezTo>
                <a:cubicBezTo>
                  <a:pt x="47" y="66"/>
                  <a:pt x="47" y="66"/>
                  <a:pt x="48" y="66"/>
                </a:cubicBezTo>
                <a:cubicBezTo>
                  <a:pt x="48" y="65"/>
                  <a:pt x="48" y="65"/>
                  <a:pt x="48" y="65"/>
                </a:cubicBezTo>
                <a:cubicBezTo>
                  <a:pt x="48" y="65"/>
                  <a:pt x="48" y="65"/>
                  <a:pt x="49" y="65"/>
                </a:cubicBezTo>
                <a:cubicBezTo>
                  <a:pt x="49" y="65"/>
                  <a:pt x="49" y="64"/>
                  <a:pt x="49" y="64"/>
                </a:cubicBezTo>
                <a:cubicBezTo>
                  <a:pt x="49" y="64"/>
                  <a:pt x="49" y="64"/>
                  <a:pt x="49" y="64"/>
                </a:cubicBezTo>
                <a:cubicBezTo>
                  <a:pt x="50" y="64"/>
                  <a:pt x="50" y="64"/>
                  <a:pt x="50" y="63"/>
                </a:cubicBezTo>
                <a:cubicBezTo>
                  <a:pt x="50" y="63"/>
                  <a:pt x="50" y="63"/>
                  <a:pt x="50" y="63"/>
                </a:cubicBezTo>
                <a:cubicBezTo>
                  <a:pt x="50" y="63"/>
                  <a:pt x="50" y="63"/>
                  <a:pt x="51" y="62"/>
                </a:cubicBezTo>
                <a:cubicBezTo>
                  <a:pt x="51" y="62"/>
                  <a:pt x="51" y="62"/>
                  <a:pt x="51" y="62"/>
                </a:cubicBezTo>
                <a:cubicBezTo>
                  <a:pt x="51" y="62"/>
                  <a:pt x="51" y="62"/>
                  <a:pt x="51" y="61"/>
                </a:cubicBezTo>
                <a:cubicBezTo>
                  <a:pt x="52" y="61"/>
                  <a:pt x="52" y="61"/>
                  <a:pt x="52" y="61"/>
                </a:cubicBezTo>
                <a:cubicBezTo>
                  <a:pt x="52" y="61"/>
                  <a:pt x="52" y="60"/>
                  <a:pt x="52" y="60"/>
                </a:cubicBezTo>
                <a:cubicBezTo>
                  <a:pt x="52" y="60"/>
                  <a:pt x="52" y="60"/>
                  <a:pt x="52" y="60"/>
                </a:cubicBezTo>
                <a:cubicBezTo>
                  <a:pt x="52" y="60"/>
                  <a:pt x="52" y="60"/>
                  <a:pt x="52" y="60"/>
                </a:cubicBezTo>
                <a:cubicBezTo>
                  <a:pt x="53" y="60"/>
                  <a:pt x="54" y="59"/>
                  <a:pt x="54" y="58"/>
                </a:cubicBezTo>
                <a:cubicBezTo>
                  <a:pt x="54" y="58"/>
                  <a:pt x="54" y="58"/>
                  <a:pt x="54" y="57"/>
                </a:cubicBezTo>
                <a:cubicBezTo>
                  <a:pt x="54" y="57"/>
                  <a:pt x="54" y="57"/>
                  <a:pt x="54" y="57"/>
                </a:cubicBezTo>
                <a:cubicBezTo>
                  <a:pt x="54" y="57"/>
                  <a:pt x="54" y="57"/>
                  <a:pt x="55" y="56"/>
                </a:cubicBezTo>
                <a:cubicBezTo>
                  <a:pt x="55" y="56"/>
                  <a:pt x="55" y="56"/>
                  <a:pt x="55" y="56"/>
                </a:cubicBezTo>
                <a:cubicBezTo>
                  <a:pt x="55" y="56"/>
                  <a:pt x="55" y="56"/>
                  <a:pt x="55" y="55"/>
                </a:cubicBezTo>
                <a:cubicBezTo>
                  <a:pt x="55" y="55"/>
                  <a:pt x="55" y="55"/>
                  <a:pt x="55" y="55"/>
                </a:cubicBezTo>
                <a:cubicBezTo>
                  <a:pt x="55" y="55"/>
                  <a:pt x="55" y="54"/>
                  <a:pt x="55" y="54"/>
                </a:cubicBezTo>
                <a:cubicBezTo>
                  <a:pt x="55" y="54"/>
                  <a:pt x="55" y="54"/>
                  <a:pt x="55" y="54"/>
                </a:cubicBezTo>
                <a:cubicBezTo>
                  <a:pt x="56" y="53"/>
                  <a:pt x="56" y="53"/>
                  <a:pt x="56" y="53"/>
                </a:cubicBezTo>
                <a:cubicBezTo>
                  <a:pt x="56" y="53"/>
                  <a:pt x="56" y="53"/>
                  <a:pt x="56" y="53"/>
                </a:cubicBezTo>
                <a:cubicBezTo>
                  <a:pt x="56" y="52"/>
                  <a:pt x="56" y="52"/>
                  <a:pt x="56" y="52"/>
                </a:cubicBezTo>
                <a:cubicBezTo>
                  <a:pt x="56" y="52"/>
                  <a:pt x="56" y="52"/>
                  <a:pt x="56" y="51"/>
                </a:cubicBezTo>
                <a:cubicBezTo>
                  <a:pt x="56" y="51"/>
                  <a:pt x="56" y="51"/>
                  <a:pt x="56" y="50"/>
                </a:cubicBezTo>
                <a:cubicBezTo>
                  <a:pt x="56" y="50"/>
                  <a:pt x="56" y="49"/>
                  <a:pt x="56" y="49"/>
                </a:cubicBezTo>
                <a:cubicBezTo>
                  <a:pt x="56" y="48"/>
                  <a:pt x="56" y="48"/>
                  <a:pt x="56" y="47"/>
                </a:cubicBezTo>
                <a:cubicBezTo>
                  <a:pt x="56" y="46"/>
                  <a:pt x="56" y="45"/>
                  <a:pt x="55" y="45"/>
                </a:cubicBezTo>
                <a:cubicBezTo>
                  <a:pt x="54" y="42"/>
                  <a:pt x="51" y="38"/>
                  <a:pt x="48" y="36"/>
                </a:cubicBezTo>
                <a:cubicBezTo>
                  <a:pt x="48" y="36"/>
                  <a:pt x="48" y="36"/>
                  <a:pt x="48" y="35"/>
                </a:cubicBezTo>
                <a:cubicBezTo>
                  <a:pt x="48" y="34"/>
                  <a:pt x="48" y="33"/>
                  <a:pt x="46" y="33"/>
                </a:cubicBezTo>
                <a:cubicBezTo>
                  <a:pt x="46" y="33"/>
                  <a:pt x="46" y="33"/>
                  <a:pt x="46" y="33"/>
                </a:cubicBezTo>
                <a:cubicBezTo>
                  <a:pt x="40" y="29"/>
                  <a:pt x="34" y="25"/>
                  <a:pt x="31" y="24"/>
                </a:cubicBezTo>
                <a:cubicBezTo>
                  <a:pt x="34" y="22"/>
                  <a:pt x="39" y="19"/>
                  <a:pt x="44" y="15"/>
                </a:cubicBezTo>
                <a:cubicBezTo>
                  <a:pt x="44" y="15"/>
                  <a:pt x="45" y="15"/>
                  <a:pt x="45" y="15"/>
                </a:cubicBezTo>
                <a:cubicBezTo>
                  <a:pt x="46" y="15"/>
                  <a:pt x="47" y="14"/>
                  <a:pt x="47" y="13"/>
                </a:cubicBezTo>
                <a:cubicBezTo>
                  <a:pt x="47" y="13"/>
                  <a:pt x="47" y="13"/>
                  <a:pt x="47" y="13"/>
                </a:cubicBezTo>
                <a:cubicBezTo>
                  <a:pt x="50" y="10"/>
                  <a:pt x="52" y="7"/>
                  <a:pt x="54" y="4"/>
                </a:cubicBezTo>
                <a:cubicBezTo>
                  <a:pt x="55" y="4"/>
                  <a:pt x="56" y="3"/>
                  <a:pt x="56" y="2"/>
                </a:cubicBezTo>
                <a:cubicBezTo>
                  <a:pt x="56" y="1"/>
                  <a:pt x="55" y="0"/>
                  <a:pt x="54" y="0"/>
                </a:cubicBezTo>
                <a:cubicBezTo>
                  <a:pt x="53" y="0"/>
                  <a:pt x="52" y="1"/>
                  <a:pt x="52" y="2"/>
                </a:cubicBezTo>
                <a:cubicBezTo>
                  <a:pt x="5" y="2"/>
                  <a:pt x="5" y="2"/>
                  <a:pt x="5" y="2"/>
                </a:cubicBezTo>
                <a:cubicBezTo>
                  <a:pt x="5" y="1"/>
                  <a:pt x="4" y="0"/>
                  <a:pt x="3" y="0"/>
                </a:cubicBezTo>
                <a:cubicBezTo>
                  <a:pt x="2" y="0"/>
                  <a:pt x="1" y="1"/>
                  <a:pt x="1" y="2"/>
                </a:cubicBezTo>
                <a:cubicBezTo>
                  <a:pt x="1" y="3"/>
                  <a:pt x="1" y="4"/>
                  <a:pt x="2" y="4"/>
                </a:cubicBezTo>
                <a:cubicBezTo>
                  <a:pt x="4" y="7"/>
                  <a:pt x="7" y="10"/>
                  <a:pt x="10" y="13"/>
                </a:cubicBezTo>
                <a:cubicBezTo>
                  <a:pt x="10" y="13"/>
                  <a:pt x="10" y="13"/>
                  <a:pt x="10" y="13"/>
                </a:cubicBezTo>
                <a:cubicBezTo>
                  <a:pt x="10" y="14"/>
                  <a:pt x="11" y="15"/>
                  <a:pt x="12" y="15"/>
                </a:cubicBezTo>
                <a:cubicBezTo>
                  <a:pt x="12" y="15"/>
                  <a:pt x="12" y="15"/>
                  <a:pt x="12" y="15"/>
                </a:cubicBezTo>
                <a:cubicBezTo>
                  <a:pt x="17" y="19"/>
                  <a:pt x="23" y="22"/>
                  <a:pt x="26" y="24"/>
                </a:cubicBezTo>
                <a:cubicBezTo>
                  <a:pt x="22" y="25"/>
                  <a:pt x="16" y="29"/>
                  <a:pt x="10" y="33"/>
                </a:cubicBezTo>
                <a:cubicBezTo>
                  <a:pt x="10" y="33"/>
                  <a:pt x="10" y="33"/>
                  <a:pt x="10" y="33"/>
                </a:cubicBezTo>
                <a:cubicBezTo>
                  <a:pt x="9" y="33"/>
                  <a:pt x="8" y="34"/>
                  <a:pt x="8" y="35"/>
                </a:cubicBezTo>
                <a:cubicBezTo>
                  <a:pt x="8" y="36"/>
                  <a:pt x="8" y="36"/>
                  <a:pt x="8" y="36"/>
                </a:cubicBezTo>
                <a:cubicBezTo>
                  <a:pt x="5" y="38"/>
                  <a:pt x="3" y="41"/>
                  <a:pt x="2" y="44"/>
                </a:cubicBezTo>
                <a:cubicBezTo>
                  <a:pt x="1" y="45"/>
                  <a:pt x="0" y="46"/>
                  <a:pt x="0" y="47"/>
                </a:cubicBezTo>
                <a:cubicBezTo>
                  <a:pt x="0" y="47"/>
                  <a:pt x="0" y="48"/>
                  <a:pt x="1" y="48"/>
                </a:cubicBezTo>
                <a:cubicBezTo>
                  <a:pt x="0" y="49"/>
                  <a:pt x="0" y="50"/>
                  <a:pt x="0" y="50"/>
                </a:cubicBezTo>
                <a:cubicBezTo>
                  <a:pt x="0" y="53"/>
                  <a:pt x="1" y="55"/>
                  <a:pt x="2" y="57"/>
                </a:cubicBezTo>
                <a:cubicBezTo>
                  <a:pt x="2" y="58"/>
                  <a:pt x="2" y="58"/>
                  <a:pt x="2" y="58"/>
                </a:cubicBezTo>
                <a:cubicBezTo>
                  <a:pt x="2" y="59"/>
                  <a:pt x="3" y="60"/>
                  <a:pt x="4" y="60"/>
                </a:cubicBezTo>
                <a:cubicBezTo>
                  <a:pt x="4" y="60"/>
                  <a:pt x="4" y="60"/>
                  <a:pt x="4" y="60"/>
                </a:cubicBezTo>
                <a:cubicBezTo>
                  <a:pt x="6" y="63"/>
                  <a:pt x="9" y="66"/>
                  <a:pt x="12" y="69"/>
                </a:cubicBezTo>
                <a:cubicBezTo>
                  <a:pt x="12" y="69"/>
                  <a:pt x="12" y="69"/>
                  <a:pt x="12" y="69"/>
                </a:cubicBezTo>
                <a:cubicBezTo>
                  <a:pt x="12" y="70"/>
                  <a:pt x="13" y="71"/>
                  <a:pt x="14" y="71"/>
                </a:cubicBezTo>
                <a:cubicBezTo>
                  <a:pt x="15" y="71"/>
                  <a:pt x="15" y="71"/>
                  <a:pt x="15" y="71"/>
                </a:cubicBezTo>
                <a:cubicBezTo>
                  <a:pt x="19" y="74"/>
                  <a:pt x="23" y="76"/>
                  <a:pt x="26" y="77"/>
                </a:cubicBezTo>
                <a:cubicBezTo>
                  <a:pt x="26" y="77"/>
                  <a:pt x="26" y="77"/>
                  <a:pt x="26" y="77"/>
                </a:cubicBezTo>
                <a:cubicBezTo>
                  <a:pt x="26" y="77"/>
                  <a:pt x="26" y="77"/>
                  <a:pt x="26" y="77"/>
                </a:cubicBezTo>
                <a:cubicBezTo>
                  <a:pt x="23" y="78"/>
                  <a:pt x="19" y="80"/>
                  <a:pt x="15" y="83"/>
                </a:cubicBezTo>
                <a:cubicBezTo>
                  <a:pt x="14" y="83"/>
                  <a:pt x="14" y="83"/>
                  <a:pt x="14" y="83"/>
                </a:cubicBezTo>
                <a:cubicBezTo>
                  <a:pt x="13" y="83"/>
                  <a:pt x="12" y="84"/>
                  <a:pt x="12" y="85"/>
                </a:cubicBezTo>
                <a:cubicBezTo>
                  <a:pt x="12" y="86"/>
                  <a:pt x="12" y="86"/>
                  <a:pt x="12" y="86"/>
                </a:cubicBezTo>
                <a:cubicBezTo>
                  <a:pt x="9" y="88"/>
                  <a:pt x="6" y="91"/>
                  <a:pt x="4" y="94"/>
                </a:cubicBezTo>
                <a:cubicBezTo>
                  <a:pt x="4" y="94"/>
                  <a:pt x="4" y="94"/>
                  <a:pt x="4" y="94"/>
                </a:cubicBezTo>
                <a:cubicBezTo>
                  <a:pt x="2" y="94"/>
                  <a:pt x="1" y="95"/>
                  <a:pt x="1" y="96"/>
                </a:cubicBezTo>
                <a:cubicBezTo>
                  <a:pt x="1" y="97"/>
                  <a:pt x="2" y="97"/>
                  <a:pt x="2" y="97"/>
                </a:cubicBezTo>
                <a:cubicBezTo>
                  <a:pt x="1" y="99"/>
                  <a:pt x="0" y="101"/>
                  <a:pt x="0" y="103"/>
                </a:cubicBezTo>
                <a:cubicBezTo>
                  <a:pt x="0" y="104"/>
                  <a:pt x="0" y="104"/>
                  <a:pt x="0" y="105"/>
                </a:cubicBezTo>
                <a:cubicBezTo>
                  <a:pt x="0" y="105"/>
                  <a:pt x="0" y="105"/>
                  <a:pt x="0" y="105"/>
                </a:cubicBezTo>
                <a:cubicBezTo>
                  <a:pt x="1" y="105"/>
                  <a:pt x="1" y="106"/>
                  <a:pt x="1" y="106"/>
                </a:cubicBezTo>
                <a:cubicBezTo>
                  <a:pt x="1" y="106"/>
                  <a:pt x="1" y="106"/>
                  <a:pt x="1" y="106"/>
                </a:cubicBezTo>
                <a:cubicBezTo>
                  <a:pt x="1" y="106"/>
                  <a:pt x="1" y="107"/>
                  <a:pt x="1" y="107"/>
                </a:cubicBezTo>
                <a:cubicBezTo>
                  <a:pt x="0" y="107"/>
                  <a:pt x="0" y="108"/>
                  <a:pt x="0" y="108"/>
                </a:cubicBezTo>
                <a:cubicBezTo>
                  <a:pt x="0" y="109"/>
                  <a:pt x="1" y="110"/>
                  <a:pt x="2" y="110"/>
                </a:cubicBezTo>
                <a:cubicBezTo>
                  <a:pt x="2" y="110"/>
                  <a:pt x="2" y="110"/>
                  <a:pt x="2" y="110"/>
                </a:cubicBezTo>
                <a:cubicBezTo>
                  <a:pt x="2" y="111"/>
                  <a:pt x="2" y="111"/>
                  <a:pt x="2" y="111"/>
                </a:cubicBezTo>
                <a:cubicBezTo>
                  <a:pt x="2" y="111"/>
                  <a:pt x="3" y="111"/>
                  <a:pt x="3" y="112"/>
                </a:cubicBezTo>
                <a:cubicBezTo>
                  <a:pt x="3" y="112"/>
                  <a:pt x="3" y="112"/>
                  <a:pt x="3" y="112"/>
                </a:cubicBezTo>
                <a:cubicBezTo>
                  <a:pt x="3" y="112"/>
                  <a:pt x="3" y="112"/>
                  <a:pt x="3" y="113"/>
                </a:cubicBezTo>
                <a:cubicBezTo>
                  <a:pt x="3" y="113"/>
                  <a:pt x="4" y="113"/>
                  <a:pt x="4" y="113"/>
                </a:cubicBezTo>
                <a:cubicBezTo>
                  <a:pt x="4" y="113"/>
                  <a:pt x="4" y="113"/>
                  <a:pt x="4" y="114"/>
                </a:cubicBezTo>
                <a:cubicBezTo>
                  <a:pt x="4" y="114"/>
                  <a:pt x="4" y="114"/>
                  <a:pt x="4" y="114"/>
                </a:cubicBezTo>
                <a:cubicBezTo>
                  <a:pt x="5" y="114"/>
                  <a:pt x="5" y="114"/>
                  <a:pt x="5" y="115"/>
                </a:cubicBezTo>
                <a:cubicBezTo>
                  <a:pt x="5" y="115"/>
                  <a:pt x="5" y="115"/>
                  <a:pt x="5" y="115"/>
                </a:cubicBezTo>
                <a:cubicBezTo>
                  <a:pt x="5" y="115"/>
                  <a:pt x="6" y="115"/>
                  <a:pt x="6" y="116"/>
                </a:cubicBezTo>
                <a:cubicBezTo>
                  <a:pt x="6" y="116"/>
                  <a:pt x="6" y="116"/>
                  <a:pt x="6" y="116"/>
                </a:cubicBezTo>
                <a:cubicBezTo>
                  <a:pt x="6" y="116"/>
                  <a:pt x="6" y="116"/>
                  <a:pt x="7" y="117"/>
                </a:cubicBezTo>
                <a:cubicBezTo>
                  <a:pt x="7" y="117"/>
                  <a:pt x="7" y="117"/>
                  <a:pt x="7" y="117"/>
                </a:cubicBezTo>
                <a:cubicBezTo>
                  <a:pt x="7" y="117"/>
                  <a:pt x="7" y="117"/>
                  <a:pt x="8" y="118"/>
                </a:cubicBezTo>
                <a:cubicBezTo>
                  <a:pt x="8" y="118"/>
                  <a:pt x="8" y="118"/>
                  <a:pt x="8" y="118"/>
                </a:cubicBezTo>
                <a:cubicBezTo>
                  <a:pt x="8" y="118"/>
                  <a:pt x="8" y="118"/>
                  <a:pt x="8" y="119"/>
                </a:cubicBezTo>
                <a:cubicBezTo>
                  <a:pt x="9" y="119"/>
                  <a:pt x="9" y="119"/>
                  <a:pt x="9" y="119"/>
                </a:cubicBezTo>
                <a:cubicBezTo>
                  <a:pt x="9" y="119"/>
                  <a:pt x="9" y="119"/>
                  <a:pt x="9" y="119"/>
                </a:cubicBezTo>
                <a:cubicBezTo>
                  <a:pt x="9" y="120"/>
                  <a:pt x="10" y="121"/>
                  <a:pt x="11" y="121"/>
                </a:cubicBezTo>
                <a:cubicBezTo>
                  <a:pt x="11" y="121"/>
                  <a:pt x="11" y="121"/>
                  <a:pt x="11" y="121"/>
                </a:cubicBezTo>
                <a:cubicBezTo>
                  <a:pt x="11" y="121"/>
                  <a:pt x="11" y="121"/>
                  <a:pt x="11" y="121"/>
                </a:cubicBezTo>
                <a:cubicBezTo>
                  <a:pt x="12" y="121"/>
                  <a:pt x="12" y="121"/>
                  <a:pt x="12" y="122"/>
                </a:cubicBezTo>
                <a:cubicBezTo>
                  <a:pt x="12" y="122"/>
                  <a:pt x="12" y="122"/>
                  <a:pt x="13" y="122"/>
                </a:cubicBezTo>
                <a:cubicBezTo>
                  <a:pt x="13" y="122"/>
                  <a:pt x="13" y="122"/>
                  <a:pt x="13" y="122"/>
                </a:cubicBezTo>
                <a:cubicBezTo>
                  <a:pt x="13" y="123"/>
                  <a:pt x="13" y="123"/>
                  <a:pt x="14" y="123"/>
                </a:cubicBezTo>
                <a:cubicBezTo>
                  <a:pt x="14" y="123"/>
                  <a:pt x="14" y="123"/>
                  <a:pt x="14" y="123"/>
                </a:cubicBezTo>
                <a:cubicBezTo>
                  <a:pt x="14" y="123"/>
                  <a:pt x="14" y="123"/>
                  <a:pt x="15" y="124"/>
                </a:cubicBezTo>
                <a:cubicBezTo>
                  <a:pt x="15" y="124"/>
                  <a:pt x="15" y="124"/>
                  <a:pt x="15" y="124"/>
                </a:cubicBezTo>
                <a:cubicBezTo>
                  <a:pt x="15" y="124"/>
                  <a:pt x="15" y="124"/>
                  <a:pt x="16" y="124"/>
                </a:cubicBezTo>
                <a:cubicBezTo>
                  <a:pt x="16" y="124"/>
                  <a:pt x="16" y="125"/>
                  <a:pt x="16" y="125"/>
                </a:cubicBezTo>
                <a:cubicBezTo>
                  <a:pt x="16" y="125"/>
                  <a:pt x="17" y="125"/>
                  <a:pt x="17" y="125"/>
                </a:cubicBezTo>
                <a:cubicBezTo>
                  <a:pt x="17" y="125"/>
                  <a:pt x="17" y="125"/>
                  <a:pt x="17" y="125"/>
                </a:cubicBezTo>
                <a:cubicBezTo>
                  <a:pt x="17" y="125"/>
                  <a:pt x="18" y="126"/>
                  <a:pt x="18" y="126"/>
                </a:cubicBezTo>
                <a:cubicBezTo>
                  <a:pt x="18" y="126"/>
                  <a:pt x="18" y="126"/>
                  <a:pt x="18" y="126"/>
                </a:cubicBezTo>
                <a:cubicBezTo>
                  <a:pt x="18" y="126"/>
                  <a:pt x="19" y="126"/>
                  <a:pt x="19" y="126"/>
                </a:cubicBezTo>
                <a:cubicBezTo>
                  <a:pt x="19" y="126"/>
                  <a:pt x="19" y="127"/>
                  <a:pt x="19" y="127"/>
                </a:cubicBezTo>
                <a:cubicBezTo>
                  <a:pt x="19" y="127"/>
                  <a:pt x="20" y="127"/>
                  <a:pt x="20" y="127"/>
                </a:cubicBezTo>
                <a:cubicBezTo>
                  <a:pt x="20" y="127"/>
                  <a:pt x="20" y="127"/>
                  <a:pt x="20" y="127"/>
                </a:cubicBezTo>
                <a:cubicBezTo>
                  <a:pt x="20" y="127"/>
                  <a:pt x="20" y="127"/>
                  <a:pt x="21" y="127"/>
                </a:cubicBezTo>
                <a:cubicBezTo>
                  <a:pt x="21" y="128"/>
                  <a:pt x="21" y="128"/>
                  <a:pt x="21" y="128"/>
                </a:cubicBezTo>
                <a:cubicBezTo>
                  <a:pt x="21" y="128"/>
                  <a:pt x="21" y="128"/>
                  <a:pt x="22" y="128"/>
                </a:cubicBezTo>
                <a:cubicBezTo>
                  <a:pt x="22" y="128"/>
                  <a:pt x="22" y="128"/>
                  <a:pt x="22" y="128"/>
                </a:cubicBezTo>
                <a:cubicBezTo>
                  <a:pt x="22" y="128"/>
                  <a:pt x="22" y="128"/>
                  <a:pt x="22" y="128"/>
                </a:cubicBezTo>
                <a:cubicBezTo>
                  <a:pt x="23" y="129"/>
                  <a:pt x="23" y="129"/>
                  <a:pt x="23" y="129"/>
                </a:cubicBezTo>
                <a:cubicBezTo>
                  <a:pt x="23" y="129"/>
                  <a:pt x="23" y="129"/>
                  <a:pt x="23" y="129"/>
                </a:cubicBezTo>
                <a:cubicBezTo>
                  <a:pt x="23" y="129"/>
                  <a:pt x="24" y="129"/>
                  <a:pt x="24" y="129"/>
                </a:cubicBezTo>
                <a:cubicBezTo>
                  <a:pt x="24" y="129"/>
                  <a:pt x="24" y="129"/>
                  <a:pt x="24" y="129"/>
                </a:cubicBezTo>
                <a:cubicBezTo>
                  <a:pt x="24" y="129"/>
                  <a:pt x="24" y="130"/>
                  <a:pt x="25" y="130"/>
                </a:cubicBezTo>
                <a:cubicBezTo>
                  <a:pt x="25" y="130"/>
                  <a:pt x="25" y="130"/>
                  <a:pt x="25" y="130"/>
                </a:cubicBezTo>
                <a:cubicBezTo>
                  <a:pt x="25" y="130"/>
                  <a:pt x="25" y="130"/>
                  <a:pt x="25" y="130"/>
                </a:cubicBezTo>
                <a:cubicBezTo>
                  <a:pt x="25" y="130"/>
                  <a:pt x="25" y="130"/>
                  <a:pt x="25" y="130"/>
                </a:cubicBezTo>
                <a:cubicBezTo>
                  <a:pt x="25" y="130"/>
                  <a:pt x="25" y="130"/>
                  <a:pt x="25" y="130"/>
                </a:cubicBezTo>
                <a:cubicBezTo>
                  <a:pt x="25" y="130"/>
                  <a:pt x="25" y="130"/>
                  <a:pt x="26" y="130"/>
                </a:cubicBezTo>
                <a:cubicBezTo>
                  <a:pt x="23" y="132"/>
                  <a:pt x="17" y="135"/>
                  <a:pt x="12" y="139"/>
                </a:cubicBezTo>
                <a:cubicBezTo>
                  <a:pt x="11" y="139"/>
                  <a:pt x="11" y="139"/>
                  <a:pt x="11" y="139"/>
                </a:cubicBezTo>
                <a:cubicBezTo>
                  <a:pt x="10" y="139"/>
                  <a:pt x="9" y="140"/>
                  <a:pt x="9" y="141"/>
                </a:cubicBezTo>
                <a:cubicBezTo>
                  <a:pt x="9" y="141"/>
                  <a:pt x="9" y="141"/>
                  <a:pt x="9" y="141"/>
                </a:cubicBezTo>
                <a:cubicBezTo>
                  <a:pt x="6" y="144"/>
                  <a:pt x="4" y="147"/>
                  <a:pt x="2" y="150"/>
                </a:cubicBezTo>
                <a:cubicBezTo>
                  <a:pt x="1" y="150"/>
                  <a:pt x="0" y="151"/>
                  <a:pt x="0" y="152"/>
                </a:cubicBezTo>
                <a:cubicBezTo>
                  <a:pt x="0" y="152"/>
                  <a:pt x="1" y="153"/>
                  <a:pt x="1" y="153"/>
                </a:cubicBezTo>
                <a:cubicBezTo>
                  <a:pt x="1" y="154"/>
                  <a:pt x="0" y="155"/>
                  <a:pt x="0" y="157"/>
                </a:cubicBezTo>
                <a:cubicBezTo>
                  <a:pt x="3" y="157"/>
                  <a:pt x="3" y="157"/>
                  <a:pt x="3" y="157"/>
                </a:cubicBezTo>
                <a:cubicBezTo>
                  <a:pt x="3" y="156"/>
                  <a:pt x="3" y="155"/>
                  <a:pt x="3" y="154"/>
                </a:cubicBezTo>
                <a:cubicBezTo>
                  <a:pt x="4" y="154"/>
                  <a:pt x="4" y="153"/>
                  <a:pt x="4" y="153"/>
                </a:cubicBezTo>
                <a:cubicBezTo>
                  <a:pt x="52" y="153"/>
                  <a:pt x="52" y="153"/>
                  <a:pt x="52" y="153"/>
                </a:cubicBezTo>
                <a:cubicBezTo>
                  <a:pt x="52" y="153"/>
                  <a:pt x="53" y="154"/>
                  <a:pt x="53" y="154"/>
                </a:cubicBezTo>
                <a:cubicBezTo>
                  <a:pt x="54" y="155"/>
                  <a:pt x="54" y="156"/>
                  <a:pt x="54" y="157"/>
                </a:cubicBezTo>
                <a:cubicBezTo>
                  <a:pt x="56" y="157"/>
                  <a:pt x="56" y="157"/>
                  <a:pt x="56" y="157"/>
                </a:cubicBezTo>
                <a:cubicBezTo>
                  <a:pt x="56" y="156"/>
                  <a:pt x="56" y="154"/>
                  <a:pt x="55" y="153"/>
                </a:cubicBezTo>
                <a:cubicBezTo>
                  <a:pt x="56" y="153"/>
                  <a:pt x="56" y="152"/>
                  <a:pt x="56" y="152"/>
                </a:cubicBezTo>
                <a:close/>
                <a:moveTo>
                  <a:pt x="28" y="129"/>
                </a:moveTo>
                <a:cubicBezTo>
                  <a:pt x="26" y="128"/>
                  <a:pt x="19" y="124"/>
                  <a:pt x="13" y="119"/>
                </a:cubicBezTo>
                <a:cubicBezTo>
                  <a:pt x="13" y="119"/>
                  <a:pt x="13" y="119"/>
                  <a:pt x="13" y="119"/>
                </a:cubicBezTo>
                <a:cubicBezTo>
                  <a:pt x="43" y="119"/>
                  <a:pt x="43" y="119"/>
                  <a:pt x="43" y="119"/>
                </a:cubicBezTo>
                <a:cubicBezTo>
                  <a:pt x="43" y="119"/>
                  <a:pt x="43" y="119"/>
                  <a:pt x="43" y="119"/>
                </a:cubicBezTo>
                <a:cubicBezTo>
                  <a:pt x="37" y="124"/>
                  <a:pt x="30" y="128"/>
                  <a:pt x="28" y="129"/>
                </a:cubicBezTo>
                <a:close/>
                <a:moveTo>
                  <a:pt x="46" y="117"/>
                </a:moveTo>
                <a:cubicBezTo>
                  <a:pt x="46" y="117"/>
                  <a:pt x="46" y="117"/>
                  <a:pt x="45" y="117"/>
                </a:cubicBezTo>
                <a:cubicBezTo>
                  <a:pt x="44" y="117"/>
                  <a:pt x="44" y="117"/>
                  <a:pt x="43" y="118"/>
                </a:cubicBezTo>
                <a:cubicBezTo>
                  <a:pt x="13" y="118"/>
                  <a:pt x="13" y="118"/>
                  <a:pt x="13" y="118"/>
                </a:cubicBezTo>
                <a:cubicBezTo>
                  <a:pt x="13" y="117"/>
                  <a:pt x="12" y="117"/>
                  <a:pt x="11" y="117"/>
                </a:cubicBezTo>
                <a:cubicBezTo>
                  <a:pt x="10" y="117"/>
                  <a:pt x="10" y="117"/>
                  <a:pt x="10" y="117"/>
                </a:cubicBezTo>
                <a:cubicBezTo>
                  <a:pt x="7" y="115"/>
                  <a:pt x="5" y="112"/>
                  <a:pt x="4" y="109"/>
                </a:cubicBezTo>
                <a:cubicBezTo>
                  <a:pt x="4" y="109"/>
                  <a:pt x="4" y="109"/>
                  <a:pt x="4" y="108"/>
                </a:cubicBezTo>
                <a:cubicBezTo>
                  <a:pt x="52" y="108"/>
                  <a:pt x="52" y="108"/>
                  <a:pt x="52" y="108"/>
                </a:cubicBezTo>
                <a:cubicBezTo>
                  <a:pt x="52" y="108"/>
                  <a:pt x="52" y="108"/>
                  <a:pt x="52" y="108"/>
                </a:cubicBezTo>
                <a:cubicBezTo>
                  <a:pt x="52" y="109"/>
                  <a:pt x="52" y="109"/>
                  <a:pt x="52" y="110"/>
                </a:cubicBezTo>
                <a:cubicBezTo>
                  <a:pt x="51" y="112"/>
                  <a:pt x="49" y="115"/>
                  <a:pt x="46" y="117"/>
                </a:cubicBezTo>
                <a:close/>
                <a:moveTo>
                  <a:pt x="51" y="97"/>
                </a:moveTo>
                <a:cubicBezTo>
                  <a:pt x="51" y="98"/>
                  <a:pt x="52" y="98"/>
                  <a:pt x="53" y="98"/>
                </a:cubicBezTo>
                <a:cubicBezTo>
                  <a:pt x="53" y="100"/>
                  <a:pt x="54" y="102"/>
                  <a:pt x="54" y="103"/>
                </a:cubicBezTo>
                <a:cubicBezTo>
                  <a:pt x="54" y="104"/>
                  <a:pt x="54" y="105"/>
                  <a:pt x="53" y="106"/>
                </a:cubicBezTo>
                <a:cubicBezTo>
                  <a:pt x="53" y="106"/>
                  <a:pt x="52" y="107"/>
                  <a:pt x="52" y="107"/>
                </a:cubicBezTo>
                <a:cubicBezTo>
                  <a:pt x="4" y="107"/>
                  <a:pt x="4" y="107"/>
                  <a:pt x="4" y="107"/>
                </a:cubicBezTo>
                <a:cubicBezTo>
                  <a:pt x="4" y="107"/>
                  <a:pt x="4" y="106"/>
                  <a:pt x="3" y="106"/>
                </a:cubicBezTo>
                <a:cubicBezTo>
                  <a:pt x="3" y="105"/>
                  <a:pt x="3" y="104"/>
                  <a:pt x="3" y="103"/>
                </a:cubicBezTo>
                <a:cubicBezTo>
                  <a:pt x="3" y="103"/>
                  <a:pt x="3" y="103"/>
                  <a:pt x="3" y="102"/>
                </a:cubicBezTo>
                <a:cubicBezTo>
                  <a:pt x="3" y="102"/>
                  <a:pt x="3" y="102"/>
                  <a:pt x="3" y="102"/>
                </a:cubicBezTo>
                <a:cubicBezTo>
                  <a:pt x="3" y="102"/>
                  <a:pt x="3" y="102"/>
                  <a:pt x="3" y="101"/>
                </a:cubicBezTo>
                <a:cubicBezTo>
                  <a:pt x="3" y="101"/>
                  <a:pt x="3" y="101"/>
                  <a:pt x="3" y="101"/>
                </a:cubicBezTo>
                <a:cubicBezTo>
                  <a:pt x="3" y="101"/>
                  <a:pt x="3" y="100"/>
                  <a:pt x="3" y="100"/>
                </a:cubicBezTo>
                <a:cubicBezTo>
                  <a:pt x="3" y="100"/>
                  <a:pt x="3" y="100"/>
                  <a:pt x="3" y="100"/>
                </a:cubicBezTo>
                <a:cubicBezTo>
                  <a:pt x="3" y="100"/>
                  <a:pt x="3" y="99"/>
                  <a:pt x="3" y="99"/>
                </a:cubicBezTo>
                <a:cubicBezTo>
                  <a:pt x="4" y="99"/>
                  <a:pt x="4" y="99"/>
                  <a:pt x="4" y="99"/>
                </a:cubicBezTo>
                <a:cubicBezTo>
                  <a:pt x="4" y="99"/>
                  <a:pt x="4" y="98"/>
                  <a:pt x="4" y="98"/>
                </a:cubicBezTo>
                <a:cubicBezTo>
                  <a:pt x="5" y="98"/>
                  <a:pt x="5" y="98"/>
                  <a:pt x="6" y="97"/>
                </a:cubicBezTo>
                <a:lnTo>
                  <a:pt x="51" y="97"/>
                </a:lnTo>
                <a:close/>
                <a:moveTo>
                  <a:pt x="51" y="95"/>
                </a:moveTo>
                <a:cubicBezTo>
                  <a:pt x="51" y="95"/>
                  <a:pt x="50" y="96"/>
                  <a:pt x="50" y="96"/>
                </a:cubicBezTo>
                <a:cubicBezTo>
                  <a:pt x="50" y="96"/>
                  <a:pt x="50" y="96"/>
                  <a:pt x="50" y="96"/>
                </a:cubicBezTo>
                <a:cubicBezTo>
                  <a:pt x="6" y="96"/>
                  <a:pt x="6" y="96"/>
                  <a:pt x="6" y="96"/>
                </a:cubicBezTo>
                <a:cubicBezTo>
                  <a:pt x="6" y="96"/>
                  <a:pt x="6" y="96"/>
                  <a:pt x="5" y="95"/>
                </a:cubicBezTo>
                <a:cubicBezTo>
                  <a:pt x="6" y="95"/>
                  <a:pt x="6" y="95"/>
                  <a:pt x="6" y="95"/>
                </a:cubicBezTo>
                <a:cubicBezTo>
                  <a:pt x="6" y="95"/>
                  <a:pt x="6" y="95"/>
                  <a:pt x="6" y="94"/>
                </a:cubicBezTo>
                <a:cubicBezTo>
                  <a:pt x="6" y="94"/>
                  <a:pt x="6" y="94"/>
                  <a:pt x="7" y="94"/>
                </a:cubicBezTo>
                <a:cubicBezTo>
                  <a:pt x="7" y="94"/>
                  <a:pt x="7" y="93"/>
                  <a:pt x="7" y="93"/>
                </a:cubicBezTo>
                <a:cubicBezTo>
                  <a:pt x="7" y="93"/>
                  <a:pt x="7" y="93"/>
                  <a:pt x="8" y="93"/>
                </a:cubicBezTo>
                <a:cubicBezTo>
                  <a:pt x="8" y="92"/>
                  <a:pt x="8" y="92"/>
                  <a:pt x="8" y="92"/>
                </a:cubicBezTo>
                <a:cubicBezTo>
                  <a:pt x="8" y="92"/>
                  <a:pt x="8" y="92"/>
                  <a:pt x="8" y="92"/>
                </a:cubicBezTo>
                <a:cubicBezTo>
                  <a:pt x="9" y="92"/>
                  <a:pt x="9" y="91"/>
                  <a:pt x="9" y="91"/>
                </a:cubicBezTo>
                <a:cubicBezTo>
                  <a:pt x="9" y="91"/>
                  <a:pt x="9" y="91"/>
                  <a:pt x="9" y="91"/>
                </a:cubicBezTo>
                <a:cubicBezTo>
                  <a:pt x="10" y="91"/>
                  <a:pt x="10" y="90"/>
                  <a:pt x="10" y="90"/>
                </a:cubicBezTo>
                <a:cubicBezTo>
                  <a:pt x="10" y="90"/>
                  <a:pt x="10" y="90"/>
                  <a:pt x="10" y="90"/>
                </a:cubicBezTo>
                <a:cubicBezTo>
                  <a:pt x="11" y="90"/>
                  <a:pt x="11" y="90"/>
                  <a:pt x="11" y="89"/>
                </a:cubicBezTo>
                <a:cubicBezTo>
                  <a:pt x="11" y="89"/>
                  <a:pt x="11" y="89"/>
                  <a:pt x="11" y="89"/>
                </a:cubicBezTo>
                <a:cubicBezTo>
                  <a:pt x="12" y="89"/>
                  <a:pt x="12" y="89"/>
                  <a:pt x="12" y="89"/>
                </a:cubicBezTo>
                <a:cubicBezTo>
                  <a:pt x="12" y="88"/>
                  <a:pt x="12" y="88"/>
                  <a:pt x="13" y="88"/>
                </a:cubicBezTo>
                <a:cubicBezTo>
                  <a:pt x="13" y="88"/>
                  <a:pt x="13" y="88"/>
                  <a:pt x="13" y="88"/>
                </a:cubicBezTo>
                <a:cubicBezTo>
                  <a:pt x="13" y="88"/>
                  <a:pt x="13" y="88"/>
                  <a:pt x="13" y="87"/>
                </a:cubicBezTo>
                <a:cubicBezTo>
                  <a:pt x="13" y="88"/>
                  <a:pt x="14" y="88"/>
                  <a:pt x="14" y="88"/>
                </a:cubicBezTo>
                <a:cubicBezTo>
                  <a:pt x="15" y="88"/>
                  <a:pt x="16" y="87"/>
                  <a:pt x="16" y="86"/>
                </a:cubicBezTo>
                <a:cubicBezTo>
                  <a:pt x="41" y="86"/>
                  <a:pt x="41" y="86"/>
                  <a:pt x="41" y="86"/>
                </a:cubicBezTo>
                <a:cubicBezTo>
                  <a:pt x="41" y="87"/>
                  <a:pt x="42" y="88"/>
                  <a:pt x="43" y="88"/>
                </a:cubicBezTo>
                <a:cubicBezTo>
                  <a:pt x="43" y="88"/>
                  <a:pt x="43" y="88"/>
                  <a:pt x="43" y="87"/>
                </a:cubicBezTo>
                <a:cubicBezTo>
                  <a:pt x="46" y="90"/>
                  <a:pt x="49" y="92"/>
                  <a:pt x="51" y="95"/>
                </a:cubicBezTo>
                <a:close/>
                <a:moveTo>
                  <a:pt x="40" y="85"/>
                </a:moveTo>
                <a:cubicBezTo>
                  <a:pt x="16" y="85"/>
                  <a:pt x="16" y="85"/>
                  <a:pt x="16" y="85"/>
                </a:cubicBezTo>
                <a:cubicBezTo>
                  <a:pt x="16" y="85"/>
                  <a:pt x="17" y="85"/>
                  <a:pt x="17" y="85"/>
                </a:cubicBezTo>
                <a:cubicBezTo>
                  <a:pt x="17" y="84"/>
                  <a:pt x="17" y="84"/>
                  <a:pt x="17" y="84"/>
                </a:cubicBezTo>
                <a:cubicBezTo>
                  <a:pt x="17" y="84"/>
                  <a:pt x="18" y="84"/>
                  <a:pt x="18" y="84"/>
                </a:cubicBezTo>
                <a:cubicBezTo>
                  <a:pt x="18" y="84"/>
                  <a:pt x="18" y="84"/>
                  <a:pt x="18" y="84"/>
                </a:cubicBezTo>
                <a:cubicBezTo>
                  <a:pt x="19" y="83"/>
                  <a:pt x="19" y="83"/>
                  <a:pt x="19" y="83"/>
                </a:cubicBezTo>
                <a:cubicBezTo>
                  <a:pt x="19" y="83"/>
                  <a:pt x="19" y="83"/>
                  <a:pt x="19" y="83"/>
                </a:cubicBezTo>
                <a:cubicBezTo>
                  <a:pt x="20" y="83"/>
                  <a:pt x="20" y="83"/>
                  <a:pt x="20" y="82"/>
                </a:cubicBezTo>
                <a:cubicBezTo>
                  <a:pt x="20" y="82"/>
                  <a:pt x="20" y="82"/>
                  <a:pt x="20" y="82"/>
                </a:cubicBezTo>
                <a:cubicBezTo>
                  <a:pt x="21" y="82"/>
                  <a:pt x="21" y="82"/>
                  <a:pt x="21" y="82"/>
                </a:cubicBezTo>
                <a:cubicBezTo>
                  <a:pt x="21" y="82"/>
                  <a:pt x="21" y="82"/>
                  <a:pt x="21" y="82"/>
                </a:cubicBezTo>
                <a:cubicBezTo>
                  <a:pt x="22" y="82"/>
                  <a:pt x="22" y="81"/>
                  <a:pt x="22" y="81"/>
                </a:cubicBezTo>
                <a:cubicBezTo>
                  <a:pt x="22" y="81"/>
                  <a:pt x="22" y="81"/>
                  <a:pt x="22" y="81"/>
                </a:cubicBezTo>
                <a:cubicBezTo>
                  <a:pt x="23" y="81"/>
                  <a:pt x="23" y="81"/>
                  <a:pt x="23" y="81"/>
                </a:cubicBezTo>
                <a:cubicBezTo>
                  <a:pt x="23" y="81"/>
                  <a:pt x="23" y="81"/>
                  <a:pt x="23" y="81"/>
                </a:cubicBezTo>
                <a:cubicBezTo>
                  <a:pt x="23" y="80"/>
                  <a:pt x="24" y="80"/>
                  <a:pt x="24" y="80"/>
                </a:cubicBezTo>
                <a:cubicBezTo>
                  <a:pt x="24" y="80"/>
                  <a:pt x="24" y="80"/>
                  <a:pt x="24" y="80"/>
                </a:cubicBezTo>
                <a:cubicBezTo>
                  <a:pt x="24" y="80"/>
                  <a:pt x="25" y="80"/>
                  <a:pt x="25" y="80"/>
                </a:cubicBezTo>
                <a:cubicBezTo>
                  <a:pt x="25" y="80"/>
                  <a:pt x="25" y="80"/>
                  <a:pt x="25" y="80"/>
                </a:cubicBezTo>
                <a:cubicBezTo>
                  <a:pt x="25" y="80"/>
                  <a:pt x="25" y="79"/>
                  <a:pt x="26" y="79"/>
                </a:cubicBezTo>
                <a:cubicBezTo>
                  <a:pt x="26" y="79"/>
                  <a:pt x="26" y="79"/>
                  <a:pt x="26" y="79"/>
                </a:cubicBezTo>
                <a:cubicBezTo>
                  <a:pt x="26" y="79"/>
                  <a:pt x="26" y="79"/>
                  <a:pt x="26" y="79"/>
                </a:cubicBezTo>
                <a:cubicBezTo>
                  <a:pt x="26" y="79"/>
                  <a:pt x="26" y="79"/>
                  <a:pt x="26" y="79"/>
                </a:cubicBezTo>
                <a:cubicBezTo>
                  <a:pt x="27" y="79"/>
                  <a:pt x="28" y="78"/>
                  <a:pt x="28" y="78"/>
                </a:cubicBezTo>
                <a:cubicBezTo>
                  <a:pt x="28" y="78"/>
                  <a:pt x="28" y="78"/>
                  <a:pt x="28" y="78"/>
                </a:cubicBezTo>
                <a:cubicBezTo>
                  <a:pt x="30" y="79"/>
                  <a:pt x="35" y="81"/>
                  <a:pt x="40" y="85"/>
                </a:cubicBezTo>
                <a:close/>
                <a:moveTo>
                  <a:pt x="4" y="56"/>
                </a:moveTo>
                <a:cubicBezTo>
                  <a:pt x="3" y="54"/>
                  <a:pt x="3" y="52"/>
                  <a:pt x="3" y="50"/>
                </a:cubicBezTo>
                <a:cubicBezTo>
                  <a:pt x="3" y="50"/>
                  <a:pt x="3" y="49"/>
                  <a:pt x="3" y="49"/>
                </a:cubicBezTo>
                <a:cubicBezTo>
                  <a:pt x="3" y="48"/>
                  <a:pt x="4" y="48"/>
                  <a:pt x="4" y="47"/>
                </a:cubicBezTo>
                <a:cubicBezTo>
                  <a:pt x="52" y="47"/>
                  <a:pt x="52" y="47"/>
                  <a:pt x="52" y="47"/>
                </a:cubicBezTo>
                <a:cubicBezTo>
                  <a:pt x="52" y="48"/>
                  <a:pt x="53" y="49"/>
                  <a:pt x="54" y="49"/>
                </a:cubicBezTo>
                <a:cubicBezTo>
                  <a:pt x="54" y="49"/>
                  <a:pt x="54" y="49"/>
                  <a:pt x="54" y="49"/>
                </a:cubicBezTo>
                <a:cubicBezTo>
                  <a:pt x="54" y="49"/>
                  <a:pt x="54" y="49"/>
                  <a:pt x="54" y="49"/>
                </a:cubicBezTo>
                <a:cubicBezTo>
                  <a:pt x="54" y="50"/>
                  <a:pt x="54" y="50"/>
                  <a:pt x="54" y="50"/>
                </a:cubicBezTo>
                <a:cubicBezTo>
                  <a:pt x="54" y="50"/>
                  <a:pt x="54" y="50"/>
                  <a:pt x="54" y="50"/>
                </a:cubicBezTo>
                <a:cubicBezTo>
                  <a:pt x="54" y="51"/>
                  <a:pt x="54" y="51"/>
                  <a:pt x="54" y="51"/>
                </a:cubicBezTo>
                <a:cubicBezTo>
                  <a:pt x="54" y="51"/>
                  <a:pt x="54" y="51"/>
                  <a:pt x="54" y="51"/>
                </a:cubicBezTo>
                <a:cubicBezTo>
                  <a:pt x="54" y="52"/>
                  <a:pt x="54" y="52"/>
                  <a:pt x="53" y="52"/>
                </a:cubicBezTo>
                <a:cubicBezTo>
                  <a:pt x="53" y="52"/>
                  <a:pt x="53" y="52"/>
                  <a:pt x="53" y="53"/>
                </a:cubicBezTo>
                <a:cubicBezTo>
                  <a:pt x="53" y="53"/>
                  <a:pt x="53" y="53"/>
                  <a:pt x="53" y="54"/>
                </a:cubicBezTo>
                <a:cubicBezTo>
                  <a:pt x="53" y="54"/>
                  <a:pt x="53" y="54"/>
                  <a:pt x="53" y="54"/>
                </a:cubicBezTo>
                <a:cubicBezTo>
                  <a:pt x="53" y="54"/>
                  <a:pt x="53" y="54"/>
                  <a:pt x="53" y="55"/>
                </a:cubicBezTo>
                <a:cubicBezTo>
                  <a:pt x="53" y="55"/>
                  <a:pt x="53" y="55"/>
                  <a:pt x="53" y="55"/>
                </a:cubicBezTo>
                <a:cubicBezTo>
                  <a:pt x="53" y="55"/>
                  <a:pt x="53" y="55"/>
                  <a:pt x="52" y="56"/>
                </a:cubicBezTo>
                <a:cubicBezTo>
                  <a:pt x="52" y="56"/>
                  <a:pt x="52" y="56"/>
                  <a:pt x="52" y="56"/>
                </a:cubicBezTo>
                <a:cubicBezTo>
                  <a:pt x="52" y="56"/>
                  <a:pt x="52" y="56"/>
                  <a:pt x="52" y="56"/>
                </a:cubicBezTo>
                <a:cubicBezTo>
                  <a:pt x="51" y="56"/>
                  <a:pt x="51" y="57"/>
                  <a:pt x="50" y="57"/>
                </a:cubicBezTo>
                <a:cubicBezTo>
                  <a:pt x="6" y="57"/>
                  <a:pt x="6" y="57"/>
                  <a:pt x="6" y="57"/>
                </a:cubicBezTo>
                <a:cubicBezTo>
                  <a:pt x="6" y="57"/>
                  <a:pt x="5" y="56"/>
                  <a:pt x="4" y="56"/>
                </a:cubicBezTo>
                <a:close/>
                <a:moveTo>
                  <a:pt x="4" y="3"/>
                </a:moveTo>
                <a:cubicBezTo>
                  <a:pt x="5" y="3"/>
                  <a:pt x="5" y="3"/>
                  <a:pt x="5" y="3"/>
                </a:cubicBezTo>
                <a:cubicBezTo>
                  <a:pt x="52" y="3"/>
                  <a:pt x="52" y="3"/>
                  <a:pt x="52" y="3"/>
                </a:cubicBezTo>
                <a:cubicBezTo>
                  <a:pt x="52" y="3"/>
                  <a:pt x="52" y="3"/>
                  <a:pt x="52" y="3"/>
                </a:cubicBezTo>
                <a:cubicBezTo>
                  <a:pt x="50" y="6"/>
                  <a:pt x="48" y="9"/>
                  <a:pt x="45" y="11"/>
                </a:cubicBezTo>
                <a:cubicBezTo>
                  <a:pt x="45" y="11"/>
                  <a:pt x="45" y="11"/>
                  <a:pt x="45" y="11"/>
                </a:cubicBezTo>
                <a:cubicBezTo>
                  <a:pt x="44" y="11"/>
                  <a:pt x="43" y="12"/>
                  <a:pt x="43" y="13"/>
                </a:cubicBezTo>
                <a:cubicBezTo>
                  <a:pt x="14" y="13"/>
                  <a:pt x="14" y="13"/>
                  <a:pt x="14" y="13"/>
                </a:cubicBezTo>
                <a:cubicBezTo>
                  <a:pt x="14" y="12"/>
                  <a:pt x="13" y="11"/>
                  <a:pt x="12" y="11"/>
                </a:cubicBezTo>
                <a:cubicBezTo>
                  <a:pt x="12" y="11"/>
                  <a:pt x="11" y="11"/>
                  <a:pt x="11" y="11"/>
                </a:cubicBezTo>
                <a:cubicBezTo>
                  <a:pt x="8" y="9"/>
                  <a:pt x="6" y="6"/>
                  <a:pt x="4" y="3"/>
                </a:cubicBezTo>
                <a:close/>
                <a:moveTo>
                  <a:pt x="14" y="14"/>
                </a:moveTo>
                <a:cubicBezTo>
                  <a:pt x="42" y="14"/>
                  <a:pt x="42" y="14"/>
                  <a:pt x="42" y="14"/>
                </a:cubicBezTo>
                <a:cubicBezTo>
                  <a:pt x="36" y="18"/>
                  <a:pt x="30" y="21"/>
                  <a:pt x="28" y="22"/>
                </a:cubicBezTo>
                <a:cubicBezTo>
                  <a:pt x="26" y="21"/>
                  <a:pt x="20" y="18"/>
                  <a:pt x="14" y="14"/>
                </a:cubicBezTo>
                <a:close/>
                <a:moveTo>
                  <a:pt x="28" y="25"/>
                </a:moveTo>
                <a:cubicBezTo>
                  <a:pt x="28" y="25"/>
                  <a:pt x="28" y="25"/>
                  <a:pt x="28" y="25"/>
                </a:cubicBezTo>
                <a:cubicBezTo>
                  <a:pt x="28" y="25"/>
                  <a:pt x="28" y="25"/>
                  <a:pt x="28" y="25"/>
                </a:cubicBezTo>
                <a:cubicBezTo>
                  <a:pt x="29" y="25"/>
                  <a:pt x="30" y="25"/>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2" y="26"/>
                  <a:pt x="32" y="27"/>
                  <a:pt x="32" y="27"/>
                </a:cubicBezTo>
                <a:cubicBezTo>
                  <a:pt x="32" y="27"/>
                  <a:pt x="32" y="27"/>
                  <a:pt x="32" y="27"/>
                </a:cubicBezTo>
                <a:cubicBezTo>
                  <a:pt x="32" y="27"/>
                  <a:pt x="32" y="27"/>
                  <a:pt x="32" y="27"/>
                </a:cubicBezTo>
                <a:cubicBezTo>
                  <a:pt x="32" y="27"/>
                  <a:pt x="32" y="27"/>
                  <a:pt x="32" y="27"/>
                </a:cubicBezTo>
                <a:cubicBezTo>
                  <a:pt x="33" y="27"/>
                  <a:pt x="33" y="27"/>
                  <a:pt x="33" y="27"/>
                </a:cubicBezTo>
                <a:cubicBezTo>
                  <a:pt x="33" y="27"/>
                  <a:pt x="33" y="27"/>
                  <a:pt x="33" y="27"/>
                </a:cubicBezTo>
                <a:cubicBezTo>
                  <a:pt x="33" y="27"/>
                  <a:pt x="33" y="27"/>
                  <a:pt x="33" y="27"/>
                </a:cubicBezTo>
                <a:cubicBezTo>
                  <a:pt x="33" y="27"/>
                  <a:pt x="33" y="27"/>
                  <a:pt x="33" y="28"/>
                </a:cubicBezTo>
                <a:cubicBezTo>
                  <a:pt x="34" y="28"/>
                  <a:pt x="34" y="28"/>
                  <a:pt x="34" y="28"/>
                </a:cubicBezTo>
                <a:cubicBezTo>
                  <a:pt x="34" y="28"/>
                  <a:pt x="34" y="28"/>
                  <a:pt x="34" y="28"/>
                </a:cubicBezTo>
                <a:cubicBezTo>
                  <a:pt x="34" y="28"/>
                  <a:pt x="34" y="28"/>
                  <a:pt x="34" y="28"/>
                </a:cubicBezTo>
                <a:cubicBezTo>
                  <a:pt x="34" y="28"/>
                  <a:pt x="34" y="28"/>
                  <a:pt x="34" y="28"/>
                </a:cubicBezTo>
                <a:cubicBezTo>
                  <a:pt x="34" y="28"/>
                  <a:pt x="35" y="28"/>
                  <a:pt x="35" y="28"/>
                </a:cubicBezTo>
                <a:cubicBezTo>
                  <a:pt x="35" y="28"/>
                  <a:pt x="35" y="28"/>
                  <a:pt x="35" y="28"/>
                </a:cubicBezTo>
                <a:cubicBezTo>
                  <a:pt x="35" y="28"/>
                  <a:pt x="35" y="28"/>
                  <a:pt x="35" y="28"/>
                </a:cubicBezTo>
                <a:cubicBezTo>
                  <a:pt x="35" y="29"/>
                  <a:pt x="35" y="29"/>
                  <a:pt x="36" y="29"/>
                </a:cubicBezTo>
                <a:cubicBezTo>
                  <a:pt x="36" y="29"/>
                  <a:pt x="36" y="29"/>
                  <a:pt x="36" y="29"/>
                </a:cubicBezTo>
                <a:cubicBezTo>
                  <a:pt x="36" y="29"/>
                  <a:pt x="36" y="29"/>
                  <a:pt x="36" y="29"/>
                </a:cubicBezTo>
                <a:cubicBezTo>
                  <a:pt x="36" y="29"/>
                  <a:pt x="36" y="29"/>
                  <a:pt x="36" y="29"/>
                </a:cubicBezTo>
                <a:cubicBezTo>
                  <a:pt x="36" y="29"/>
                  <a:pt x="36" y="29"/>
                  <a:pt x="37" y="29"/>
                </a:cubicBezTo>
                <a:cubicBezTo>
                  <a:pt x="37" y="29"/>
                  <a:pt x="37" y="29"/>
                  <a:pt x="37" y="29"/>
                </a:cubicBezTo>
                <a:cubicBezTo>
                  <a:pt x="37" y="30"/>
                  <a:pt x="37" y="30"/>
                  <a:pt x="37" y="30"/>
                </a:cubicBezTo>
                <a:cubicBezTo>
                  <a:pt x="37" y="30"/>
                  <a:pt x="37" y="30"/>
                  <a:pt x="37" y="30"/>
                </a:cubicBezTo>
                <a:cubicBezTo>
                  <a:pt x="37" y="30"/>
                  <a:pt x="38" y="30"/>
                  <a:pt x="38" y="30"/>
                </a:cubicBezTo>
                <a:cubicBezTo>
                  <a:pt x="38" y="30"/>
                  <a:pt x="38" y="30"/>
                  <a:pt x="38" y="30"/>
                </a:cubicBezTo>
                <a:cubicBezTo>
                  <a:pt x="38" y="30"/>
                  <a:pt x="38" y="30"/>
                  <a:pt x="38" y="30"/>
                </a:cubicBezTo>
                <a:cubicBezTo>
                  <a:pt x="38" y="30"/>
                  <a:pt x="38" y="30"/>
                  <a:pt x="38" y="30"/>
                </a:cubicBezTo>
                <a:cubicBezTo>
                  <a:pt x="38" y="31"/>
                  <a:pt x="39" y="31"/>
                  <a:pt x="39" y="31"/>
                </a:cubicBezTo>
                <a:cubicBezTo>
                  <a:pt x="39" y="31"/>
                  <a:pt x="39" y="31"/>
                  <a:pt x="39" y="31"/>
                </a:cubicBezTo>
                <a:cubicBezTo>
                  <a:pt x="39" y="31"/>
                  <a:pt x="39" y="31"/>
                  <a:pt x="39" y="31"/>
                </a:cubicBezTo>
                <a:cubicBezTo>
                  <a:pt x="39" y="31"/>
                  <a:pt x="39" y="31"/>
                  <a:pt x="39" y="31"/>
                </a:cubicBezTo>
                <a:cubicBezTo>
                  <a:pt x="40" y="31"/>
                  <a:pt x="40" y="31"/>
                  <a:pt x="40" y="32"/>
                </a:cubicBezTo>
                <a:cubicBezTo>
                  <a:pt x="40" y="32"/>
                  <a:pt x="40" y="32"/>
                  <a:pt x="40" y="32"/>
                </a:cubicBezTo>
                <a:cubicBezTo>
                  <a:pt x="40" y="32"/>
                  <a:pt x="40" y="32"/>
                  <a:pt x="40" y="32"/>
                </a:cubicBezTo>
                <a:cubicBezTo>
                  <a:pt x="40" y="32"/>
                  <a:pt x="41" y="32"/>
                  <a:pt x="41" y="32"/>
                </a:cubicBezTo>
                <a:cubicBezTo>
                  <a:pt x="41" y="32"/>
                  <a:pt x="41" y="32"/>
                  <a:pt x="41" y="32"/>
                </a:cubicBezTo>
                <a:cubicBezTo>
                  <a:pt x="41" y="32"/>
                  <a:pt x="41" y="32"/>
                  <a:pt x="41" y="32"/>
                </a:cubicBezTo>
                <a:cubicBezTo>
                  <a:pt x="41" y="33"/>
                  <a:pt x="41" y="33"/>
                  <a:pt x="42" y="33"/>
                </a:cubicBezTo>
                <a:cubicBezTo>
                  <a:pt x="42" y="33"/>
                  <a:pt x="42" y="33"/>
                  <a:pt x="42" y="33"/>
                </a:cubicBezTo>
                <a:cubicBezTo>
                  <a:pt x="42" y="33"/>
                  <a:pt x="42" y="33"/>
                  <a:pt x="42" y="33"/>
                </a:cubicBezTo>
                <a:cubicBezTo>
                  <a:pt x="42" y="33"/>
                  <a:pt x="42" y="33"/>
                  <a:pt x="42" y="33"/>
                </a:cubicBezTo>
                <a:cubicBezTo>
                  <a:pt x="42" y="33"/>
                  <a:pt x="43" y="34"/>
                  <a:pt x="43" y="34"/>
                </a:cubicBezTo>
                <a:cubicBezTo>
                  <a:pt x="43" y="34"/>
                  <a:pt x="43" y="34"/>
                  <a:pt x="43" y="34"/>
                </a:cubicBezTo>
                <a:cubicBezTo>
                  <a:pt x="43" y="34"/>
                  <a:pt x="43" y="34"/>
                  <a:pt x="43" y="34"/>
                </a:cubicBezTo>
                <a:cubicBezTo>
                  <a:pt x="43" y="34"/>
                  <a:pt x="43" y="34"/>
                  <a:pt x="43" y="34"/>
                </a:cubicBezTo>
                <a:cubicBezTo>
                  <a:pt x="43" y="34"/>
                  <a:pt x="44" y="34"/>
                  <a:pt x="44" y="35"/>
                </a:cubicBezTo>
                <a:cubicBezTo>
                  <a:pt x="44" y="35"/>
                  <a:pt x="44" y="35"/>
                  <a:pt x="44" y="35"/>
                </a:cubicBezTo>
                <a:cubicBezTo>
                  <a:pt x="44" y="35"/>
                  <a:pt x="44" y="35"/>
                  <a:pt x="44" y="35"/>
                </a:cubicBezTo>
                <a:cubicBezTo>
                  <a:pt x="44" y="35"/>
                  <a:pt x="44" y="35"/>
                  <a:pt x="44" y="35"/>
                </a:cubicBezTo>
                <a:cubicBezTo>
                  <a:pt x="12" y="35"/>
                  <a:pt x="12" y="35"/>
                  <a:pt x="12" y="35"/>
                </a:cubicBezTo>
                <a:cubicBezTo>
                  <a:pt x="12" y="35"/>
                  <a:pt x="12" y="35"/>
                  <a:pt x="12" y="35"/>
                </a:cubicBezTo>
                <a:cubicBezTo>
                  <a:pt x="12" y="35"/>
                  <a:pt x="12" y="35"/>
                  <a:pt x="12" y="35"/>
                </a:cubicBezTo>
                <a:cubicBezTo>
                  <a:pt x="18" y="30"/>
                  <a:pt x="26" y="26"/>
                  <a:pt x="28" y="25"/>
                </a:cubicBezTo>
                <a:close/>
                <a:moveTo>
                  <a:pt x="9" y="37"/>
                </a:moveTo>
                <a:cubicBezTo>
                  <a:pt x="9" y="38"/>
                  <a:pt x="10" y="38"/>
                  <a:pt x="10" y="38"/>
                </a:cubicBezTo>
                <a:cubicBezTo>
                  <a:pt x="11" y="38"/>
                  <a:pt x="12" y="37"/>
                  <a:pt x="12" y="36"/>
                </a:cubicBezTo>
                <a:cubicBezTo>
                  <a:pt x="44" y="36"/>
                  <a:pt x="44" y="36"/>
                  <a:pt x="44" y="36"/>
                </a:cubicBezTo>
                <a:cubicBezTo>
                  <a:pt x="44" y="37"/>
                  <a:pt x="45" y="38"/>
                  <a:pt x="46" y="38"/>
                </a:cubicBezTo>
                <a:cubicBezTo>
                  <a:pt x="47" y="38"/>
                  <a:pt x="47" y="38"/>
                  <a:pt x="47" y="37"/>
                </a:cubicBezTo>
                <a:cubicBezTo>
                  <a:pt x="47" y="38"/>
                  <a:pt x="47" y="38"/>
                  <a:pt x="47" y="38"/>
                </a:cubicBezTo>
                <a:cubicBezTo>
                  <a:pt x="47" y="38"/>
                  <a:pt x="48" y="38"/>
                  <a:pt x="48" y="38"/>
                </a:cubicBezTo>
                <a:cubicBezTo>
                  <a:pt x="48" y="38"/>
                  <a:pt x="48" y="38"/>
                  <a:pt x="48" y="38"/>
                </a:cubicBezTo>
                <a:cubicBezTo>
                  <a:pt x="48" y="38"/>
                  <a:pt x="48" y="38"/>
                  <a:pt x="48" y="38"/>
                </a:cubicBezTo>
                <a:cubicBezTo>
                  <a:pt x="48" y="39"/>
                  <a:pt x="48" y="39"/>
                  <a:pt x="48" y="39"/>
                </a:cubicBezTo>
                <a:cubicBezTo>
                  <a:pt x="48" y="39"/>
                  <a:pt x="48" y="39"/>
                  <a:pt x="48" y="39"/>
                </a:cubicBezTo>
                <a:cubicBezTo>
                  <a:pt x="49" y="39"/>
                  <a:pt x="49" y="39"/>
                  <a:pt x="49" y="39"/>
                </a:cubicBezTo>
                <a:cubicBezTo>
                  <a:pt x="49" y="39"/>
                  <a:pt x="49" y="39"/>
                  <a:pt x="49" y="39"/>
                </a:cubicBezTo>
                <a:cubicBezTo>
                  <a:pt x="49" y="40"/>
                  <a:pt x="49" y="40"/>
                  <a:pt x="49" y="40"/>
                </a:cubicBezTo>
                <a:cubicBezTo>
                  <a:pt x="49" y="40"/>
                  <a:pt x="49" y="40"/>
                  <a:pt x="49" y="40"/>
                </a:cubicBezTo>
                <a:cubicBezTo>
                  <a:pt x="49" y="40"/>
                  <a:pt x="50" y="40"/>
                  <a:pt x="50" y="40"/>
                </a:cubicBezTo>
                <a:cubicBezTo>
                  <a:pt x="50" y="40"/>
                  <a:pt x="50" y="40"/>
                  <a:pt x="50" y="41"/>
                </a:cubicBezTo>
                <a:cubicBezTo>
                  <a:pt x="50" y="41"/>
                  <a:pt x="50" y="41"/>
                  <a:pt x="50" y="41"/>
                </a:cubicBezTo>
                <a:cubicBezTo>
                  <a:pt x="50" y="41"/>
                  <a:pt x="50" y="41"/>
                  <a:pt x="50" y="41"/>
                </a:cubicBezTo>
                <a:cubicBezTo>
                  <a:pt x="50" y="41"/>
                  <a:pt x="50" y="41"/>
                  <a:pt x="51" y="41"/>
                </a:cubicBezTo>
                <a:cubicBezTo>
                  <a:pt x="51" y="41"/>
                  <a:pt x="51" y="42"/>
                  <a:pt x="51" y="42"/>
                </a:cubicBezTo>
                <a:cubicBezTo>
                  <a:pt x="51" y="42"/>
                  <a:pt x="51" y="42"/>
                  <a:pt x="51" y="42"/>
                </a:cubicBezTo>
                <a:cubicBezTo>
                  <a:pt x="51" y="42"/>
                  <a:pt x="51" y="42"/>
                  <a:pt x="51" y="42"/>
                </a:cubicBezTo>
                <a:cubicBezTo>
                  <a:pt x="51" y="42"/>
                  <a:pt x="51" y="42"/>
                  <a:pt x="51" y="43"/>
                </a:cubicBezTo>
                <a:cubicBezTo>
                  <a:pt x="51" y="43"/>
                  <a:pt x="51" y="43"/>
                  <a:pt x="51" y="43"/>
                </a:cubicBezTo>
                <a:cubicBezTo>
                  <a:pt x="51" y="43"/>
                  <a:pt x="51" y="43"/>
                  <a:pt x="52" y="43"/>
                </a:cubicBezTo>
                <a:cubicBezTo>
                  <a:pt x="52" y="43"/>
                  <a:pt x="52" y="43"/>
                  <a:pt x="52" y="43"/>
                </a:cubicBezTo>
                <a:cubicBezTo>
                  <a:pt x="52" y="43"/>
                  <a:pt x="52" y="43"/>
                  <a:pt x="52" y="44"/>
                </a:cubicBezTo>
                <a:cubicBezTo>
                  <a:pt x="52" y="44"/>
                  <a:pt x="52" y="44"/>
                  <a:pt x="52" y="44"/>
                </a:cubicBezTo>
                <a:cubicBezTo>
                  <a:pt x="52" y="44"/>
                  <a:pt x="52" y="44"/>
                  <a:pt x="52" y="44"/>
                </a:cubicBezTo>
                <a:cubicBezTo>
                  <a:pt x="52" y="44"/>
                  <a:pt x="52" y="44"/>
                  <a:pt x="52" y="44"/>
                </a:cubicBezTo>
                <a:cubicBezTo>
                  <a:pt x="52" y="44"/>
                  <a:pt x="52" y="45"/>
                  <a:pt x="52" y="45"/>
                </a:cubicBezTo>
                <a:cubicBezTo>
                  <a:pt x="52" y="45"/>
                  <a:pt x="52" y="45"/>
                  <a:pt x="53" y="45"/>
                </a:cubicBezTo>
                <a:cubicBezTo>
                  <a:pt x="53" y="45"/>
                  <a:pt x="53" y="45"/>
                  <a:pt x="53" y="45"/>
                </a:cubicBezTo>
                <a:cubicBezTo>
                  <a:pt x="53" y="45"/>
                  <a:pt x="53" y="45"/>
                  <a:pt x="53" y="45"/>
                </a:cubicBezTo>
                <a:cubicBezTo>
                  <a:pt x="53" y="46"/>
                  <a:pt x="53" y="46"/>
                  <a:pt x="53" y="46"/>
                </a:cubicBezTo>
                <a:cubicBezTo>
                  <a:pt x="53" y="46"/>
                  <a:pt x="53" y="46"/>
                  <a:pt x="52" y="46"/>
                </a:cubicBezTo>
                <a:cubicBezTo>
                  <a:pt x="4" y="46"/>
                  <a:pt x="4" y="46"/>
                  <a:pt x="4" y="46"/>
                </a:cubicBezTo>
                <a:cubicBezTo>
                  <a:pt x="4" y="46"/>
                  <a:pt x="4" y="46"/>
                  <a:pt x="4" y="45"/>
                </a:cubicBezTo>
                <a:cubicBezTo>
                  <a:pt x="5" y="43"/>
                  <a:pt x="7" y="40"/>
                  <a:pt x="9" y="37"/>
                </a:cubicBezTo>
                <a:close/>
                <a:moveTo>
                  <a:pt x="6" y="59"/>
                </a:moveTo>
                <a:cubicBezTo>
                  <a:pt x="6" y="59"/>
                  <a:pt x="6" y="59"/>
                  <a:pt x="6" y="58"/>
                </a:cubicBezTo>
                <a:cubicBezTo>
                  <a:pt x="6" y="58"/>
                  <a:pt x="6" y="58"/>
                  <a:pt x="6" y="58"/>
                </a:cubicBezTo>
                <a:cubicBezTo>
                  <a:pt x="50" y="58"/>
                  <a:pt x="50" y="58"/>
                  <a:pt x="50" y="58"/>
                </a:cubicBezTo>
                <a:cubicBezTo>
                  <a:pt x="50" y="58"/>
                  <a:pt x="50" y="58"/>
                  <a:pt x="50" y="58"/>
                </a:cubicBezTo>
                <a:cubicBezTo>
                  <a:pt x="50" y="59"/>
                  <a:pt x="50" y="59"/>
                  <a:pt x="50" y="59"/>
                </a:cubicBezTo>
                <a:cubicBezTo>
                  <a:pt x="50" y="59"/>
                  <a:pt x="50" y="60"/>
                  <a:pt x="50" y="60"/>
                </a:cubicBezTo>
                <a:cubicBezTo>
                  <a:pt x="50" y="60"/>
                  <a:pt x="50" y="60"/>
                  <a:pt x="50" y="60"/>
                </a:cubicBezTo>
                <a:cubicBezTo>
                  <a:pt x="49" y="60"/>
                  <a:pt x="49" y="61"/>
                  <a:pt x="49" y="61"/>
                </a:cubicBezTo>
                <a:cubicBezTo>
                  <a:pt x="49" y="61"/>
                  <a:pt x="49" y="61"/>
                  <a:pt x="49" y="61"/>
                </a:cubicBezTo>
                <a:cubicBezTo>
                  <a:pt x="48" y="61"/>
                  <a:pt x="48" y="62"/>
                  <a:pt x="48" y="62"/>
                </a:cubicBezTo>
                <a:cubicBezTo>
                  <a:pt x="48" y="62"/>
                  <a:pt x="48" y="62"/>
                  <a:pt x="48" y="62"/>
                </a:cubicBezTo>
                <a:cubicBezTo>
                  <a:pt x="48" y="62"/>
                  <a:pt x="47" y="63"/>
                  <a:pt x="47" y="63"/>
                </a:cubicBezTo>
                <a:cubicBezTo>
                  <a:pt x="47" y="63"/>
                  <a:pt x="47" y="63"/>
                  <a:pt x="47" y="63"/>
                </a:cubicBezTo>
                <a:cubicBezTo>
                  <a:pt x="47" y="63"/>
                  <a:pt x="46" y="64"/>
                  <a:pt x="46" y="64"/>
                </a:cubicBezTo>
                <a:cubicBezTo>
                  <a:pt x="46" y="64"/>
                  <a:pt x="46" y="64"/>
                  <a:pt x="46" y="64"/>
                </a:cubicBezTo>
                <a:cubicBezTo>
                  <a:pt x="46" y="64"/>
                  <a:pt x="45" y="65"/>
                  <a:pt x="45" y="65"/>
                </a:cubicBezTo>
                <a:cubicBezTo>
                  <a:pt x="45" y="65"/>
                  <a:pt x="45" y="65"/>
                  <a:pt x="45" y="65"/>
                </a:cubicBezTo>
                <a:cubicBezTo>
                  <a:pt x="45" y="65"/>
                  <a:pt x="44" y="66"/>
                  <a:pt x="44" y="66"/>
                </a:cubicBezTo>
                <a:cubicBezTo>
                  <a:pt x="44" y="66"/>
                  <a:pt x="44" y="66"/>
                  <a:pt x="44" y="66"/>
                </a:cubicBezTo>
                <a:cubicBezTo>
                  <a:pt x="43" y="66"/>
                  <a:pt x="43" y="67"/>
                  <a:pt x="42" y="67"/>
                </a:cubicBezTo>
                <a:cubicBezTo>
                  <a:pt x="42" y="67"/>
                  <a:pt x="42" y="67"/>
                  <a:pt x="41" y="67"/>
                </a:cubicBezTo>
                <a:cubicBezTo>
                  <a:pt x="40" y="67"/>
                  <a:pt x="39" y="67"/>
                  <a:pt x="39" y="68"/>
                </a:cubicBezTo>
                <a:cubicBezTo>
                  <a:pt x="17" y="68"/>
                  <a:pt x="17" y="68"/>
                  <a:pt x="17" y="68"/>
                </a:cubicBezTo>
                <a:cubicBezTo>
                  <a:pt x="16" y="67"/>
                  <a:pt x="15" y="67"/>
                  <a:pt x="14" y="67"/>
                </a:cubicBezTo>
                <a:cubicBezTo>
                  <a:pt x="14" y="67"/>
                  <a:pt x="14" y="67"/>
                  <a:pt x="14" y="67"/>
                </a:cubicBezTo>
                <a:cubicBezTo>
                  <a:pt x="11" y="65"/>
                  <a:pt x="8" y="62"/>
                  <a:pt x="6" y="59"/>
                </a:cubicBezTo>
                <a:close/>
                <a:moveTo>
                  <a:pt x="17" y="69"/>
                </a:moveTo>
                <a:cubicBezTo>
                  <a:pt x="39" y="69"/>
                  <a:pt x="39" y="69"/>
                  <a:pt x="39" y="69"/>
                </a:cubicBezTo>
                <a:cubicBezTo>
                  <a:pt x="39" y="69"/>
                  <a:pt x="39" y="69"/>
                  <a:pt x="39" y="69"/>
                </a:cubicBezTo>
                <a:cubicBezTo>
                  <a:pt x="39" y="69"/>
                  <a:pt x="39" y="70"/>
                  <a:pt x="39" y="70"/>
                </a:cubicBezTo>
                <a:cubicBezTo>
                  <a:pt x="38" y="70"/>
                  <a:pt x="38" y="70"/>
                  <a:pt x="38" y="70"/>
                </a:cubicBezTo>
                <a:cubicBezTo>
                  <a:pt x="38" y="70"/>
                  <a:pt x="38" y="70"/>
                  <a:pt x="37" y="70"/>
                </a:cubicBezTo>
                <a:cubicBezTo>
                  <a:pt x="37" y="70"/>
                  <a:pt x="37" y="70"/>
                  <a:pt x="37" y="70"/>
                </a:cubicBezTo>
                <a:cubicBezTo>
                  <a:pt x="37" y="71"/>
                  <a:pt x="37" y="71"/>
                  <a:pt x="36" y="71"/>
                </a:cubicBezTo>
                <a:cubicBezTo>
                  <a:pt x="36" y="71"/>
                  <a:pt x="36" y="71"/>
                  <a:pt x="36" y="71"/>
                </a:cubicBezTo>
                <a:cubicBezTo>
                  <a:pt x="36" y="71"/>
                  <a:pt x="36" y="72"/>
                  <a:pt x="35" y="72"/>
                </a:cubicBezTo>
                <a:cubicBezTo>
                  <a:pt x="35" y="72"/>
                  <a:pt x="35" y="72"/>
                  <a:pt x="35" y="72"/>
                </a:cubicBezTo>
                <a:cubicBezTo>
                  <a:pt x="35" y="72"/>
                  <a:pt x="35" y="72"/>
                  <a:pt x="34" y="72"/>
                </a:cubicBezTo>
                <a:cubicBezTo>
                  <a:pt x="34" y="72"/>
                  <a:pt x="34" y="72"/>
                  <a:pt x="34" y="72"/>
                </a:cubicBezTo>
                <a:cubicBezTo>
                  <a:pt x="34" y="73"/>
                  <a:pt x="34" y="73"/>
                  <a:pt x="33" y="73"/>
                </a:cubicBezTo>
                <a:cubicBezTo>
                  <a:pt x="33" y="73"/>
                  <a:pt x="33" y="73"/>
                  <a:pt x="33" y="73"/>
                </a:cubicBezTo>
                <a:cubicBezTo>
                  <a:pt x="33" y="73"/>
                  <a:pt x="33" y="73"/>
                  <a:pt x="33" y="73"/>
                </a:cubicBezTo>
                <a:cubicBezTo>
                  <a:pt x="33" y="73"/>
                  <a:pt x="32" y="73"/>
                  <a:pt x="32" y="73"/>
                </a:cubicBezTo>
                <a:cubicBezTo>
                  <a:pt x="32" y="74"/>
                  <a:pt x="32" y="74"/>
                  <a:pt x="32" y="74"/>
                </a:cubicBezTo>
                <a:cubicBezTo>
                  <a:pt x="32" y="74"/>
                  <a:pt x="32" y="74"/>
                  <a:pt x="32" y="74"/>
                </a:cubicBezTo>
                <a:cubicBezTo>
                  <a:pt x="31" y="74"/>
                  <a:pt x="31" y="74"/>
                  <a:pt x="31" y="74"/>
                </a:cubicBezTo>
                <a:cubicBezTo>
                  <a:pt x="31" y="74"/>
                  <a:pt x="31" y="74"/>
                  <a:pt x="31" y="74"/>
                </a:cubicBezTo>
                <a:cubicBezTo>
                  <a:pt x="31" y="74"/>
                  <a:pt x="30" y="74"/>
                  <a:pt x="30" y="75"/>
                </a:cubicBezTo>
                <a:cubicBezTo>
                  <a:pt x="30" y="75"/>
                  <a:pt x="30" y="75"/>
                  <a:pt x="30" y="75"/>
                </a:cubicBezTo>
                <a:cubicBezTo>
                  <a:pt x="30" y="75"/>
                  <a:pt x="29" y="75"/>
                  <a:pt x="29" y="75"/>
                </a:cubicBezTo>
                <a:cubicBezTo>
                  <a:pt x="29" y="75"/>
                  <a:pt x="28" y="75"/>
                  <a:pt x="28" y="76"/>
                </a:cubicBezTo>
                <a:cubicBezTo>
                  <a:pt x="27" y="75"/>
                  <a:pt x="22" y="73"/>
                  <a:pt x="17" y="69"/>
                </a:cubicBezTo>
                <a:close/>
                <a:moveTo>
                  <a:pt x="28" y="131"/>
                </a:moveTo>
                <a:cubicBezTo>
                  <a:pt x="30" y="132"/>
                  <a:pt x="37" y="136"/>
                  <a:pt x="43" y="141"/>
                </a:cubicBezTo>
                <a:cubicBezTo>
                  <a:pt x="13" y="141"/>
                  <a:pt x="13" y="141"/>
                  <a:pt x="13" y="141"/>
                </a:cubicBezTo>
                <a:cubicBezTo>
                  <a:pt x="19" y="136"/>
                  <a:pt x="26" y="132"/>
                  <a:pt x="28" y="131"/>
                </a:cubicBezTo>
                <a:close/>
                <a:moveTo>
                  <a:pt x="10" y="143"/>
                </a:moveTo>
                <a:cubicBezTo>
                  <a:pt x="11" y="143"/>
                  <a:pt x="11" y="143"/>
                  <a:pt x="11" y="143"/>
                </a:cubicBezTo>
                <a:cubicBezTo>
                  <a:pt x="12" y="143"/>
                  <a:pt x="13" y="142"/>
                  <a:pt x="13" y="141"/>
                </a:cubicBezTo>
                <a:cubicBezTo>
                  <a:pt x="43" y="141"/>
                  <a:pt x="43" y="141"/>
                  <a:pt x="43" y="141"/>
                </a:cubicBezTo>
                <a:cubicBezTo>
                  <a:pt x="44" y="142"/>
                  <a:pt x="44" y="143"/>
                  <a:pt x="45" y="143"/>
                </a:cubicBezTo>
                <a:cubicBezTo>
                  <a:pt x="46" y="143"/>
                  <a:pt x="46" y="143"/>
                  <a:pt x="46" y="143"/>
                </a:cubicBezTo>
                <a:cubicBezTo>
                  <a:pt x="49" y="145"/>
                  <a:pt x="51" y="148"/>
                  <a:pt x="52" y="151"/>
                </a:cubicBezTo>
                <a:cubicBezTo>
                  <a:pt x="52" y="151"/>
                  <a:pt x="52" y="151"/>
                  <a:pt x="52" y="152"/>
                </a:cubicBezTo>
                <a:cubicBezTo>
                  <a:pt x="5" y="152"/>
                  <a:pt x="5" y="152"/>
                  <a:pt x="5" y="152"/>
                </a:cubicBezTo>
                <a:cubicBezTo>
                  <a:pt x="5" y="151"/>
                  <a:pt x="4" y="151"/>
                  <a:pt x="4" y="151"/>
                </a:cubicBezTo>
                <a:cubicBezTo>
                  <a:pt x="6" y="148"/>
                  <a:pt x="8" y="145"/>
                  <a:pt x="10" y="143"/>
                </a:cubicBezTo>
                <a:close/>
              </a:path>
            </a:pathLst>
          </a:custGeom>
          <a:solidFill>
            <a:schemeClr val="tx1"/>
          </a:solidFill>
          <a:ln w="9525">
            <a:solidFill>
              <a:schemeClr val="tx1"/>
            </a:solidFill>
            <a:round/>
            <a:headEnd/>
            <a:tailEnd/>
          </a:ln>
        </p:spPr>
        <p:txBody>
          <a:bodyPr vert="horz" wrap="square" lIns="74295" tIns="37148" rIns="74295" bIns="37148" numCol="1" anchor="t" anchorCtr="0" compatLnSpc="1">
            <a:prstTxWarp prst="textNoShape">
              <a:avLst/>
            </a:prstTxWarp>
          </a:bodyPr>
          <a:lstStyle/>
          <a:p>
            <a:endParaRPr lang="de-DE" sz="975" dirty="0"/>
          </a:p>
        </p:txBody>
      </p:sp>
      <p:sp>
        <p:nvSpPr>
          <p:cNvPr id="96" name="Textfeld 95">
            <a:extLst>
              <a:ext uri="{FF2B5EF4-FFF2-40B4-BE49-F238E27FC236}">
                <a16:creationId xmlns:a16="http://schemas.microsoft.com/office/drawing/2014/main" id="{B09C9C20-76D9-415F-AEAB-3ACD5A3A0C4A}"/>
              </a:ext>
            </a:extLst>
          </p:cNvPr>
          <p:cNvSpPr txBox="1"/>
          <p:nvPr/>
        </p:nvSpPr>
        <p:spPr bwMode="gray">
          <a:xfrm>
            <a:off x="2559458" y="4047295"/>
            <a:ext cx="2364607" cy="1107996"/>
          </a:xfrm>
          <a:prstGeom prst="rect">
            <a:avLst/>
          </a:prstGeom>
        </p:spPr>
        <p:txBody>
          <a:bodyPr wrap="square" rtlCol="0">
            <a:spAutoFit/>
          </a:bodyPr>
          <a:lstStyle/>
          <a:p>
            <a:pPr algn="ctr">
              <a:buClr>
                <a:schemeClr val="tx1"/>
              </a:buClr>
              <a:buSzPct val="100000"/>
            </a:pPr>
            <a:r>
              <a:rPr lang="de-DE" b="1" kern="0" dirty="0">
                <a:latin typeface="Arial"/>
              </a:rPr>
              <a:t>45 % </a:t>
            </a:r>
            <a:r>
              <a:rPr lang="de-DE" sz="1600" kern="0" dirty="0">
                <a:latin typeface="Arial"/>
              </a:rPr>
              <a:t>haben eine humangenetische Beratung in Anspruch genommen </a:t>
            </a:r>
            <a:endParaRPr lang="de-DE" sz="1400" dirty="0"/>
          </a:p>
        </p:txBody>
      </p:sp>
      <p:sp>
        <p:nvSpPr>
          <p:cNvPr id="98" name="Oval 8">
            <a:extLst>
              <a:ext uri="{FF2B5EF4-FFF2-40B4-BE49-F238E27FC236}">
                <a16:creationId xmlns:a16="http://schemas.microsoft.com/office/drawing/2014/main" id="{E87F085E-4AAD-403E-94F2-02322D2AD30D}"/>
              </a:ext>
            </a:extLst>
          </p:cNvPr>
          <p:cNvSpPr/>
          <p:nvPr/>
        </p:nvSpPr>
        <p:spPr>
          <a:xfrm>
            <a:off x="1731023" y="3115365"/>
            <a:ext cx="1357731" cy="20280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1232345">
              <a:defRPr/>
            </a:pPr>
            <a:r>
              <a:rPr lang="de-DE" sz="1400" i="1" kern="0" dirty="0">
                <a:latin typeface="Arial"/>
              </a:rPr>
              <a:t>Q20 (n=156)</a:t>
            </a:r>
          </a:p>
        </p:txBody>
      </p:sp>
      <p:sp>
        <p:nvSpPr>
          <p:cNvPr id="102" name="Oval 8">
            <a:extLst>
              <a:ext uri="{FF2B5EF4-FFF2-40B4-BE49-F238E27FC236}">
                <a16:creationId xmlns:a16="http://schemas.microsoft.com/office/drawing/2014/main" id="{3EC2A156-046D-446E-89A0-CD76AF03506A}"/>
              </a:ext>
            </a:extLst>
          </p:cNvPr>
          <p:cNvSpPr/>
          <p:nvPr/>
        </p:nvSpPr>
        <p:spPr>
          <a:xfrm>
            <a:off x="1731022" y="5105136"/>
            <a:ext cx="1125522" cy="332283"/>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1232345">
              <a:defRPr/>
            </a:pPr>
            <a:r>
              <a:rPr lang="de-DE" sz="1400" i="1" kern="0" dirty="0">
                <a:latin typeface="Arial"/>
              </a:rPr>
              <a:t>Q22 (n=111)</a:t>
            </a:r>
          </a:p>
        </p:txBody>
      </p:sp>
      <p:sp>
        <p:nvSpPr>
          <p:cNvPr id="103" name="Rechteck: abgerundete Ecken 102">
            <a:extLst>
              <a:ext uri="{FF2B5EF4-FFF2-40B4-BE49-F238E27FC236}">
                <a16:creationId xmlns:a16="http://schemas.microsoft.com/office/drawing/2014/main" id="{942931F8-9FDA-48EC-A96D-CFFE14C1C8CE}"/>
              </a:ext>
            </a:extLst>
          </p:cNvPr>
          <p:cNvSpPr/>
          <p:nvPr/>
        </p:nvSpPr>
        <p:spPr>
          <a:xfrm>
            <a:off x="5515276" y="2748948"/>
            <a:ext cx="3763442" cy="1293522"/>
          </a:xfrm>
          <a:prstGeom prst="roundRect">
            <a:avLst/>
          </a:prstGeom>
          <a:solidFill>
            <a:sysClr val="window" lastClr="FFFFFF"/>
          </a:solidFill>
          <a:ln w="12700" cap="flat" cmpd="sng" algn="ctr">
            <a:solidFill>
              <a:sysClr val="window" lastClr="FFFFFF">
                <a:lumMod val="50000"/>
              </a:sysClr>
            </a:solidFill>
            <a:prstDash val="solid"/>
            <a:miter lim="800000"/>
          </a:ln>
          <a:effectLst/>
        </p:spPr>
        <p:txBody>
          <a:bodyPr rtlCol="0" anchor="ctr"/>
          <a:lstStyle/>
          <a:p>
            <a:pPr algn="ctr">
              <a:defRPr/>
            </a:pPr>
            <a:endParaRPr lang="de-DE" kern="0" dirty="0">
              <a:solidFill>
                <a:prstClr val="white"/>
              </a:solidFill>
              <a:latin typeface="Arial"/>
            </a:endParaRPr>
          </a:p>
        </p:txBody>
      </p:sp>
      <p:sp>
        <p:nvSpPr>
          <p:cNvPr id="104" name="Oval 8">
            <a:extLst>
              <a:ext uri="{FF2B5EF4-FFF2-40B4-BE49-F238E27FC236}">
                <a16:creationId xmlns:a16="http://schemas.microsoft.com/office/drawing/2014/main" id="{5C1CFD50-ADE5-4C55-9224-F7FA5C805C9F}"/>
              </a:ext>
            </a:extLst>
          </p:cNvPr>
          <p:cNvSpPr/>
          <p:nvPr/>
        </p:nvSpPr>
        <p:spPr>
          <a:xfrm>
            <a:off x="5681947" y="3778031"/>
            <a:ext cx="538405" cy="20280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1232345">
              <a:defRPr/>
            </a:pPr>
            <a:r>
              <a:rPr lang="de-DE" sz="1400" i="1" kern="0" dirty="0">
                <a:latin typeface="Arial"/>
              </a:rPr>
              <a:t>Q4</a:t>
            </a:r>
            <a:endParaRPr lang="de-DE" sz="1100" i="1" kern="0" dirty="0">
              <a:latin typeface="Arial"/>
            </a:endParaRPr>
          </a:p>
        </p:txBody>
      </p:sp>
      <p:sp>
        <p:nvSpPr>
          <p:cNvPr id="105" name="Textfeld 104">
            <a:extLst>
              <a:ext uri="{FF2B5EF4-FFF2-40B4-BE49-F238E27FC236}">
                <a16:creationId xmlns:a16="http://schemas.microsoft.com/office/drawing/2014/main" id="{0028FAD2-8DA7-4DC6-8012-828CFCEA589F}"/>
              </a:ext>
            </a:extLst>
          </p:cNvPr>
          <p:cNvSpPr txBox="1"/>
          <p:nvPr/>
        </p:nvSpPr>
        <p:spPr bwMode="gray">
          <a:xfrm>
            <a:off x="6167489" y="3122514"/>
            <a:ext cx="3038847" cy="861774"/>
          </a:xfrm>
          <a:prstGeom prst="rect">
            <a:avLst/>
          </a:prstGeom>
        </p:spPr>
        <p:txBody>
          <a:bodyPr wrap="square" rtlCol="0">
            <a:spAutoFit/>
          </a:bodyPr>
          <a:lstStyle/>
          <a:p>
            <a:pPr algn="ctr">
              <a:buClr>
                <a:schemeClr val="tx1"/>
              </a:buClr>
              <a:buSzPct val="100000"/>
            </a:pPr>
            <a:r>
              <a:rPr lang="de-DE" sz="1600" kern="0" dirty="0">
                <a:latin typeface="Arial"/>
              </a:rPr>
              <a:t>mit</a:t>
            </a:r>
            <a:r>
              <a:rPr lang="de-DE" sz="1800" kern="0" dirty="0">
                <a:latin typeface="Arial"/>
              </a:rPr>
              <a:t> </a:t>
            </a:r>
            <a:r>
              <a:rPr lang="de-DE" b="1" kern="0" dirty="0">
                <a:latin typeface="Arial"/>
              </a:rPr>
              <a:t>Ø 24 </a:t>
            </a:r>
            <a:r>
              <a:rPr lang="de-DE" sz="1600" kern="0" dirty="0">
                <a:latin typeface="Arial"/>
              </a:rPr>
              <a:t>Jahren traten die ersten Symptome einer Sehstörung auf </a:t>
            </a:r>
            <a:endParaRPr lang="de-DE" sz="1400" dirty="0"/>
          </a:p>
        </p:txBody>
      </p:sp>
      <p:sp>
        <p:nvSpPr>
          <p:cNvPr id="106" name="Textfeld 105">
            <a:extLst>
              <a:ext uri="{FF2B5EF4-FFF2-40B4-BE49-F238E27FC236}">
                <a16:creationId xmlns:a16="http://schemas.microsoft.com/office/drawing/2014/main" id="{E957A742-0F78-4AFB-AC22-AE45939757AD}"/>
              </a:ext>
            </a:extLst>
          </p:cNvPr>
          <p:cNvSpPr txBox="1"/>
          <p:nvPr/>
        </p:nvSpPr>
        <p:spPr>
          <a:xfrm>
            <a:off x="5589585" y="2829741"/>
            <a:ext cx="3600910" cy="165016"/>
          </a:xfrm>
          <a:prstGeom prst="rect">
            <a:avLst/>
          </a:prstGeom>
          <a:noFill/>
        </p:spPr>
        <p:txBody>
          <a:bodyPr wrap="square" lIns="0" tIns="0" rIns="0" bIns="0" rtlCol="0" anchor="t">
            <a:noAutofit/>
          </a:bodyPr>
          <a:lstStyle>
            <a:defPPr>
              <a:defRPr lang="fr-FR"/>
            </a:defPPr>
            <a:lvl1pPr algn="ctr">
              <a:spcBef>
                <a:spcPts val="300"/>
              </a:spcBef>
              <a:defRPr sz="1400" b="1" cap="small">
                <a:solidFill>
                  <a:schemeClr val="bg1">
                    <a:lumMod val="50000"/>
                  </a:schemeClr>
                </a:solidFill>
              </a:defRPr>
            </a:lvl1pPr>
          </a:lstStyle>
          <a:p>
            <a:pPr>
              <a:lnSpc>
                <a:spcPct val="90000"/>
              </a:lnSpc>
              <a:spcBef>
                <a:spcPct val="0"/>
              </a:spcBef>
              <a:defRPr/>
            </a:pPr>
            <a:r>
              <a:rPr lang="de-DE" sz="1800" b="0" cap="none" spc="120" dirty="0">
                <a:solidFill>
                  <a:schemeClr val="tx1"/>
                </a:solidFill>
                <a:ea typeface="+mj-ea"/>
                <a:cs typeface="+mj-cs"/>
              </a:rPr>
              <a:t>Auftreten Symptome</a:t>
            </a:r>
          </a:p>
        </p:txBody>
      </p:sp>
      <p:grpSp>
        <p:nvGrpSpPr>
          <p:cNvPr id="6" name="Gruppieren 5">
            <a:extLst>
              <a:ext uri="{FF2B5EF4-FFF2-40B4-BE49-F238E27FC236}">
                <a16:creationId xmlns:a16="http://schemas.microsoft.com/office/drawing/2014/main" id="{9179F7C0-1EC5-4B89-BCFA-A8E7FCC1A10C}"/>
              </a:ext>
            </a:extLst>
          </p:cNvPr>
          <p:cNvGrpSpPr/>
          <p:nvPr/>
        </p:nvGrpSpPr>
        <p:grpSpPr>
          <a:xfrm>
            <a:off x="2015557" y="4253915"/>
            <a:ext cx="593504" cy="554038"/>
            <a:chOff x="10445003" y="4073645"/>
            <a:chExt cx="593504" cy="554038"/>
          </a:xfrm>
        </p:grpSpPr>
        <p:sp>
          <p:nvSpPr>
            <p:cNvPr id="108" name="Freeform 89">
              <a:extLst>
                <a:ext uri="{FF2B5EF4-FFF2-40B4-BE49-F238E27FC236}">
                  <a16:creationId xmlns:a16="http://schemas.microsoft.com/office/drawing/2014/main" id="{C0F787AB-B484-4D68-8770-848EE53F7E68}"/>
                </a:ext>
              </a:extLst>
            </p:cNvPr>
            <p:cNvSpPr>
              <a:spLocks/>
            </p:cNvSpPr>
            <p:nvPr/>
          </p:nvSpPr>
          <p:spPr bwMode="auto">
            <a:xfrm>
              <a:off x="10445003" y="4073645"/>
              <a:ext cx="425016" cy="449302"/>
            </a:xfrm>
            <a:custGeom>
              <a:avLst/>
              <a:gdLst>
                <a:gd name="T0" fmla="*/ 16 w 132"/>
                <a:gd name="T1" fmla="*/ 0 h 139"/>
                <a:gd name="T2" fmla="*/ 116 w 132"/>
                <a:gd name="T3" fmla="*/ 0 h 139"/>
                <a:gd name="T4" fmla="*/ 132 w 132"/>
                <a:gd name="T5" fmla="*/ 16 h 139"/>
                <a:gd name="T6" fmla="*/ 132 w 132"/>
                <a:gd name="T7" fmla="*/ 92 h 139"/>
                <a:gd name="T8" fmla="*/ 116 w 132"/>
                <a:gd name="T9" fmla="*/ 108 h 139"/>
                <a:gd name="T10" fmla="*/ 59 w 132"/>
                <a:gd name="T11" fmla="*/ 108 h 139"/>
                <a:gd name="T12" fmla="*/ 31 w 132"/>
                <a:gd name="T13" fmla="*/ 137 h 139"/>
                <a:gd name="T14" fmla="*/ 24 w 132"/>
                <a:gd name="T15" fmla="*/ 134 h 139"/>
                <a:gd name="T16" fmla="*/ 24 w 132"/>
                <a:gd name="T17" fmla="*/ 108 h 139"/>
                <a:gd name="T18" fmla="*/ 16 w 132"/>
                <a:gd name="T19" fmla="*/ 108 h 139"/>
                <a:gd name="T20" fmla="*/ 0 w 132"/>
                <a:gd name="T21" fmla="*/ 92 h 139"/>
                <a:gd name="T22" fmla="*/ 0 w 132"/>
                <a:gd name="T23" fmla="*/ 16 h 139"/>
                <a:gd name="T24" fmla="*/ 16 w 132"/>
                <a:gd name="T2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9">
                  <a:moveTo>
                    <a:pt x="16" y="0"/>
                  </a:moveTo>
                  <a:cubicBezTo>
                    <a:pt x="116" y="0"/>
                    <a:pt x="116" y="0"/>
                    <a:pt x="116" y="0"/>
                  </a:cubicBezTo>
                  <a:cubicBezTo>
                    <a:pt x="125" y="0"/>
                    <a:pt x="132" y="7"/>
                    <a:pt x="132" y="16"/>
                  </a:cubicBezTo>
                  <a:cubicBezTo>
                    <a:pt x="132" y="92"/>
                    <a:pt x="132" y="92"/>
                    <a:pt x="132" y="92"/>
                  </a:cubicBezTo>
                  <a:cubicBezTo>
                    <a:pt x="132" y="101"/>
                    <a:pt x="125" y="108"/>
                    <a:pt x="116" y="108"/>
                  </a:cubicBezTo>
                  <a:cubicBezTo>
                    <a:pt x="59" y="108"/>
                    <a:pt x="59" y="108"/>
                    <a:pt x="59" y="108"/>
                  </a:cubicBezTo>
                  <a:cubicBezTo>
                    <a:pt x="31" y="137"/>
                    <a:pt x="31" y="137"/>
                    <a:pt x="31" y="137"/>
                  </a:cubicBezTo>
                  <a:cubicBezTo>
                    <a:pt x="28" y="139"/>
                    <a:pt x="24" y="138"/>
                    <a:pt x="24" y="134"/>
                  </a:cubicBezTo>
                  <a:cubicBezTo>
                    <a:pt x="24" y="108"/>
                    <a:pt x="24" y="108"/>
                    <a:pt x="24" y="108"/>
                  </a:cubicBezTo>
                  <a:cubicBezTo>
                    <a:pt x="16" y="108"/>
                    <a:pt x="16" y="108"/>
                    <a:pt x="16" y="108"/>
                  </a:cubicBezTo>
                  <a:cubicBezTo>
                    <a:pt x="7" y="108"/>
                    <a:pt x="0" y="101"/>
                    <a:pt x="0" y="92"/>
                  </a:cubicBezTo>
                  <a:cubicBezTo>
                    <a:pt x="0" y="16"/>
                    <a:pt x="0" y="16"/>
                    <a:pt x="0" y="16"/>
                  </a:cubicBezTo>
                  <a:cubicBezTo>
                    <a:pt x="0" y="7"/>
                    <a:pt x="7" y="0"/>
                    <a:pt x="16" y="0"/>
                  </a:cubicBezTo>
                  <a:close/>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black"/>
                </a:solidFill>
                <a:effectLst/>
                <a:uLnTx/>
                <a:uFillTx/>
                <a:latin typeface="Arial"/>
                <a:ea typeface="+mn-ea"/>
                <a:cs typeface="+mn-cs"/>
              </a:endParaRPr>
            </a:p>
          </p:txBody>
        </p:sp>
        <p:sp>
          <p:nvSpPr>
            <p:cNvPr id="109" name="Freeform 90">
              <a:extLst>
                <a:ext uri="{FF2B5EF4-FFF2-40B4-BE49-F238E27FC236}">
                  <a16:creationId xmlns:a16="http://schemas.microsoft.com/office/drawing/2014/main" id="{B671BFC0-C408-4B28-A9AE-060B6E03C91D}"/>
                </a:ext>
              </a:extLst>
            </p:cNvPr>
            <p:cNvSpPr>
              <a:spLocks/>
            </p:cNvSpPr>
            <p:nvPr/>
          </p:nvSpPr>
          <p:spPr bwMode="auto">
            <a:xfrm>
              <a:off x="10690905" y="4204185"/>
              <a:ext cx="347602" cy="423498"/>
            </a:xfrm>
            <a:custGeom>
              <a:avLst/>
              <a:gdLst>
                <a:gd name="T0" fmla="*/ 0 w 108"/>
                <a:gd name="T1" fmla="*/ 76 h 131"/>
                <a:gd name="T2" fmla="*/ 0 w 108"/>
                <a:gd name="T3" fmla="*/ 84 h 131"/>
                <a:gd name="T4" fmla="*/ 16 w 108"/>
                <a:gd name="T5" fmla="*/ 100 h 131"/>
                <a:gd name="T6" fmla="*/ 53 w 108"/>
                <a:gd name="T7" fmla="*/ 100 h 131"/>
                <a:gd name="T8" fmla="*/ 81 w 108"/>
                <a:gd name="T9" fmla="*/ 129 h 131"/>
                <a:gd name="T10" fmla="*/ 88 w 108"/>
                <a:gd name="T11" fmla="*/ 126 h 131"/>
                <a:gd name="T12" fmla="*/ 88 w 108"/>
                <a:gd name="T13" fmla="*/ 100 h 131"/>
                <a:gd name="T14" fmla="*/ 92 w 108"/>
                <a:gd name="T15" fmla="*/ 100 h 131"/>
                <a:gd name="T16" fmla="*/ 108 w 108"/>
                <a:gd name="T17" fmla="*/ 84 h 131"/>
                <a:gd name="T18" fmla="*/ 108 w 108"/>
                <a:gd name="T19" fmla="*/ 16 h 131"/>
                <a:gd name="T20" fmla="*/ 92 w 108"/>
                <a:gd name="T21" fmla="*/ 0 h 131"/>
                <a:gd name="T22" fmla="*/ 64 w 108"/>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31">
                  <a:moveTo>
                    <a:pt x="0" y="76"/>
                  </a:moveTo>
                  <a:cubicBezTo>
                    <a:pt x="0" y="84"/>
                    <a:pt x="0" y="84"/>
                    <a:pt x="0" y="84"/>
                  </a:cubicBezTo>
                  <a:cubicBezTo>
                    <a:pt x="0" y="93"/>
                    <a:pt x="7" y="100"/>
                    <a:pt x="16" y="100"/>
                  </a:cubicBezTo>
                  <a:cubicBezTo>
                    <a:pt x="53" y="100"/>
                    <a:pt x="53" y="100"/>
                    <a:pt x="53" y="100"/>
                  </a:cubicBezTo>
                  <a:cubicBezTo>
                    <a:pt x="81" y="129"/>
                    <a:pt x="81" y="129"/>
                    <a:pt x="81" y="129"/>
                  </a:cubicBezTo>
                  <a:cubicBezTo>
                    <a:pt x="84" y="131"/>
                    <a:pt x="88" y="130"/>
                    <a:pt x="88" y="126"/>
                  </a:cubicBezTo>
                  <a:cubicBezTo>
                    <a:pt x="88" y="100"/>
                    <a:pt x="88" y="100"/>
                    <a:pt x="88" y="100"/>
                  </a:cubicBezTo>
                  <a:cubicBezTo>
                    <a:pt x="92" y="100"/>
                    <a:pt x="92" y="100"/>
                    <a:pt x="92" y="100"/>
                  </a:cubicBezTo>
                  <a:cubicBezTo>
                    <a:pt x="101" y="100"/>
                    <a:pt x="108" y="93"/>
                    <a:pt x="108" y="84"/>
                  </a:cubicBezTo>
                  <a:cubicBezTo>
                    <a:pt x="108" y="16"/>
                    <a:pt x="108" y="16"/>
                    <a:pt x="108" y="16"/>
                  </a:cubicBezTo>
                  <a:cubicBezTo>
                    <a:pt x="108" y="7"/>
                    <a:pt x="101" y="0"/>
                    <a:pt x="92" y="0"/>
                  </a:cubicBezTo>
                  <a:cubicBezTo>
                    <a:pt x="64" y="0"/>
                    <a:pt x="64" y="0"/>
                    <a:pt x="64" y="0"/>
                  </a:cubicBezTo>
                </a:path>
              </a:pathLst>
            </a:cu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black"/>
                </a:solidFill>
                <a:effectLst/>
                <a:uLnTx/>
                <a:uFillTx/>
                <a:latin typeface="Arial"/>
                <a:ea typeface="+mn-ea"/>
                <a:cs typeface="+mn-cs"/>
              </a:endParaRPr>
            </a:p>
          </p:txBody>
        </p:sp>
      </p:grpSp>
      <p:pic>
        <p:nvPicPr>
          <p:cNvPr id="119" name="Picture 66">
            <a:extLst>
              <a:ext uri="{FF2B5EF4-FFF2-40B4-BE49-F238E27FC236}">
                <a16:creationId xmlns:a16="http://schemas.microsoft.com/office/drawing/2014/main" id="{9BBAA958-D0EA-4E6D-9407-1D23E08120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2503" y="3208251"/>
            <a:ext cx="503207" cy="297032"/>
          </a:xfrm>
          <a:prstGeom prst="rect">
            <a:avLst/>
          </a:prstGeom>
          <a:solidFill>
            <a:schemeClr val="tx1"/>
          </a:solidFill>
          <a:ln>
            <a:solidFill>
              <a:schemeClr val="tx1"/>
            </a:solidFill>
          </a:ln>
          <a:effectLst/>
        </p:spPr>
      </p:pic>
    </p:spTree>
    <p:extLst>
      <p:ext uri="{BB962C8B-B14F-4D97-AF65-F5344CB8AC3E}">
        <p14:creationId xmlns:p14="http://schemas.microsoft.com/office/powerpoint/2010/main" val="52969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BBA6EB7-2260-47BA-BC1B-89B7D879473A}"/>
              </a:ext>
            </a:extLst>
          </p:cNvPr>
          <p:cNvSpPr>
            <a:spLocks noGrp="1"/>
          </p:cNvSpPr>
          <p:nvPr>
            <p:ph type="body" sz="quarter" idx="13"/>
          </p:nvPr>
        </p:nvSpPr>
        <p:spPr>
          <a:xfrm>
            <a:off x="9828892" y="3287"/>
            <a:ext cx="2047035" cy="4508927"/>
          </a:xfrm>
        </p:spPr>
        <p:txBody>
          <a:bodyPr/>
          <a:lstStyle/>
          <a:p>
            <a:r>
              <a:rPr lang="en-GB" dirty="0">
                <a:solidFill>
                  <a:schemeClr val="tx1"/>
                </a:solidFill>
              </a:rPr>
              <a:t>2</a:t>
            </a:r>
          </a:p>
        </p:txBody>
      </p:sp>
      <p:sp>
        <p:nvSpPr>
          <p:cNvPr id="3" name="Titel 2">
            <a:extLst>
              <a:ext uri="{FF2B5EF4-FFF2-40B4-BE49-F238E27FC236}">
                <a16:creationId xmlns:a16="http://schemas.microsoft.com/office/drawing/2014/main" id="{126A3A68-5550-4B56-9096-9A831EDD0E91}"/>
              </a:ext>
            </a:extLst>
          </p:cNvPr>
          <p:cNvSpPr>
            <a:spLocks noGrp="1"/>
          </p:cNvSpPr>
          <p:nvPr>
            <p:ph type="title"/>
          </p:nvPr>
        </p:nvSpPr>
        <p:spPr>
          <a:xfrm>
            <a:off x="459207" y="546021"/>
            <a:ext cx="7551996" cy="1587679"/>
          </a:xfrm>
        </p:spPr>
        <p:txBody>
          <a:bodyPr/>
          <a:lstStyle/>
          <a:p>
            <a:r>
              <a:rPr lang="en-GB" cap="none" dirty="0">
                <a:solidFill>
                  <a:schemeClr val="tx1"/>
                </a:solidFill>
                <a:cs typeface="Calibri" panose="020F0502020204030204" pitchFamily="34" charset="0"/>
              </a:rPr>
              <a:t>Key Findings und </a:t>
            </a:r>
            <a:r>
              <a:rPr lang="en-GB" cap="none" dirty="0" err="1">
                <a:solidFill>
                  <a:schemeClr val="tx1"/>
                </a:solidFill>
                <a:cs typeface="Calibri" panose="020F0502020204030204" pitchFamily="34" charset="0"/>
              </a:rPr>
              <a:t>Implikationen</a:t>
            </a:r>
            <a:endParaRPr lang="de-DE" cap="none" dirty="0">
              <a:solidFill>
                <a:schemeClr val="tx1"/>
              </a:solidFill>
            </a:endParaRPr>
          </a:p>
        </p:txBody>
      </p:sp>
      <p:sp>
        <p:nvSpPr>
          <p:cNvPr id="5" name="Foliennummernplatzhalter 4">
            <a:extLst>
              <a:ext uri="{FF2B5EF4-FFF2-40B4-BE49-F238E27FC236}">
                <a16:creationId xmlns:a16="http://schemas.microsoft.com/office/drawing/2014/main" id="{F82AD16A-CAF4-4E26-9200-8159EFD26040}"/>
              </a:ext>
            </a:extLst>
          </p:cNvPr>
          <p:cNvSpPr>
            <a:spLocks noGrp="1"/>
          </p:cNvSpPr>
          <p:nvPr>
            <p:ph type="sldNum" sz="quarter" idx="14"/>
          </p:nvPr>
        </p:nvSpPr>
        <p:spPr/>
        <p:txBody>
          <a:bodyPr/>
          <a:lstStyle/>
          <a:p>
            <a:fld id="{D61AABEC-672F-4B68-B914-690DA978312C}" type="slidenum">
              <a:rPr lang="en-GB" smtClean="0"/>
              <a:pPr/>
              <a:t>9</a:t>
            </a:fld>
            <a:r>
              <a:rPr lang="en-GB"/>
              <a:t> ‒ </a:t>
            </a:r>
            <a:endParaRPr lang="en-GB" dirty="0"/>
          </a:p>
        </p:txBody>
      </p:sp>
    </p:spTree>
    <p:extLst>
      <p:ext uri="{BB962C8B-B14F-4D97-AF65-F5344CB8AC3E}">
        <p14:creationId xmlns:p14="http://schemas.microsoft.com/office/powerpoint/2010/main" val="240135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7JUl35ef79utSlUr1jbcfA"/>
</p:tagLst>
</file>

<file path=ppt/tags/tag10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PSOS - Classical Template - 16x9">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D14B80B19A6094890BD3DEA47E23A66" ma:contentTypeVersion="11" ma:contentTypeDescription="Ein neues Dokument erstellen." ma:contentTypeScope="" ma:versionID="9887c997f2163525542e098d8d4ca6a6">
  <xsd:schema xmlns:xsd="http://www.w3.org/2001/XMLSchema" xmlns:xs="http://www.w3.org/2001/XMLSchema" xmlns:p="http://schemas.microsoft.com/office/2006/metadata/properties" xmlns:ns2="e0d62442-bec2-4a60-a159-76ec8966cad6" xmlns:ns3="d32d1956-703c-484d-80fa-267a104e7c35" targetNamespace="http://schemas.microsoft.com/office/2006/metadata/properties" ma:root="true" ma:fieldsID="6815c4435d3bc68bbdead6f955a9716a" ns2:_="" ns3:_="">
    <xsd:import namespace="e0d62442-bec2-4a60-a159-76ec8966cad6"/>
    <xsd:import namespace="d32d1956-703c-484d-80fa-267a104e7c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d62442-bec2-4a60-a159-76ec8966ca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2d1956-703c-484d-80fa-267a104e7c35"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43EB16-88FF-4922-8413-9436296BD7BC}">
  <ds:schemaRefs>
    <ds:schemaRef ds:uri="http://purl.org/dc/elements/1.1/"/>
    <ds:schemaRef ds:uri="http://www.w3.org/XML/1998/namespace"/>
    <ds:schemaRef ds:uri="d32d1956-703c-484d-80fa-267a104e7c35"/>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e0d62442-bec2-4a60-a159-76ec8966cad6"/>
    <ds:schemaRef ds:uri="http://purl.org/dc/terms/"/>
  </ds:schemaRefs>
</ds:datastoreItem>
</file>

<file path=customXml/itemProps2.xml><?xml version="1.0" encoding="utf-8"?>
<ds:datastoreItem xmlns:ds="http://schemas.openxmlformats.org/officeDocument/2006/customXml" ds:itemID="{FA1A197A-EEF5-49A0-99F0-FAA0073C4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d62442-bec2-4a60-a159-76ec8966cad6"/>
    <ds:schemaRef ds:uri="d32d1956-703c-484d-80fa-267a104e7c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8768BF-0773-4733-8F29-383E9A3A14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5690</Words>
  <Application>Microsoft Office PowerPoint</Application>
  <PresentationFormat>Breitbild</PresentationFormat>
  <Paragraphs>874</Paragraphs>
  <Slides>45</Slides>
  <Notes>26</Notes>
  <HiddenSlides>5</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45</vt:i4>
      </vt:variant>
    </vt:vector>
  </HeadingPairs>
  <TitlesOfParts>
    <vt:vector size="56" baseType="lpstr">
      <vt:lpstr>Arial</vt:lpstr>
      <vt:lpstr>Arial Black</vt:lpstr>
      <vt:lpstr>Arial (Textkörper)</vt:lpstr>
      <vt:lpstr>Calibri</vt:lpstr>
      <vt:lpstr>Wingdings 2</vt:lpstr>
      <vt:lpstr>HelveticaNeueLT Std Lt Cn</vt:lpstr>
      <vt:lpstr>Arial Narrow</vt:lpstr>
      <vt:lpstr>Tahoma</vt:lpstr>
      <vt:lpstr>Wingdings</vt:lpstr>
      <vt:lpstr>IPSOS - Classical Template - 16x9</vt:lpstr>
      <vt:lpstr>Diapositive think-cell</vt:lpstr>
      <vt:lpstr>Patientenstudie –  Erbliche Netzhaut- Dystrophien</vt:lpstr>
      <vt:lpstr>Agenda</vt:lpstr>
      <vt:lpstr>Hintergrund und methodisches Vorgehen</vt:lpstr>
      <vt:lpstr>Studienhintergrund und Zielsetzungen</vt:lpstr>
      <vt:lpstr>Methodik</vt:lpstr>
      <vt:lpstr>Hinweise zum Lesen des Berichts</vt:lpstr>
      <vt:lpstr>PowerPoint-Präsentation</vt:lpstr>
      <vt:lpstr>PowerPoint-Präsentation</vt:lpstr>
      <vt:lpstr>Key Findings und Implikationen</vt:lpstr>
      <vt:lpstr>Key Findings und Implikationen (1/4)</vt:lpstr>
      <vt:lpstr>Key Findings und Implikationen (2/4)</vt:lpstr>
      <vt:lpstr>Key Findings und Implikationen (3/4)</vt:lpstr>
      <vt:lpstr>Key Findings und Implikationen (3/4)</vt:lpstr>
      <vt:lpstr>Patient Journey</vt:lpstr>
      <vt:lpstr>Patient Journey im Zeitverlauf - Langer Weg bis zur finalen Diagnose</vt:lpstr>
      <vt:lpstr>Die meisten Teilnehmer berichten von Symptome an mehr als drei Zeitpunkten. Symptome treten mit mehreren Jahren Abstand auf.</vt:lpstr>
      <vt:lpstr>Das Hauptsymptom der Sehstörung ist Nachtblindheit. Insgesamt wurden 947 Symptome genannt, die im Laufe des Lebens auftreten. </vt:lpstr>
      <vt:lpstr>Weitere Symptome. </vt:lpstr>
      <vt:lpstr>Die meisten Patienten haben 2-3 Ärzte bis zur finalen Diagnose aufgesucht und 1-4 Arztbesuche gehabt.  </vt:lpstr>
      <vt:lpstr>Bei 32% der Patienten wurden Fehldiagnosen gestellt. </vt:lpstr>
      <vt:lpstr>Die Hälfte der Patienten mit Fehldiagnosen berichtet diese nur an einem Zeitpunkt.</vt:lpstr>
      <vt:lpstr>Viele unterschiedliche Fehldiagnosen wurden gestellt. </vt:lpstr>
      <vt:lpstr>Ein Drittel der Patienten hat infolge der Fehldiagnosen Therapien erhalten.</vt:lpstr>
      <vt:lpstr>Weitere Fehldiagnosen. </vt:lpstr>
      <vt:lpstr>Liste der genannte Therapien. </vt:lpstr>
      <vt:lpstr>Über die Hälfte der Patienten hat die finale Diagnose Retinitis pigmentosa. Diagnosesteller ist meistens die Uniklinik.</vt:lpstr>
      <vt:lpstr>Weitere finale Diagnosen. </vt:lpstr>
      <vt:lpstr>30% der Patienten war insgesamt mit der Diagnosestellung unzufrieden. </vt:lpstr>
      <vt:lpstr>Hauptgrund für eine Unzufriedenheit ist ein langer Weg.</vt:lpstr>
      <vt:lpstr>Gentest und genetische Ursache der Erkrankung</vt:lpstr>
      <vt:lpstr>37% der Patienten haben bei der Diagnose einen Gentest angeboten bekommen; jüngere Teilnehmer und solche mit humangenetischer Beratung häufiger. </vt:lpstr>
      <vt:lpstr>Knapp 2/3 hat keinen Gentest bei Diagnose angeboten bekommen, hauptsächlich ältere Patienten. Die Hälfte davon hat den Gentest später nachgeholt.</vt:lpstr>
      <vt:lpstr>Über 1/3 der Patienten hat noch keinen Gentest veranlasst. </vt:lpstr>
      <vt:lpstr>Die Hälfte der Patienten hat nur einen Gentest veranlasst, meist in einem humangenetischen Zentrum oder einer Uniklinik.</vt:lpstr>
      <vt:lpstr>Knapp die Hälfte der Patienten hat infolge der Diagnose eine humangenetische Beratung erhalten. </vt:lpstr>
      <vt:lpstr>Hauptgrund für die Inanspruchnahme der humangenetischen Beratung ist der Informationswunsch bezüglich Erkrankung und Familienplanung.</vt:lpstr>
      <vt:lpstr>Ein großer Anteil der Patienten hat keine Kenntnis über diese Möglichkeit der Beratung.</vt:lpstr>
      <vt:lpstr>Der Großteil der Patienten hat neue Erkenntnisse durch die humangenetische Beratung erlangen können, vor allem Informationen zum Erbgang.</vt:lpstr>
      <vt:lpstr>Fast die Hälfte der Teilnehmer kennt seine konkrete Genmutation. Vererbt durch die Möglichkeit eines Trägers in der Familie ist die häufigste genetische Ursache.</vt:lpstr>
      <vt:lpstr>Weitere Genmutationen.</vt:lpstr>
      <vt:lpstr>Sehr viele Patienten haben mit der engen Familie über den genetischen Ursprung der Erkrankung gesprochen. Bei knapp 1/3 haben daraufhin auch Familienangehörige einen Gentest veranlasst.</vt:lpstr>
      <vt:lpstr>Bei wenigen Patienten hat das Testergebnis zu negativen Auswirkungen im Alltag geführt, wenn dann meist im Bereich Ausbildung und Beruf.</vt:lpstr>
      <vt:lpstr>Über 80% der Teilnehmer sind positiv gestimmt bzgl. Gentherapien. Das Alter ist der Hauptgrund für eine Ablehnung einer Gentherapie. Ablehnung häufiger, wenn noch kein Gentest gemacht wurde.</vt:lpstr>
      <vt:lpstr>Nur n=9 Patienten hatten Probleme bei der Kostenerstattung des Gentests. Die meisten haben daraufhin den Gentest selbstgezahlt und keinen Widerspruch eingelegt.</vt:lpstr>
      <vt:lpstr>Ihr Ipsos Kontakt für diese Studie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Carette</dc:creator>
  <cp:lastModifiedBy>Anna Reinbold</cp:lastModifiedBy>
  <cp:revision>758</cp:revision>
  <dcterms:created xsi:type="dcterms:W3CDTF">2019-04-23T08:35:40Z</dcterms:created>
  <dcterms:modified xsi:type="dcterms:W3CDTF">2021-05-25T11:41:07Z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0x0101007D14B80B19A6094890BD3DEA47E23A66</vt:lpwstr>
  </property>
  <property fmtid="{D5CDD505-2E9C-101B-9397-08002B2CF9AE}" pid="3" name="Order">
    <vt:r8>4518200</vt:r8>
  </property>
</Properties>
</file>